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/>
      <a:tcStyle>
        <a:tcBdr/>
        <a:fill>
          <a:solidFill>
            <a:srgbClr val="EFE9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142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49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1154954" y="4800586"/>
            <a:ext cx="8825660" cy="56674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pic" sz="half" idx="13"/>
          </p:nvPr>
        </p:nvSpPr>
        <p:spPr>
          <a:xfrm>
            <a:off x="1154954" y="685798"/>
            <a:ext cx="8825660" cy="3640671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1154954" y="5367325"/>
            <a:ext cx="8825659" cy="4937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6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8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8" cy="232337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1930400" y="3771174"/>
            <a:ext cx="7279649" cy="34217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3"/>
          </p:nvPr>
        </p:nvSpPr>
        <p:spPr>
          <a:xfrm>
            <a:off x="1154953" y="4350656"/>
            <a:ext cx="8825662" cy="167640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98293" y="971253"/>
            <a:ext cx="801916" cy="181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87" name="Shape 187"/>
          <p:cNvSpPr/>
          <p:nvPr/>
        </p:nvSpPr>
        <p:spPr>
          <a:xfrm>
            <a:off x="9330490" y="2613785"/>
            <a:ext cx="801915" cy="181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98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154954" y="3124200"/>
            <a:ext cx="8825660" cy="1653183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59" cy="86040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1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632946" y="1981200"/>
            <a:ext cx="294686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4"/>
          </p:nvPr>
        </p:nvSpPr>
        <p:spPr>
          <a:xfrm>
            <a:off x="3883659" y="1981200"/>
            <a:ext cx="2936244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5"/>
          </p:nvPr>
        </p:nvSpPr>
        <p:spPr>
          <a:xfrm>
            <a:off x="3873103" y="2667000"/>
            <a:ext cx="2946798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6"/>
          </p:nvPr>
        </p:nvSpPr>
        <p:spPr>
          <a:xfrm>
            <a:off x="7124699" y="1981200"/>
            <a:ext cx="2932117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7"/>
          </p:nvPr>
        </p:nvSpPr>
        <p:spPr>
          <a:xfrm>
            <a:off x="7124699" y="2667000"/>
            <a:ext cx="2932117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/>
          <p:nvPr/>
        </p:nvSpPr>
        <p:spPr>
          <a:xfrm flipH="1">
            <a:off x="3726141" y="2133599"/>
            <a:ext cx="3" cy="396240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 flipH="1">
            <a:off x="6962226" y="2133599"/>
            <a:ext cx="3" cy="3966885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3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652462" y="4250949"/>
            <a:ext cx="2940051" cy="576265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4"/>
          </p:nvPr>
        </p:nvSpPr>
        <p:spPr>
          <a:xfrm>
            <a:off x="652462" y="4827211"/>
            <a:ext cx="2940051" cy="65919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5"/>
          </p:nvPr>
        </p:nvSpPr>
        <p:spPr>
          <a:xfrm>
            <a:off x="3889375" y="4250949"/>
            <a:ext cx="2930525" cy="5762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pic" sz="quarter" idx="16"/>
          </p:nvPr>
        </p:nvSpPr>
        <p:spPr>
          <a:xfrm>
            <a:off x="3889373" y="2209800"/>
            <a:ext cx="2930527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7"/>
          </p:nvPr>
        </p:nvSpPr>
        <p:spPr>
          <a:xfrm>
            <a:off x="3888019" y="4827210"/>
            <a:ext cx="2934410" cy="65918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8"/>
          </p:nvPr>
        </p:nvSpPr>
        <p:spPr>
          <a:xfrm>
            <a:off x="7124699" y="4250949"/>
            <a:ext cx="2932117" cy="5762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pic" sz="quarter" idx="19"/>
          </p:nvPr>
        </p:nvSpPr>
        <p:spPr>
          <a:xfrm>
            <a:off x="7124699" y="2209800"/>
            <a:ext cx="2932116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20"/>
          </p:nvPr>
        </p:nvSpPr>
        <p:spPr>
          <a:xfrm>
            <a:off x="7124575" y="4827208"/>
            <a:ext cx="2936000" cy="65919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/>
          <p:nvPr/>
        </p:nvSpPr>
        <p:spPr>
          <a:xfrm flipH="1">
            <a:off x="3726141" y="2133599"/>
            <a:ext cx="3" cy="396240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6962226" y="2133599"/>
            <a:ext cx="3" cy="3966885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6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7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8304210" y="430212"/>
            <a:ext cx="1752604" cy="582612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652462" y="887412"/>
            <a:ext cx="7423151" cy="53689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44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154954" y="2861733"/>
            <a:ext cx="8825660" cy="191565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040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59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half" idx="1"/>
          </p:nvPr>
        </p:nvSpPr>
        <p:spPr>
          <a:xfrm>
            <a:off x="1103312" y="2060575"/>
            <a:ext cx="4396341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74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103312" y="1905000"/>
            <a:ext cx="439634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quarter" idx="13"/>
          </p:nvPr>
        </p:nvSpPr>
        <p:spPr>
          <a:xfrm>
            <a:off x="5654495" y="1905000"/>
            <a:ext cx="4396342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9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04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17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154951" y="1447800"/>
            <a:ext cx="3401068" cy="1447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4784616" y="1447800"/>
            <a:ext cx="5196000" cy="45720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1154950" y="3129278"/>
            <a:ext cx="3401068" cy="28956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3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153906" y="1854192"/>
            <a:ext cx="5092909" cy="157481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6949546" y="1143000"/>
            <a:ext cx="3200403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0">
              <a:buClrTx/>
              <a:buSzTx/>
              <a:buFontTx/>
              <a:buNone/>
              <a:defRPr sz="1400"/>
            </a:lvl2pPr>
            <a:lvl3pPr marL="0" indent="0">
              <a:buClrTx/>
              <a:buSzTx/>
              <a:buFontTx/>
              <a:buNone/>
              <a:defRPr sz="1400"/>
            </a:lvl3pPr>
            <a:lvl4pPr marL="0" indent="0">
              <a:buClrTx/>
              <a:buSzTx/>
              <a:buFontTx/>
              <a:buNone/>
              <a:defRPr sz="1400"/>
            </a:lvl4pPr>
            <a:lvl5pPr marL="0" indent="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0522500" y="540180"/>
            <a:ext cx="498283" cy="523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>
            <a:picLocks noChangeAspect="1"/>
          </p:cNvPicPr>
          <p:nvPr/>
        </p:nvPicPr>
        <p:blipFill>
          <a:blip r:embed="rId20">
            <a:extLst/>
          </a:blip>
          <a:srcRect l="3613"/>
          <a:stretch>
            <a:fillRect/>
          </a:stretch>
        </p:blipFill>
        <p:spPr>
          <a:xfrm>
            <a:off x="-2" y="2669682"/>
            <a:ext cx="4037016" cy="418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21">
            <a:extLst/>
          </a:blip>
          <a:srcRect l="35640"/>
          <a:stretch>
            <a:fillRect/>
          </a:stretch>
        </p:blipFill>
        <p:spPr>
          <a:xfrm>
            <a:off x="-1" y="2892344"/>
            <a:ext cx="1522414" cy="236545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8609010" y="1676400"/>
            <a:ext cx="2819405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22">
            <a:extLst/>
          </a:blip>
          <a:srcRect t="28812"/>
          <a:stretch>
            <a:fillRect/>
          </a:stretch>
        </p:blipFill>
        <p:spPr>
          <a:xfrm>
            <a:off x="7999410" y="-2"/>
            <a:ext cx="1603390" cy="114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23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10437810" y="0"/>
            <a:ext cx="685803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46109" y="452718"/>
            <a:ext cx="9404726" cy="1400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03312" y="2052915"/>
            <a:ext cx="8946541" cy="4195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10522499" y="540180"/>
            <a:ext cx="498283" cy="523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98169" marR="0" indent="-32656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55369" marR="0" indent="-32656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03971" marR="0" indent="-32656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69769" marR="0" indent="-32656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26971" marR="0" indent="-32656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646108" y="452718"/>
            <a:ext cx="9404727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Work Done Since Last Review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646108" y="1853249"/>
            <a:ext cx="8946543" cy="41954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rPr dirty="0"/>
              <a:t>AKARSH</a:t>
            </a:r>
          </a:p>
          <a:p>
            <a:pPr marL="0" lvl="1" indent="457200">
              <a:lnSpc>
                <a:spcPct val="90000"/>
              </a:lnSpc>
              <a:buSzTx/>
              <a:buNone/>
            </a:pP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Applied self-written Gaussian Kernel to dataset.</a:t>
            </a:r>
          </a:p>
          <a:p>
            <a:pPr lvl="1">
              <a:lnSpc>
                <a:spcPct val="90000"/>
              </a:lnSpc>
            </a:pPr>
            <a:endParaRPr dirty="0"/>
          </a:p>
          <a:p>
            <a:pPr lvl="1">
              <a:lnSpc>
                <a:spcPct val="90000"/>
              </a:lnSpc>
            </a:pPr>
            <a:endParaRPr dirty="0"/>
          </a:p>
          <a:p>
            <a:pPr lvl="1">
              <a:lnSpc>
                <a:spcPct val="90000"/>
              </a:lnSpc>
            </a:pP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Feature dimensions increased from 23 to 67 (i.e., number of samples)</a:t>
            </a:r>
          </a:p>
          <a:p>
            <a:pPr lvl="1">
              <a:lnSpc>
                <a:spcPct val="90000"/>
              </a:lnSpc>
            </a:pP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No increase in accuracy observed for classifier with Kernel use (accuracy remained at ~70%) for K-fold cross validation with k=8.</a:t>
            </a:r>
          </a:p>
        </p:txBody>
      </p:sp>
      <p:pic>
        <p:nvPicPr>
          <p:cNvPr id="291" name="rbf kernel formula.png"/>
          <p:cNvPicPr>
            <a:picLocks noChangeAspect="1"/>
          </p:cNvPicPr>
          <p:nvPr/>
        </p:nvPicPr>
        <p:blipFill>
          <a:blip r:embed="rId2">
            <a:extLst/>
          </a:blip>
          <a:srcRect t="45862" b="27465"/>
          <a:stretch>
            <a:fillRect/>
          </a:stretch>
        </p:blipFill>
        <p:spPr>
          <a:xfrm>
            <a:off x="1040234" y="3256160"/>
            <a:ext cx="9169401" cy="724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646108" y="452718"/>
            <a:ext cx="9404727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Work Done Since Last Review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xfrm>
            <a:off x="259061" y="1331258"/>
            <a:ext cx="11152249" cy="53212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t>AKARSH</a:t>
            </a:r>
          </a:p>
          <a:p>
            <a:pPr marL="0" lvl="1" indent="457200">
              <a:lnSpc>
                <a:spcPct val="90000"/>
              </a:lnSpc>
              <a:buSzTx/>
              <a:buNone/>
            </a:pPr>
            <a:endParaRPr/>
          </a:p>
          <a:p>
            <a:pPr lvl="1">
              <a:lnSpc>
                <a:spcPct val="90000"/>
              </a:lnSpc>
            </a:pPr>
            <a:r>
              <a:t>Implemented Kernel function in Python and MATLAB</a:t>
            </a:r>
          </a:p>
          <a:p>
            <a:pPr lvl="1">
              <a:lnSpc>
                <a:spcPct val="90000"/>
              </a:lnSpc>
            </a:pPr>
            <a:endParaRPr/>
          </a:p>
          <a:p>
            <a:pPr lvl="1">
              <a:lnSpc>
                <a:spcPct val="90000"/>
              </a:lnSpc>
            </a:pPr>
            <a:r>
              <a:t>Tested Kernel for varying values of variance (Sigma) from 0.001 to 100.</a:t>
            </a:r>
          </a:p>
          <a:p>
            <a:pPr lvl="1">
              <a:lnSpc>
                <a:spcPct val="90000"/>
              </a:lnSpc>
            </a:pPr>
            <a:endParaRPr/>
          </a:p>
          <a:p>
            <a:pPr lvl="1">
              <a:lnSpc>
                <a:spcPct val="90000"/>
              </a:lnSpc>
            </a:pPr>
            <a:r>
              <a:t>Highest accuracy was obtained for Sigma=1.111</a:t>
            </a:r>
          </a:p>
          <a:p>
            <a:pPr lvl="1">
              <a:lnSpc>
                <a:spcPct val="90000"/>
              </a:lnSpc>
            </a:pPr>
            <a:endParaRPr/>
          </a:p>
          <a:p>
            <a:pPr lvl="1">
              <a:lnSpc>
                <a:spcPct val="90000"/>
              </a:lnSpc>
            </a:pPr>
            <a:r>
              <a:t>Understood Meta Cognitive Learning Algorithm for an Extreme Learning Machine Classifier by studying a paper.</a:t>
            </a:r>
          </a:p>
          <a:p>
            <a:pPr lvl="1">
              <a:lnSpc>
                <a:spcPct val="90000"/>
              </a:lnSpc>
            </a:pPr>
            <a:endParaRPr/>
          </a:p>
          <a:p>
            <a:pPr marL="742950" lvl="1" indent="-285750">
              <a:lnSpc>
                <a:spcPct val="90000"/>
              </a:lnSpc>
            </a:pPr>
            <a:r>
              <a:t>Worked on implementing ECG sensor circuit and verifying operation of AD8232 Sensor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problem in ELM?</a:t>
            </a:r>
          </a:p>
        </p:txBody>
      </p:sp>
      <p:sp>
        <p:nvSpPr>
          <p:cNvPr id="297" name="Shape 2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have to set the number of hidden layer neurons before training the classifier.</a:t>
            </a:r>
          </a:p>
          <a:p>
            <a:endParaRPr/>
          </a:p>
          <a:p>
            <a:r>
              <a:t>This can be found out by trial and error by choosing the number of neurons that gives best accuracy without overfitting the model.</a:t>
            </a:r>
          </a:p>
          <a:p>
            <a:endParaRPr/>
          </a:p>
          <a:p>
            <a:r>
              <a:t>Problem: Time consuming, computationally expensive, danger of overfitting</a:t>
            </a:r>
          </a:p>
          <a:p>
            <a:endParaRPr/>
          </a:p>
          <a:p>
            <a:r>
              <a:t>Solution: McELM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McELM?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idx="1"/>
          </p:nvPr>
        </p:nvSpPr>
        <p:spPr>
          <a:xfrm>
            <a:off x="356863" y="1331258"/>
            <a:ext cx="10726755" cy="5300471"/>
          </a:xfrm>
          <a:prstGeom prst="rect">
            <a:avLst/>
          </a:prstGeom>
        </p:spPr>
        <p:txBody>
          <a:bodyPr/>
          <a:lstStyle/>
          <a:p>
            <a:r>
              <a:t>The architecture of McELM is not fixed a priori</a:t>
            </a:r>
          </a:p>
          <a:p>
            <a:endParaRPr/>
          </a:p>
          <a:p>
            <a:r>
              <a:t>Network is built during the training process</a:t>
            </a:r>
          </a:p>
          <a:p>
            <a:endParaRPr/>
          </a:p>
          <a:p>
            <a:r>
              <a:t>Meta-Cognitive component of McELM has a self regulatory learning mechanism that decides </a:t>
            </a:r>
            <a:r>
              <a:rPr i="1"/>
              <a:t>what-to-learn, when-to-learn and how-to-learn</a:t>
            </a:r>
          </a:p>
          <a:p>
            <a:endParaRPr i="1"/>
          </a:p>
          <a:p>
            <a:r>
              <a:t>Samples from training set are presented one by one and meta cognitive component chooses suitable learning strategies  for the sample</a:t>
            </a:r>
          </a:p>
          <a:p>
            <a:endParaRPr/>
          </a:p>
          <a:p>
            <a:r>
              <a:t>Learning strategies include: deleting sample, adding neuron, updating output weights, or reserving samples for future use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McELM?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xfrm>
            <a:off x="303212" y="1331258"/>
            <a:ext cx="9998955" cy="4459643"/>
          </a:xfrm>
          <a:prstGeom prst="rect">
            <a:avLst/>
          </a:prstGeom>
        </p:spPr>
        <p:txBody>
          <a:bodyPr/>
          <a:lstStyle/>
          <a:p>
            <a:r>
              <a:rPr dirty="0"/>
              <a:t>Neurons in Hidden layer employ q-Gaussian activation function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Adding a neuron: </a:t>
            </a:r>
            <a:r>
              <a:rPr dirty="0" err="1"/>
              <a:t>Centres</a:t>
            </a:r>
            <a:r>
              <a:rPr dirty="0"/>
              <a:t> chosen based on the sample, width of Gaussian function chosen randomly</a:t>
            </a:r>
          </a:p>
        </p:txBody>
      </p:sp>
      <p:pic>
        <p:nvPicPr>
          <p:cNvPr id="304" name="q-GaussianFormula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5371" y="1797248"/>
            <a:ext cx="64262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McELM?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weights estimation: Least square estimate using hinge loss error function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Why Hinge Loss Error Function? It facilitates prediction of posterior probabilities better than mean square error.</a:t>
            </a:r>
          </a:p>
        </p:txBody>
      </p:sp>
      <p:pic>
        <p:nvPicPr>
          <p:cNvPr id="308" name="HingeLossErrorFormula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414" y="3059320"/>
            <a:ext cx="5368765" cy="2031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 we expect from McELM?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number of hidden layer neurons</a:t>
            </a:r>
          </a:p>
          <a:p>
            <a:endParaRPr/>
          </a:p>
          <a:p>
            <a:r>
              <a:t>Better accuracy</a:t>
            </a:r>
          </a:p>
          <a:p>
            <a:endParaRPr/>
          </a:p>
          <a:p>
            <a:r>
              <a:t>Lesser overfitting</a:t>
            </a:r>
          </a:p>
          <a:p>
            <a:endParaRPr/>
          </a:p>
          <a:p>
            <a:r>
              <a:t>Lesser computational effort</a:t>
            </a:r>
          </a:p>
          <a:p>
            <a:endParaRPr/>
          </a:p>
          <a:p>
            <a:r>
              <a:t>Improvement in generalisation capability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Literature Survey</a:t>
            </a:r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xfrm>
            <a:off x="1103311" y="1416204"/>
            <a:ext cx="10627774" cy="483219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800"/>
            </a:lvl1pPr>
          </a:lstStyle>
          <a:p>
            <a:r>
              <a:t>R. Savitha, S. Suresh, H.J. Kim, “A Meta-Cognitive Learning Algorithm for an Extreme Learning Machine Classifier” Cognitive Computation, vol. 6, pp. 253-263, 2014.</a:t>
            </a:r>
          </a:p>
        </p:txBody>
      </p:sp>
      <p:sp>
        <p:nvSpPr>
          <p:cNvPr id="315" name="Shape 315"/>
          <p:cNvSpPr>
            <a:spLocks noGrp="1"/>
          </p:cNvSpPr>
          <p:nvPr>
            <p:ph type="sldNum" sz="quarter" idx="4294967295"/>
          </p:nvPr>
        </p:nvSpPr>
        <p:spPr>
          <a:xfrm>
            <a:off x="10621035" y="540180"/>
            <a:ext cx="301210" cy="523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Helvetica</vt:lpstr>
      <vt:lpstr>Wingdings 3</vt:lpstr>
      <vt:lpstr>Ion</vt:lpstr>
      <vt:lpstr>Work Done Since Last Review</vt:lpstr>
      <vt:lpstr>Work Done Since Last Review</vt:lpstr>
      <vt:lpstr>What is problem in ELM?</vt:lpstr>
      <vt:lpstr>What is McELM?</vt:lpstr>
      <vt:lpstr>What is McELM?</vt:lpstr>
      <vt:lpstr>What is McELM?</vt:lpstr>
      <vt:lpstr>What do we expect from McELM?</vt:lpstr>
      <vt:lpstr>Literature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Done Since Last Review</dc:title>
  <cp:lastModifiedBy>Rakshith Vishwanatha (Intern)</cp:lastModifiedBy>
  <cp:revision>1</cp:revision>
  <dcterms:modified xsi:type="dcterms:W3CDTF">2017-04-05T09:18:27Z</dcterms:modified>
</cp:coreProperties>
</file>