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2"/>
    <p:sldId id="272" r:id="rId3"/>
    <p:sldId id="278" r:id="rId4"/>
    <p:sldId id="279" r:id="rId5"/>
    <p:sldId id="280" r:id="rId6"/>
    <p:sldId id="281" r:id="rId7"/>
    <p:sldId id="282" r:id="rId8"/>
    <p:sldId id="270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4198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98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154954" y="3124200"/>
            <a:ext cx="8825660" cy="16531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154954" y="4777380"/>
            <a:ext cx="8825659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1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632946" y="1981200"/>
            <a:ext cx="294686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3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4"/>
          </p:nvPr>
        </p:nvSpPr>
        <p:spPr>
          <a:xfrm>
            <a:off x="3883659" y="1981200"/>
            <a:ext cx="2936243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5"/>
          </p:nvPr>
        </p:nvSpPr>
        <p:spPr>
          <a:xfrm>
            <a:off x="3873104" y="2667000"/>
            <a:ext cx="2946797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6"/>
          </p:nvPr>
        </p:nvSpPr>
        <p:spPr>
          <a:xfrm>
            <a:off x="7124699" y="1981200"/>
            <a:ext cx="2932116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7"/>
          </p:nvPr>
        </p:nvSpPr>
        <p:spPr>
          <a:xfrm>
            <a:off x="7124699" y="2667000"/>
            <a:ext cx="2932116" cy="3589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3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652462" y="4250949"/>
            <a:ext cx="2940051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pic" sz="quarter" idx="13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4"/>
          </p:nvPr>
        </p:nvSpPr>
        <p:spPr>
          <a:xfrm>
            <a:off x="652462" y="4827211"/>
            <a:ext cx="2940051" cy="65919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5"/>
          </p:nvPr>
        </p:nvSpPr>
        <p:spPr>
          <a:xfrm>
            <a:off x="3889375" y="4250949"/>
            <a:ext cx="2930525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pic" sz="quarter" idx="16"/>
          </p:nvPr>
        </p:nvSpPr>
        <p:spPr>
          <a:xfrm>
            <a:off x="3889373" y="2209800"/>
            <a:ext cx="2930527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7"/>
          </p:nvPr>
        </p:nvSpPr>
        <p:spPr>
          <a:xfrm>
            <a:off x="3888020" y="4827210"/>
            <a:ext cx="2934408" cy="6591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8"/>
          </p:nvPr>
        </p:nvSpPr>
        <p:spPr>
          <a:xfrm>
            <a:off x="7124699" y="4250949"/>
            <a:ext cx="2932116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pic" sz="quarter" idx="19"/>
          </p:nvPr>
        </p:nvSpPr>
        <p:spPr>
          <a:xfrm>
            <a:off x="7124699" y="2209800"/>
            <a:ext cx="2932115" cy="1524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20"/>
          </p:nvPr>
        </p:nvSpPr>
        <p:spPr>
          <a:xfrm>
            <a:off x="7124575" y="4827208"/>
            <a:ext cx="2935999" cy="65919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/>
          <p:nvPr/>
        </p:nvSpPr>
        <p:spPr>
          <a:xfrm flipH="1">
            <a:off x="3726141" y="2133600"/>
            <a:ext cx="2" cy="3962401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9" name="Shape 249"/>
          <p:cNvSpPr/>
          <p:nvPr/>
        </p:nvSpPr>
        <p:spPr>
          <a:xfrm flipH="1">
            <a:off x="6962226" y="2133600"/>
            <a:ext cx="2" cy="3966883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6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27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8304210" y="430212"/>
            <a:ext cx="1752603" cy="582612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652462" y="887412"/>
            <a:ext cx="7423151" cy="53689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7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40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3"/>
          </p:nvPr>
        </p:nvSpPr>
        <p:spPr>
          <a:xfrm>
            <a:off x="5654495" y="1905000"/>
            <a:ext cx="4396341" cy="5762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9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04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17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154951" y="1447800"/>
            <a:ext cx="3401068" cy="1447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half" idx="1"/>
          </p:nvPr>
        </p:nvSpPr>
        <p:spPr>
          <a:xfrm>
            <a:off x="4784616" y="1447800"/>
            <a:ext cx="5195999" cy="4572000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1154951" y="3129278"/>
            <a:ext cx="3401066" cy="28956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33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1153906" y="1854192"/>
            <a:ext cx="5092909" cy="157481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7" name="Shape 137"/>
          <p:cNvSpPr>
            <a:spLocks noGrp="1"/>
          </p:cNvSpPr>
          <p:nvPr>
            <p:ph type="pic" sz="quarter" idx="13"/>
          </p:nvPr>
        </p:nvSpPr>
        <p:spPr>
          <a:xfrm>
            <a:off x="6949546" y="1143000"/>
            <a:ext cx="3200402" cy="457200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0">
              <a:buClrTx/>
              <a:buSzTx/>
              <a:buFontTx/>
              <a:buNone/>
              <a:defRPr sz="1400"/>
            </a:lvl2pPr>
            <a:lvl3pPr marL="0" indent="0">
              <a:buClrTx/>
              <a:buSzTx/>
              <a:buFontTx/>
              <a:buNone/>
              <a:defRPr sz="1400"/>
            </a:lvl3pPr>
            <a:lvl4pPr marL="0" indent="0">
              <a:buClrTx/>
              <a:buSzTx/>
              <a:buFontTx/>
              <a:buNone/>
              <a:defRPr sz="1400"/>
            </a:lvl4pPr>
            <a:lvl5pPr marL="0" indent="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49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1154954" y="4800586"/>
            <a:ext cx="8825660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pic" sz="half" idx="13"/>
          </p:nvPr>
        </p:nvSpPr>
        <p:spPr>
          <a:xfrm>
            <a:off x="1154954" y="685798"/>
            <a:ext cx="8825660" cy="3640670"/>
          </a:xfrm>
          <a:prstGeom prst="rect">
            <a:avLst/>
          </a:prstGeom>
          <a:effectLst>
            <a:outerShdw blurRad="50800" dist="50800" dir="5400000" rotWithShape="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1154954" y="5367325"/>
            <a:ext cx="8825658" cy="4937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65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2.png"/>
          <p:cNvPicPr>
            <a:picLocks noChangeAspect="1"/>
          </p:cNvPicPr>
          <p:nvPr/>
        </p:nvPicPr>
        <p:blipFill>
          <a:blip r:embed="rId2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3.png"/>
          <p:cNvPicPr>
            <a:picLocks noChangeAspect="1"/>
          </p:cNvPicPr>
          <p:nvPr/>
        </p:nvPicPr>
        <p:blipFill>
          <a:blip r:embed="rId3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180" name="image4.png"/>
          <p:cNvPicPr>
            <a:picLocks noChangeAspect="1"/>
          </p:cNvPicPr>
          <p:nvPr/>
        </p:nvPicPr>
        <p:blipFill>
          <a:blip r:embed="rId4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5.png"/>
          <p:cNvPicPr>
            <a:picLocks noChangeAspect="1"/>
          </p:cNvPicPr>
          <p:nvPr/>
        </p:nvPicPr>
        <p:blipFill>
          <a:blip r:embed="rId5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7" cy="232337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930400" y="3771174"/>
            <a:ext cx="7279649" cy="3421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1pPr>
            <a:lvl2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2pPr>
            <a:lvl3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3pPr>
            <a:lvl4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4pPr>
            <a:lvl5pPr marL="0" indent="0">
              <a:buClrTx/>
              <a:buSzTx/>
              <a:buFontTx/>
              <a:buNone/>
              <a:defRPr sz="1400" cap="small">
                <a:solidFill>
                  <a:srgbClr val="8AD0D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3"/>
          </p:nvPr>
        </p:nvSpPr>
        <p:spPr>
          <a:xfrm>
            <a:off x="1154954" y="4350656"/>
            <a:ext cx="8825660" cy="16764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8293" y="971253"/>
            <a:ext cx="801915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87" name="Shape 187"/>
          <p:cNvSpPr/>
          <p:nvPr/>
        </p:nvSpPr>
        <p:spPr>
          <a:xfrm>
            <a:off x="9330490" y="2613786"/>
            <a:ext cx="801914" cy="181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0522499" y="540177"/>
            <a:ext cx="498285" cy="523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>
            <a:picLocks noChangeAspect="1"/>
          </p:cNvPicPr>
          <p:nvPr/>
        </p:nvPicPr>
        <p:blipFill>
          <a:blip r:embed="rId17">
            <a:extLst/>
          </a:blip>
          <a:srcRect l="3613"/>
          <a:stretch>
            <a:fillRect/>
          </a:stretch>
        </p:blipFill>
        <p:spPr>
          <a:xfrm>
            <a:off x="-1" y="2669683"/>
            <a:ext cx="4037015" cy="4188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/>
          <p:cNvPicPr>
            <a:picLocks noChangeAspect="1"/>
          </p:cNvPicPr>
          <p:nvPr/>
        </p:nvPicPr>
        <p:blipFill>
          <a:blip r:embed="rId18">
            <a:extLst/>
          </a:blip>
          <a:srcRect l="35640"/>
          <a:stretch>
            <a:fillRect/>
          </a:stretch>
        </p:blipFill>
        <p:spPr>
          <a:xfrm>
            <a:off x="-1" y="2892345"/>
            <a:ext cx="1522414" cy="23654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8609010" y="1676400"/>
            <a:ext cx="2819404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19">
            <a:extLst/>
          </a:blip>
          <a:srcRect t="28812"/>
          <a:stretch>
            <a:fillRect/>
          </a:stretch>
        </p:blipFill>
        <p:spPr>
          <a:xfrm>
            <a:off x="7999410" y="-1"/>
            <a:ext cx="1603389" cy="1141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5.png"/>
          <p:cNvPicPr>
            <a:picLocks noChangeAspect="1"/>
          </p:cNvPicPr>
          <p:nvPr/>
        </p:nvPicPr>
        <p:blipFill>
          <a:blip r:embed="rId20">
            <a:extLst/>
          </a:blip>
          <a:srcRect b="23320"/>
          <a:stretch>
            <a:fillRect/>
          </a:stretch>
        </p:blipFill>
        <p:spPr>
          <a:xfrm>
            <a:off x="8605877" y="6096000"/>
            <a:ext cx="993736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/>
        </p:nvSpPr>
        <p:spPr>
          <a:xfrm>
            <a:off x="10437810" y="0"/>
            <a:ext cx="685802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46109" y="452718"/>
            <a:ext cx="9404725" cy="14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0377625" y="109313"/>
            <a:ext cx="788032" cy="9541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 lang="en-IN" smtClean="0"/>
              <a:pPr/>
              <a:t>‹#›</a:t>
            </a:fld>
            <a:r>
              <a:rPr lang="en-IN" dirty="0"/>
              <a:t> </a:t>
            </a:r>
          </a:p>
          <a:p>
            <a:r>
              <a:rPr lang="en-IN" sz="1400" dirty="0"/>
              <a:t>of</a:t>
            </a:r>
            <a:r>
              <a:rPr lang="en-IN" dirty="0"/>
              <a:t> 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EBEBEB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1553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9770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26971" marR="0" indent="-32657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sz="2000" b="0" i="0" u="none" strike="noStrike" cap="none" spc="0" baseline="0">
          <a:ln>
            <a:noFill/>
          </a:ln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Since Last Review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 ARX modeling of ECG signals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were obtained which will be form as additional features for the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Interfaced sensor with Raspberry-pi to obtain CSV file at correct sampling rate</a:t>
            </a:r>
          </a:p>
        </p:txBody>
      </p:sp>
    </p:spTree>
    <p:extLst>
      <p:ext uri="{BB962C8B-B14F-4D97-AF65-F5344CB8AC3E}">
        <p14:creationId xmlns:p14="http://schemas.microsoft.com/office/powerpoint/2010/main" val="12175438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8" tIns="45718" rIns="45718" bIns="45718" anchor="t">
            <a:normAutofit/>
          </a:bodyPr>
          <a:lstStyle/>
          <a:p>
            <a:r>
              <a:rPr lang="en-IN" b="1" dirty="0">
                <a:latin typeface="Times New Roman"/>
              </a:rPr>
              <a:t>MODELING OF SIGNALS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09" y="1707227"/>
            <a:ext cx="8946541" cy="4195484"/>
          </a:xfrm>
        </p:spPr>
        <p:txBody>
          <a:bodyPr lIns="45718" tIns="45718" rIns="45718" bIns="45718" anchor="t">
            <a:normAutofit/>
          </a:bodyPr>
          <a:lstStyle/>
          <a:p>
            <a:pPr>
              <a:lnSpc>
                <a:spcPct val="90000"/>
              </a:lnSpc>
            </a:pPr>
            <a:endParaRPr lang="en-IN" b="1" dirty="0"/>
          </a:p>
          <a:p>
            <a:pPr lvl="1">
              <a:lnSpc>
                <a:spcPct val="90000"/>
              </a:lnSpc>
            </a:pPr>
            <a:r>
              <a:rPr lang="en-IN" dirty="0">
                <a:latin typeface="Times New Roman"/>
              </a:rPr>
              <a:t>AR Model Structure:</a:t>
            </a:r>
            <a:r>
              <a:rPr lang="en-IN" sz="1800" dirty="0"/>
              <a:t> 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dirty="0">
                <a:latin typeface="Times New Roman"/>
              </a:rPr>
              <a:t>ARX Model Structure</a:t>
            </a:r>
            <a:r>
              <a:rPr lang="en-IN" sz="1800" dirty="0"/>
              <a:t>:</a:t>
            </a: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/>
            </a:r>
            <a:br>
              <a:rPr lang="en-IN" sz="1800" dirty="0">
                <a:solidFill>
                  <a:schemeClr val="tx1"/>
                </a:solidFill>
              </a:rPr>
            </a:b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lvl="1">
              <a:lnSpc>
                <a:spcPct val="90000"/>
              </a:lnSpc>
            </a:pPr>
            <a:endParaRPr lang="en-IN" sz="1800" dirty="0"/>
          </a:p>
          <a:p>
            <a:pPr marL="742950" lvl="1" indent="-285750">
              <a:lnSpc>
                <a:spcPct val="90000"/>
              </a:lnSpc>
              <a:defRPr sz="1800"/>
            </a:pPr>
            <a:endParaRPr lang="en-IN" dirty="0"/>
          </a:p>
          <a:p>
            <a:pPr marL="742950" lvl="1" indent="-285750">
              <a:lnSpc>
                <a:spcPct val="90000"/>
              </a:lnSpc>
              <a:defRPr sz="1800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44" y="4019550"/>
            <a:ext cx="4161168" cy="605894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097" y="4924425"/>
            <a:ext cx="4100896" cy="550331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53" y="2816254"/>
            <a:ext cx="2357472" cy="458894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005" y="2725463"/>
            <a:ext cx="3403198" cy="638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69" y="3913029"/>
            <a:ext cx="2943695" cy="23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8" tIns="45718" rIns="45718" bIns="45718" anchor="t">
            <a:normAutofit/>
          </a:bodyPr>
          <a:lstStyle/>
          <a:p>
            <a:r>
              <a:rPr lang="en-US" i="1" dirty="0">
                <a:latin typeface="Times New Roman"/>
              </a:rPr>
              <a:t>Work Done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362456"/>
            <a:ext cx="9208605" cy="4885944"/>
          </a:xfrm>
        </p:spPr>
        <p:txBody>
          <a:bodyPr lIns="45718" tIns="45718" rIns="45718" bIns="45718" anchor="t">
            <a:normAutofit/>
          </a:bodyPr>
          <a:lstStyle/>
          <a:p>
            <a:r>
              <a:rPr lang="en-US" dirty="0"/>
              <a:t>System Identification toolbox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(107).png"/>
          <p:cNvPicPr>
            <a:picLocks noChangeAspect="1"/>
          </p:cNvPicPr>
          <p:nvPr/>
        </p:nvPicPr>
        <p:blipFill rotWithShape="1">
          <a:blip r:embed="rId3"/>
          <a:srcRect b="6573"/>
          <a:stretch/>
        </p:blipFill>
        <p:spPr>
          <a:xfrm>
            <a:off x="0" y="1732546"/>
            <a:ext cx="6673971" cy="3502636"/>
          </a:xfrm>
          <a:prstGeom prst="rect">
            <a:avLst/>
          </a:prstGeom>
        </p:spPr>
      </p:pic>
      <p:pic>
        <p:nvPicPr>
          <p:cNvPr id="5" name="Picture 4" descr="Screenshot (108).png"/>
          <p:cNvPicPr>
            <a:picLocks noChangeAspect="1"/>
          </p:cNvPicPr>
          <p:nvPr/>
        </p:nvPicPr>
        <p:blipFill rotWithShape="1">
          <a:blip r:embed="rId4"/>
          <a:srcRect b="6430"/>
          <a:stretch/>
        </p:blipFill>
        <p:spPr>
          <a:xfrm>
            <a:off x="5218957" y="3185250"/>
            <a:ext cx="6973043" cy="36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Done(contd.)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b="5740"/>
          <a:stretch/>
        </p:blipFill>
        <p:spPr>
          <a:xfrm>
            <a:off x="1353312" y="1356425"/>
            <a:ext cx="8476488" cy="51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2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Sensor to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Diagram :-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9"/>
          <a:stretch/>
        </p:blipFill>
        <p:spPr>
          <a:xfrm>
            <a:off x="7401142" y="2595524"/>
            <a:ext cx="2574961" cy="3644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9" y="2595524"/>
            <a:ext cx="5048746" cy="36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Sensor to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</a:rPr>
              <a:t>CODE AND THE OUTPUT SCREENSHOT TO BE PUT HERE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180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 for Next Review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dependence on System Identification toolbox and convert everything to command line codes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 modeling coefficients to be calculated for all samples and consolidated into a single csv file, one for alcoholics and other for non-alcoholics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the frequency domain feature extraction MATLAB code to Python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hardware and all python codes on the Raspberry Pi to make a complete system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3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TIMELINE </a:t>
            </a:r>
          </a:p>
        </p:txBody>
      </p:sp>
      <p:pic>
        <p:nvPicPr>
          <p:cNvPr id="361" name="image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38" y="1275398"/>
            <a:ext cx="12020344" cy="4360546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>
            <a:spLocks noGrp="1"/>
          </p:cNvSpPr>
          <p:nvPr>
            <p:ph type="sldNum" sz="quarter" idx="4294967295"/>
          </p:nvPr>
        </p:nvSpPr>
        <p:spPr>
          <a:xfrm>
            <a:off x="10522497" y="540177"/>
            <a:ext cx="498286" cy="523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Shape 363"/>
          <p:cNvSpPr>
            <a:spLocks noGrp="1"/>
          </p:cNvSpPr>
          <p:nvPr>
            <p:ph type="body" sz="quarter" idx="1"/>
          </p:nvPr>
        </p:nvSpPr>
        <p:spPr>
          <a:xfrm>
            <a:off x="646109" y="5847924"/>
            <a:ext cx="6008692" cy="86808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r>
              <a:t>On schedule as per expected timeline</a:t>
            </a:r>
          </a:p>
        </p:txBody>
      </p:sp>
      <p:sp>
        <p:nvSpPr>
          <p:cNvPr id="364" name="Shape 364"/>
          <p:cNvSpPr/>
          <p:nvPr/>
        </p:nvSpPr>
        <p:spPr>
          <a:xfrm flipV="1">
            <a:off x="9112714" y="5077818"/>
            <a:ext cx="2" cy="1634734"/>
          </a:xfrm>
          <a:prstGeom prst="line">
            <a:avLst/>
          </a:prstGeom>
          <a:ln w="76200" cap="rnd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149</Words>
  <Application>Microsoft Office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Helvetica</vt:lpstr>
      <vt:lpstr>Times New Roman</vt:lpstr>
      <vt:lpstr>Wingdings 3</vt:lpstr>
      <vt:lpstr>Ion</vt:lpstr>
      <vt:lpstr>Work Done Since Last Review</vt:lpstr>
      <vt:lpstr>MODELING OF SIGNALS</vt:lpstr>
      <vt:lpstr>Work Done</vt:lpstr>
      <vt:lpstr>Work Done(contd.)</vt:lpstr>
      <vt:lpstr>Interfacing Sensor to Rpi</vt:lpstr>
      <vt:lpstr>Interfacing Sensor to Rpi (Contd.)</vt:lpstr>
      <vt:lpstr>Targets for Next Review</vt:lpstr>
      <vt:lpstr>TIMELINE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 Time Application to Identify Alcoholics from ECG Signals</dc:title>
  <cp:lastModifiedBy>Arpith G R</cp:lastModifiedBy>
  <cp:revision>84</cp:revision>
  <dcterms:modified xsi:type="dcterms:W3CDTF">2017-04-05T06:23:40Z</dcterms:modified>
</cp:coreProperties>
</file>