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2"/>
  </p:notesMasterIdLst>
  <p:sldIdLst>
    <p:sldId id="256" r:id="rId2"/>
    <p:sldId id="257" r:id="rId3"/>
    <p:sldId id="258" r:id="rId4"/>
    <p:sldId id="261" r:id="rId5"/>
    <p:sldId id="262" r:id="rId6"/>
    <p:sldId id="263"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3" r:id="rId24"/>
    <p:sldId id="279" r:id="rId25"/>
    <p:sldId id="280" r:id="rId26"/>
    <p:sldId id="281" r:id="rId27"/>
    <p:sldId id="282" r:id="rId28"/>
    <p:sldId id="284" r:id="rId29"/>
    <p:sldId id="285" r:id="rId30"/>
    <p:sldId id="260" r:id="rId31"/>
  </p:sldIdLst>
  <p:sldSz cx="9144000" cy="5143500" type="screen16x9"/>
  <p:notesSz cx="6858000" cy="9144000"/>
  <p:embeddedFontLst>
    <p:embeddedFont>
      <p:font typeface="Poppins" panose="00000500000000000000" pitchFamily="2" charset="0"/>
      <p:regular r:id="rId33"/>
      <p:bold r:id="rId34"/>
      <p:italic r:id="rId35"/>
      <p:boldItalic r:id="rId36"/>
    </p:embeddedFont>
    <p:embeddedFont>
      <p:font typeface="Poppins Light" panose="00000400000000000000" pitchFamily="2" charset="0"/>
      <p:regular r:id="rId37"/>
      <p:bold r:id="rId38"/>
      <p:italic r:id="rId39"/>
      <p:boldItalic r:id="rId40"/>
    </p:embeddedFont>
    <p:embeddedFont>
      <p:font typeface="Poppins SemiBold" panose="000007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a Andriawan" initials="RA" lastIdx="1" clrIdx="0">
    <p:extLst>
      <p:ext uri="{19B8F6BF-5375-455C-9EA6-DF929625EA0E}">
        <p15:presenceInfo xmlns:p15="http://schemas.microsoft.com/office/powerpoint/2012/main" userId="9d214137e40bd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A7BC"/>
    <a:srgbClr val="C4F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23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905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622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80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326094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673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6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47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553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31f18f8b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31f18f8b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b31f18f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73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b31f18f8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03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28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4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31f18f8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09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000"/>
              <a:buNone/>
              <a:defRPr sz="4000">
                <a:solidFill>
                  <a:schemeClr val="lt1"/>
                </a:solidFill>
              </a:defRPr>
            </a:lvl1pPr>
            <a:lvl2pPr lvl="1" algn="ctr">
              <a:spcBef>
                <a:spcPts val="0"/>
              </a:spcBef>
              <a:spcAft>
                <a:spcPts val="0"/>
              </a:spcAft>
              <a:buSzPts val="4100"/>
              <a:buNone/>
              <a:defRPr sz="4100"/>
            </a:lvl2pPr>
            <a:lvl3pPr lvl="2" algn="ctr">
              <a:spcBef>
                <a:spcPts val="0"/>
              </a:spcBef>
              <a:spcAft>
                <a:spcPts val="0"/>
              </a:spcAft>
              <a:buSzPts val="4100"/>
              <a:buNone/>
              <a:defRPr sz="4100"/>
            </a:lvl3pPr>
            <a:lvl4pPr lvl="3" algn="ctr">
              <a:spcBef>
                <a:spcPts val="0"/>
              </a:spcBef>
              <a:spcAft>
                <a:spcPts val="0"/>
              </a:spcAft>
              <a:buSzPts val="4100"/>
              <a:buNone/>
              <a:defRPr sz="4100"/>
            </a:lvl4pPr>
            <a:lvl5pPr lvl="4" algn="ctr">
              <a:spcBef>
                <a:spcPts val="0"/>
              </a:spcBef>
              <a:spcAft>
                <a:spcPts val="0"/>
              </a:spcAft>
              <a:buSzPts val="4100"/>
              <a:buNone/>
              <a:defRPr sz="4100"/>
            </a:lvl5pPr>
            <a:lvl6pPr lvl="5" algn="ctr">
              <a:spcBef>
                <a:spcPts val="0"/>
              </a:spcBef>
              <a:spcAft>
                <a:spcPts val="0"/>
              </a:spcAft>
              <a:buSzPts val="4100"/>
              <a:buNone/>
              <a:defRPr sz="4100"/>
            </a:lvl6pPr>
            <a:lvl7pPr lvl="6" algn="ctr">
              <a:spcBef>
                <a:spcPts val="0"/>
              </a:spcBef>
              <a:spcAft>
                <a:spcPts val="0"/>
              </a:spcAft>
              <a:buSzPts val="4100"/>
              <a:buNone/>
              <a:defRPr sz="4100"/>
            </a:lvl7pPr>
            <a:lvl8pPr lvl="7" algn="ctr">
              <a:spcBef>
                <a:spcPts val="0"/>
              </a:spcBef>
              <a:spcAft>
                <a:spcPts val="0"/>
              </a:spcAft>
              <a:buSzPts val="4100"/>
              <a:buNone/>
              <a:defRPr sz="4100"/>
            </a:lvl8pPr>
            <a:lvl9pPr lvl="8" algn="ctr">
              <a:spcBef>
                <a:spcPts val="0"/>
              </a:spcBef>
              <a:spcAft>
                <a:spcPts val="0"/>
              </a:spcAft>
              <a:buSzPts val="4100"/>
              <a:buNone/>
              <a:defRPr sz="4100"/>
            </a:lvl9pPr>
          </a:lstStyle>
          <a:p>
            <a:endParaRPr/>
          </a:p>
        </p:txBody>
      </p:sp>
      <p:sp>
        <p:nvSpPr>
          <p:cNvPr id="11" name="Google Shape;11;p2"/>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a:endParaRPr/>
          </a:p>
        </p:txBody>
      </p:sp>
      <p:sp>
        <p:nvSpPr>
          <p:cNvPr id="12" name="Google Shape;12;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None/>
              <a:defRPr sz="3200">
                <a:solidFill>
                  <a:schemeClr val="lt1"/>
                </a:solidFill>
              </a:defRPr>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15" name="Google Shape;15;p3"/>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672450"/>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355375"/>
            <a:ext cx="8520600" cy="3046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Poppins"/>
              <a:buChar char="●"/>
              <a:defRPr>
                <a:latin typeface="Poppins"/>
                <a:ea typeface="Poppins"/>
                <a:cs typeface="Poppins"/>
                <a:sym typeface="Poppins"/>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7977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829850" y="206502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7" name="Google Shape;27;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300"/>
              <a:buNone/>
              <a:defRPr sz="33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8"/>
          <p:cNvSpPr txBox="1">
            <a:spLocks noGrp="1"/>
          </p:cNvSpPr>
          <p:nvPr>
            <p:ph type="subTitle" idx="1"/>
          </p:nvPr>
        </p:nvSpPr>
        <p:spPr>
          <a:xfrm>
            <a:off x="265500" y="3144000"/>
            <a:ext cx="2386500" cy="768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a:endParaRPr/>
          </a:p>
        </p:txBody>
      </p:sp>
      <p:sp>
        <p:nvSpPr>
          <p:cNvPr id="34" name="Google Shape;34;p8"/>
          <p:cNvSpPr txBox="1">
            <a:spLocks noGrp="1"/>
          </p:cNvSpPr>
          <p:nvPr>
            <p:ph type="body" idx="2"/>
          </p:nvPr>
        </p:nvSpPr>
        <p:spPr>
          <a:xfrm>
            <a:off x="3972000" y="724075"/>
            <a:ext cx="48045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 name="Google Shape;3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38" name="Google Shape;38;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52AA5E"/>
              </a:buClr>
              <a:buSzPts val="2800"/>
              <a:buFont typeface="Poppins"/>
              <a:buNone/>
              <a:defRPr sz="2800" b="1">
                <a:solidFill>
                  <a:srgbClr val="52AA5E"/>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2"/>
              </a:buClr>
              <a:buSzPts val="1800"/>
              <a:buFont typeface="Poppins SemiBold"/>
              <a:buChar char="●"/>
              <a:defRPr sz="1800">
                <a:solidFill>
                  <a:schemeClr val="accent2"/>
                </a:solidFill>
                <a:latin typeface="Poppins SemiBold"/>
                <a:ea typeface="Poppins SemiBold"/>
                <a:cs typeface="Poppins SemiBold"/>
                <a:sym typeface="Poppins SemiBold"/>
              </a:defRPr>
            </a:lvl1pPr>
            <a:lvl2pPr marL="914400" lvl="1"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28.png"/><Relationship Id="rId4" Type="http://schemas.openxmlformats.org/officeDocument/2006/relationships/image" Target="../media/image25.png"/><Relationship Id="rId9" Type="http://schemas.microsoft.com/office/2007/relationships/hdphoto" Target="../media/hdphoto4.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emf"/><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3.png"/><Relationship Id="rId11" Type="http://schemas.microsoft.com/office/2007/relationships/hdphoto" Target="../media/hdphoto10.wdp"/><Relationship Id="rId5" Type="http://schemas.microsoft.com/office/2007/relationships/hdphoto" Target="../media/hdphoto7.wdp"/><Relationship Id="rId10" Type="http://schemas.openxmlformats.org/officeDocument/2006/relationships/image" Target="../media/image45.png"/><Relationship Id="rId4" Type="http://schemas.openxmlformats.org/officeDocument/2006/relationships/image" Target="../media/image42.png"/><Relationship Id="rId9" Type="http://schemas.microsoft.com/office/2007/relationships/hdphoto" Target="../media/hdphoto9.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1"/>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Dashboard dan Analisa Data</a:t>
            </a:r>
            <a:br>
              <a:rPr lang="en-US" sz="3200" dirty="0"/>
            </a:br>
            <a:r>
              <a:rPr lang="en-US" sz="3200" dirty="0" err="1"/>
              <a:t>DQFashion</a:t>
            </a:r>
            <a:r>
              <a:rPr lang="en-US" sz="3200" dirty="0"/>
              <a:t> Sales</a:t>
            </a:r>
            <a:br>
              <a:rPr lang="en-US" sz="3200" dirty="0"/>
            </a:br>
            <a:r>
              <a:rPr lang="en-US" sz="3200" dirty="0" err="1"/>
              <a:t>Tahun</a:t>
            </a:r>
            <a:r>
              <a:rPr lang="en-US" sz="3200" dirty="0"/>
              <a:t> 2017</a:t>
            </a:r>
            <a:endParaRPr sz="3200" dirty="0"/>
          </a:p>
        </p:txBody>
      </p:sp>
      <p:sp>
        <p:nvSpPr>
          <p:cNvPr id="45" name="Google Shape;45;p11"/>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i="1" dirty="0"/>
              <a:t>By: Raka Andriawan</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Pie Chart Revenue by Branch</a:t>
            </a:r>
            <a:endParaRPr dirty="0"/>
          </a:p>
        </p:txBody>
      </p:sp>
      <p:sp>
        <p:nvSpPr>
          <p:cNvPr id="62" name="Google Shape;62;p14"/>
          <p:cNvSpPr txBox="1">
            <a:spLocks noGrp="1"/>
          </p:cNvSpPr>
          <p:nvPr>
            <p:ph type="subTitle" idx="1"/>
          </p:nvPr>
        </p:nvSpPr>
        <p:spPr>
          <a:xfrm>
            <a:off x="265500" y="3143999"/>
            <a:ext cx="2638500" cy="1482299"/>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400" b="1" dirty="0" err="1">
                <a:solidFill>
                  <a:schemeClr val="bg1"/>
                </a:solidFill>
              </a:rPr>
              <a:t>Menunjukkan</a:t>
            </a:r>
            <a:r>
              <a:rPr lang="en-US" sz="1400" b="1" dirty="0">
                <a:solidFill>
                  <a:schemeClr val="bg1"/>
                </a:solidFill>
              </a:rPr>
              <a:t> Performa Revenue Branch </a:t>
            </a:r>
            <a:r>
              <a:rPr lang="en-US" sz="1400" b="1" dirty="0" err="1">
                <a:solidFill>
                  <a:schemeClr val="bg1"/>
                </a:solidFill>
              </a:rPr>
              <a:t>Untuk</a:t>
            </a:r>
            <a:r>
              <a:rPr lang="en-US" sz="1400" b="1" dirty="0">
                <a:solidFill>
                  <a:schemeClr val="bg1"/>
                </a:solidFill>
              </a:rPr>
              <a:t> </a:t>
            </a:r>
            <a:r>
              <a:rPr lang="en-US" sz="1400" b="1" dirty="0" err="1">
                <a:solidFill>
                  <a:schemeClr val="bg1"/>
                </a:solidFill>
              </a:rPr>
              <a:t>Perbandingan</a:t>
            </a:r>
            <a:r>
              <a:rPr lang="en-US" sz="1400" b="1" dirty="0">
                <a:solidFill>
                  <a:schemeClr val="bg1"/>
                </a:solidFill>
              </a:rPr>
              <a:t> Performa Cabang</a:t>
            </a:r>
            <a:endParaRPr sz="1400" b="1" dirty="0">
              <a:solidFill>
                <a:schemeClr val="bg1"/>
              </a:solidFill>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4</a:t>
            </a:r>
            <a:endParaRPr lang="id-ID" sz="2000" b="1" dirty="0"/>
          </a:p>
        </p:txBody>
      </p:sp>
      <p:pic>
        <p:nvPicPr>
          <p:cNvPr id="10243" name="Rectangle 9">
            <a:extLst>
              <a:ext uri="{FF2B5EF4-FFF2-40B4-BE49-F238E27FC236}">
                <a16:creationId xmlns:a16="http://schemas.microsoft.com/office/drawing/2014/main" id="{44A514E3-F0C2-ABB6-646D-3D1AF79CF0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0938" y="15894050"/>
            <a:ext cx="21105812" cy="106410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FE58CD-69F4-2298-5DDA-441BCD80DB50}"/>
              </a:ext>
            </a:extLst>
          </p:cNvPr>
          <p:cNvPicPr>
            <a:picLocks noChangeAspect="1"/>
          </p:cNvPicPr>
          <p:nvPr/>
        </p:nvPicPr>
        <p:blipFill>
          <a:blip r:embed="rId4"/>
          <a:stretch>
            <a:fillRect/>
          </a:stretch>
        </p:blipFill>
        <p:spPr>
          <a:xfrm>
            <a:off x="4010020" y="643631"/>
            <a:ext cx="4271271" cy="3657436"/>
          </a:xfrm>
          <a:prstGeom prst="rect">
            <a:avLst/>
          </a:prstGeom>
        </p:spPr>
      </p:pic>
    </p:spTree>
    <p:extLst>
      <p:ext uri="{BB962C8B-B14F-4D97-AF65-F5344CB8AC3E}">
        <p14:creationId xmlns:p14="http://schemas.microsoft.com/office/powerpoint/2010/main" val="307917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Top and Bottom Products</a:t>
            </a:r>
            <a:endParaRPr dirty="0"/>
          </a:p>
        </p:txBody>
      </p:sp>
      <p:sp>
        <p:nvSpPr>
          <p:cNvPr id="62" name="Google Shape;62;p14"/>
          <p:cNvSpPr txBox="1">
            <a:spLocks noGrp="1"/>
          </p:cNvSpPr>
          <p:nvPr>
            <p:ph type="subTitle" idx="1"/>
          </p:nvPr>
        </p:nvSpPr>
        <p:spPr>
          <a:xfrm>
            <a:off x="265500" y="3143999"/>
            <a:ext cx="2638500" cy="1482299"/>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400" b="1" dirty="0" err="1">
                <a:solidFill>
                  <a:schemeClr val="bg1"/>
                </a:solidFill>
              </a:rPr>
              <a:t>Menunjukkan</a:t>
            </a:r>
            <a:r>
              <a:rPr lang="en-US" sz="1400" b="1" dirty="0">
                <a:solidFill>
                  <a:schemeClr val="bg1"/>
                </a:solidFill>
              </a:rPr>
              <a:t> </a:t>
            </a:r>
            <a:r>
              <a:rPr lang="en-US" sz="1400" b="1" dirty="0" err="1">
                <a:solidFill>
                  <a:schemeClr val="bg1"/>
                </a:solidFill>
              </a:rPr>
              <a:t>Produk</a:t>
            </a:r>
            <a:r>
              <a:rPr lang="en-US" sz="1400" b="1" dirty="0">
                <a:solidFill>
                  <a:schemeClr val="bg1"/>
                </a:solidFill>
              </a:rPr>
              <a:t> </a:t>
            </a:r>
            <a:r>
              <a:rPr lang="en-US" sz="1400" b="1" dirty="0" err="1">
                <a:solidFill>
                  <a:schemeClr val="bg1"/>
                </a:solidFill>
              </a:rPr>
              <a:t>dengan</a:t>
            </a:r>
            <a:r>
              <a:rPr lang="en-US" sz="1400" b="1" dirty="0">
                <a:solidFill>
                  <a:schemeClr val="bg1"/>
                </a:solidFill>
              </a:rPr>
              <a:t> Order dan Revenue Paling Tinggi dan </a:t>
            </a:r>
            <a:r>
              <a:rPr lang="en-US" sz="1400" b="1" dirty="0" err="1">
                <a:solidFill>
                  <a:schemeClr val="bg1"/>
                </a:solidFill>
              </a:rPr>
              <a:t>Rendah</a:t>
            </a:r>
            <a:endParaRPr sz="1400" b="1" dirty="0">
              <a:solidFill>
                <a:schemeClr val="bg1"/>
              </a:solidFill>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5</a:t>
            </a:r>
            <a:endParaRPr lang="id-ID" sz="2000" b="1" dirty="0"/>
          </a:p>
        </p:txBody>
      </p:sp>
      <p:pic>
        <p:nvPicPr>
          <p:cNvPr id="10243" name="Rectangle 9">
            <a:extLst>
              <a:ext uri="{FF2B5EF4-FFF2-40B4-BE49-F238E27FC236}">
                <a16:creationId xmlns:a16="http://schemas.microsoft.com/office/drawing/2014/main" id="{44A514E3-F0C2-ABB6-646D-3D1AF79CF0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0938" y="15894050"/>
            <a:ext cx="21105812" cy="106410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BF33E65-866A-B3F5-7F44-8765F78BA724}"/>
              </a:ext>
            </a:extLst>
          </p:cNvPr>
          <p:cNvPicPr>
            <a:picLocks noChangeAspect="1"/>
          </p:cNvPicPr>
          <p:nvPr/>
        </p:nvPicPr>
        <p:blipFill>
          <a:blip r:embed="rId4"/>
          <a:stretch>
            <a:fillRect/>
          </a:stretch>
        </p:blipFill>
        <p:spPr>
          <a:xfrm>
            <a:off x="3470343" y="1556574"/>
            <a:ext cx="5539317" cy="1087892"/>
          </a:xfrm>
          <a:prstGeom prst="rect">
            <a:avLst/>
          </a:prstGeom>
        </p:spPr>
      </p:pic>
    </p:spTree>
    <p:extLst>
      <p:ext uri="{BB962C8B-B14F-4D97-AF65-F5344CB8AC3E}">
        <p14:creationId xmlns:p14="http://schemas.microsoft.com/office/powerpoint/2010/main" val="348460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Combo Chart Revenue and Order by Product</a:t>
            </a:r>
            <a:endParaRPr sz="2400" dirty="0"/>
          </a:p>
        </p:txBody>
      </p:sp>
      <p:sp>
        <p:nvSpPr>
          <p:cNvPr id="62" name="Google Shape;62;p14"/>
          <p:cNvSpPr txBox="1">
            <a:spLocks noGrp="1"/>
          </p:cNvSpPr>
          <p:nvPr>
            <p:ph type="subTitle" idx="1"/>
          </p:nvPr>
        </p:nvSpPr>
        <p:spPr>
          <a:xfrm>
            <a:off x="265500" y="3143999"/>
            <a:ext cx="2638500" cy="1482299"/>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400" b="1" dirty="0" err="1">
                <a:solidFill>
                  <a:schemeClr val="bg1"/>
                </a:solidFill>
              </a:rPr>
              <a:t>Menunjukkan</a:t>
            </a:r>
            <a:r>
              <a:rPr lang="en-US" sz="1400" b="1" dirty="0">
                <a:solidFill>
                  <a:schemeClr val="bg1"/>
                </a:solidFill>
              </a:rPr>
              <a:t> Performa Revenue dan Total Order </a:t>
            </a:r>
            <a:r>
              <a:rPr lang="en-US" sz="1400" b="1" dirty="0" err="1">
                <a:solidFill>
                  <a:schemeClr val="bg1"/>
                </a:solidFill>
              </a:rPr>
              <a:t>Tiap</a:t>
            </a:r>
            <a:r>
              <a:rPr lang="en-US" sz="1400" b="1" dirty="0">
                <a:solidFill>
                  <a:schemeClr val="bg1"/>
                </a:solidFill>
              </a:rPr>
              <a:t> Product</a:t>
            </a:r>
            <a:endParaRPr sz="1400" b="1" dirty="0">
              <a:solidFill>
                <a:schemeClr val="bg1"/>
              </a:solidFill>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6</a:t>
            </a:r>
            <a:endParaRPr lang="id-ID" sz="2000" b="1" dirty="0"/>
          </a:p>
        </p:txBody>
      </p:sp>
      <p:pic>
        <p:nvPicPr>
          <p:cNvPr id="10243" name="Rectangle 9">
            <a:extLst>
              <a:ext uri="{FF2B5EF4-FFF2-40B4-BE49-F238E27FC236}">
                <a16:creationId xmlns:a16="http://schemas.microsoft.com/office/drawing/2014/main" id="{44A514E3-F0C2-ABB6-646D-3D1AF79CF0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0938" y="15894050"/>
            <a:ext cx="21105812" cy="106410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7993157-0B9D-D4A0-8DCD-B3777048056D}"/>
              </a:ext>
            </a:extLst>
          </p:cNvPr>
          <p:cNvPicPr>
            <a:picLocks noChangeAspect="1"/>
          </p:cNvPicPr>
          <p:nvPr/>
        </p:nvPicPr>
        <p:blipFill>
          <a:blip r:embed="rId4"/>
          <a:stretch>
            <a:fillRect/>
          </a:stretch>
        </p:blipFill>
        <p:spPr>
          <a:xfrm>
            <a:off x="3441695" y="636443"/>
            <a:ext cx="5596613" cy="3785944"/>
          </a:xfrm>
          <a:prstGeom prst="rect">
            <a:avLst/>
          </a:prstGeom>
        </p:spPr>
      </p:pic>
      <p:sp>
        <p:nvSpPr>
          <p:cNvPr id="6" name="Text Placeholder 5">
            <a:extLst>
              <a:ext uri="{FF2B5EF4-FFF2-40B4-BE49-F238E27FC236}">
                <a16:creationId xmlns:a16="http://schemas.microsoft.com/office/drawing/2014/main" id="{B5D31FBC-C7A7-FF3D-BBED-ED156F0CC4C5}"/>
              </a:ext>
            </a:extLst>
          </p:cNvPr>
          <p:cNvSpPr>
            <a:spLocks noGrp="1"/>
          </p:cNvSpPr>
          <p:nvPr>
            <p:ph type="body" idx="2"/>
          </p:nvPr>
        </p:nvSpPr>
        <p:spPr>
          <a:xfrm>
            <a:off x="4242275" y="4040508"/>
            <a:ext cx="4804500" cy="1106400"/>
          </a:xfrm>
        </p:spPr>
        <p:txBody>
          <a:bodyPr>
            <a:normAutofit/>
          </a:bodyPr>
          <a:lstStyle/>
          <a:p>
            <a:pPr marL="114300" indent="0" algn="just">
              <a:buNone/>
            </a:pPr>
            <a:r>
              <a:rPr lang="en-US" sz="1600" b="1" dirty="0" err="1">
                <a:latin typeface="Poppins" panose="00000500000000000000" pitchFamily="2" charset="0"/>
                <a:cs typeface="Poppins" panose="00000500000000000000" pitchFamily="2" charset="0"/>
              </a:rPr>
              <a:t>Perhatikan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beberapa</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produk</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memiliki</a:t>
            </a:r>
            <a:r>
              <a:rPr lang="en-US" sz="1600" dirty="0">
                <a:latin typeface="Poppins" panose="00000500000000000000" pitchFamily="2" charset="0"/>
                <a:cs typeface="Poppins" panose="00000500000000000000" pitchFamily="2" charset="0"/>
              </a:rPr>
              <a:t> revenue </a:t>
            </a:r>
            <a:r>
              <a:rPr lang="en-US" sz="1600" dirty="0" err="1">
                <a:latin typeface="Poppins" panose="00000500000000000000" pitchFamily="2" charset="0"/>
                <a:cs typeface="Poppins" panose="00000500000000000000" pitchFamily="2" charset="0"/>
              </a:rPr>
              <a:t>tinggi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namun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jumlah</a:t>
            </a:r>
            <a:r>
              <a:rPr lang="en-US" sz="1600" dirty="0">
                <a:latin typeface="Poppins" panose="00000500000000000000" pitchFamily="2" charset="0"/>
                <a:cs typeface="Poppins" panose="00000500000000000000" pitchFamily="2" charset="0"/>
              </a:rPr>
              <a:t> order </a:t>
            </a:r>
            <a:r>
              <a:rPr lang="en-US" sz="1600" dirty="0" err="1">
                <a:latin typeface="Poppins" panose="00000500000000000000" pitchFamily="2" charset="0"/>
                <a:cs typeface="Poppins" panose="00000500000000000000" pitchFamily="2" charset="0"/>
              </a:rPr>
              <a:t>rendah</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maupun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sebaliknya</a:t>
            </a:r>
            <a:endParaRPr lang="id-ID" sz="1600" dirty="0">
              <a:latin typeface="Poppins" panose="00000500000000000000" pitchFamily="2" charset="0"/>
              <a:cs typeface="Poppins" panose="00000500000000000000" pitchFamily="2" charset="0"/>
            </a:endParaRPr>
          </a:p>
        </p:txBody>
      </p:sp>
      <p:sp>
        <p:nvSpPr>
          <p:cNvPr id="7" name="Text Placeholder 5">
            <a:extLst>
              <a:ext uri="{FF2B5EF4-FFF2-40B4-BE49-F238E27FC236}">
                <a16:creationId xmlns:a16="http://schemas.microsoft.com/office/drawing/2014/main" id="{201B4A40-D695-DFD0-FC94-5F85A1299FDC}"/>
              </a:ext>
            </a:extLst>
          </p:cNvPr>
          <p:cNvSpPr txBox="1">
            <a:spLocks/>
          </p:cNvSpPr>
          <p:nvPr/>
        </p:nvSpPr>
        <p:spPr>
          <a:xfrm>
            <a:off x="4233808" y="4037100"/>
            <a:ext cx="4804500" cy="1106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Poppins SemiBold"/>
              <a:buChar char="●"/>
              <a:defRPr sz="1800" b="0" i="0" u="none" strike="noStrike" cap="none">
                <a:solidFill>
                  <a:schemeClr val="accent2"/>
                </a:solidFill>
                <a:latin typeface="Poppins SemiBold"/>
                <a:ea typeface="Poppins SemiBold"/>
                <a:cs typeface="Poppins SemiBold"/>
                <a:sym typeface="Poppins SemiBold"/>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114300" indent="0" algn="just">
              <a:buFont typeface="Poppins SemiBold"/>
              <a:buNone/>
            </a:pPr>
            <a:r>
              <a:rPr lang="en-US" sz="1600" b="1" dirty="0" err="1">
                <a:latin typeface="Poppins" panose="00000500000000000000" pitchFamily="2" charset="0"/>
                <a:cs typeface="Poppins" panose="00000500000000000000" pitchFamily="2" charset="0"/>
              </a:rPr>
              <a:t>Perhatikan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beberapa</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produk</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memiliki</a:t>
            </a:r>
            <a:r>
              <a:rPr lang="en-US" sz="1600" dirty="0">
                <a:latin typeface="Poppins" panose="00000500000000000000" pitchFamily="2" charset="0"/>
                <a:cs typeface="Poppins" panose="00000500000000000000" pitchFamily="2" charset="0"/>
              </a:rPr>
              <a:t> revenue </a:t>
            </a:r>
            <a:r>
              <a:rPr lang="en-US" sz="1600" dirty="0" err="1">
                <a:latin typeface="Poppins" panose="00000500000000000000" pitchFamily="2" charset="0"/>
                <a:cs typeface="Poppins" panose="00000500000000000000" pitchFamily="2" charset="0"/>
              </a:rPr>
              <a:t>tinggi</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namun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jumlah</a:t>
            </a:r>
            <a:r>
              <a:rPr lang="en-US" sz="1600" dirty="0">
                <a:latin typeface="Poppins" panose="00000500000000000000" pitchFamily="2" charset="0"/>
                <a:cs typeface="Poppins" panose="00000500000000000000" pitchFamily="2" charset="0"/>
              </a:rPr>
              <a:t> order </a:t>
            </a:r>
            <a:r>
              <a:rPr lang="en-US" sz="1600" dirty="0" err="1">
                <a:latin typeface="Poppins" panose="00000500000000000000" pitchFamily="2" charset="0"/>
                <a:cs typeface="Poppins" panose="00000500000000000000" pitchFamily="2" charset="0"/>
              </a:rPr>
              <a:t>rendah</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maupun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sebaliknya</a:t>
            </a:r>
            <a:endParaRPr lang="id-ID"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7498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Link </a:t>
            </a:r>
            <a:r>
              <a:rPr lang="en-US" sz="2400" dirty="0" err="1"/>
              <a:t>Menuju</a:t>
            </a:r>
            <a:r>
              <a:rPr lang="en-US" sz="2400" dirty="0"/>
              <a:t> Analisa Data</a:t>
            </a:r>
            <a:endParaRPr sz="2400" dirty="0"/>
          </a:p>
        </p:txBody>
      </p:sp>
      <p:sp>
        <p:nvSpPr>
          <p:cNvPr id="6" name="Text Placeholder 5">
            <a:extLst>
              <a:ext uri="{FF2B5EF4-FFF2-40B4-BE49-F238E27FC236}">
                <a16:creationId xmlns:a16="http://schemas.microsoft.com/office/drawing/2014/main" id="{0BBD13BC-2A84-0534-BBB8-41BC58343554}"/>
              </a:ext>
            </a:extLst>
          </p:cNvPr>
          <p:cNvSpPr>
            <a:spLocks noGrp="1"/>
          </p:cNvSpPr>
          <p:nvPr>
            <p:ph type="body" idx="2"/>
          </p:nvPr>
        </p:nvSpPr>
        <p:spPr>
          <a:xfrm>
            <a:off x="3768800" y="318775"/>
            <a:ext cx="4804500" cy="3695100"/>
          </a:xfrm>
        </p:spPr>
        <p:txBody>
          <a:bodyPr>
            <a:normAutofit fontScale="92500" lnSpcReduction="20000"/>
          </a:bodyPr>
          <a:lstStyle/>
          <a:p>
            <a:pPr marL="114300" indent="0" algn="just">
              <a:buNone/>
            </a:pPr>
            <a:r>
              <a:rPr lang="en-US" dirty="0" err="1">
                <a:latin typeface="Poppins" panose="00000500000000000000" pitchFamily="2" charset="0"/>
                <a:cs typeface="Poppins" panose="00000500000000000000" pitchFamily="2" charset="0"/>
              </a:rPr>
              <a:t>Berdasarkan</a:t>
            </a:r>
            <a:r>
              <a:rPr lang="en-US" dirty="0">
                <a:latin typeface="Poppins" panose="00000500000000000000" pitchFamily="2" charset="0"/>
                <a:cs typeface="Poppins" panose="00000500000000000000" pitchFamily="2" charset="0"/>
              </a:rPr>
              <a:t> dashboard, </a:t>
            </a:r>
            <a:r>
              <a:rPr lang="en-US" dirty="0" err="1">
                <a:latin typeface="Poppins" panose="00000500000000000000" pitchFamily="2" charset="0"/>
                <a:cs typeface="Poppins" panose="00000500000000000000" pitchFamily="2" charset="0"/>
              </a:rPr>
              <a:t>beberapa</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hal</a:t>
            </a:r>
            <a:r>
              <a:rPr lang="en-US" dirty="0">
                <a:latin typeface="Poppins" panose="00000500000000000000" pitchFamily="2" charset="0"/>
                <a:cs typeface="Poppins" panose="00000500000000000000" pitchFamily="2" charset="0"/>
              </a:rPr>
              <a:t> yang </a:t>
            </a:r>
            <a:r>
              <a:rPr lang="en-US" dirty="0" err="1">
                <a:latin typeface="Poppins" panose="00000500000000000000" pitchFamily="2" charset="0"/>
                <a:cs typeface="Poppins" panose="00000500000000000000" pitchFamily="2" charset="0"/>
              </a:rPr>
              <a:t>perlu</a:t>
            </a:r>
            <a:r>
              <a:rPr lang="en-US" dirty="0">
                <a:latin typeface="Poppins" panose="00000500000000000000" pitchFamily="2" charset="0"/>
                <a:cs typeface="Poppins" panose="00000500000000000000" pitchFamily="2" charset="0"/>
              </a:rPr>
              <a:t> di </a:t>
            </a:r>
            <a:r>
              <a:rPr lang="en-US" dirty="0" err="1">
                <a:latin typeface="Poppins" panose="00000500000000000000" pitchFamily="2" charset="0"/>
                <a:cs typeface="Poppins" panose="00000500000000000000" pitchFamily="2" charset="0"/>
              </a:rPr>
              <a:t>analisa</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lebih</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lanjut</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adalah</a:t>
            </a:r>
            <a:r>
              <a:rPr lang="en-US" dirty="0">
                <a:latin typeface="Poppins" panose="00000500000000000000" pitchFamily="2" charset="0"/>
                <a:cs typeface="Poppins" panose="00000500000000000000" pitchFamily="2" charset="0"/>
              </a:rPr>
              <a:t>:</a:t>
            </a:r>
          </a:p>
          <a:p>
            <a:pPr marL="114300" indent="0" algn="just">
              <a:buNone/>
            </a:pPr>
            <a:endParaRPr lang="en-US" dirty="0">
              <a:latin typeface="Poppins" panose="00000500000000000000" pitchFamily="2" charset="0"/>
              <a:cs typeface="Poppins" panose="00000500000000000000" pitchFamily="2" charset="0"/>
            </a:endParaRPr>
          </a:p>
          <a:p>
            <a:pPr algn="just"/>
            <a:r>
              <a:rPr lang="en-US" dirty="0" err="1">
                <a:latin typeface="Poppins" panose="00000500000000000000" pitchFamily="2" charset="0"/>
                <a:cs typeface="Poppins" panose="00000500000000000000" pitchFamily="2" charset="0"/>
              </a:rPr>
              <a:t>Terdapat</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peningkatan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signifikan</a:t>
            </a:r>
            <a:r>
              <a:rPr lang="en-US" dirty="0">
                <a:latin typeface="Poppins" panose="00000500000000000000" pitchFamily="2" charset="0"/>
                <a:cs typeface="Poppins" panose="00000500000000000000" pitchFamily="2" charset="0"/>
              </a:rPr>
              <a:t> yang </a:t>
            </a:r>
            <a:r>
              <a:rPr lang="en-US" dirty="0" err="1">
                <a:latin typeface="Poppins" panose="00000500000000000000" pitchFamily="2" charset="0"/>
                <a:cs typeface="Poppins" panose="00000500000000000000" pitchFamily="2" charset="0"/>
              </a:rPr>
              <a:t>terjadi</a:t>
            </a:r>
            <a:r>
              <a:rPr lang="en-US" dirty="0">
                <a:latin typeface="Poppins" panose="00000500000000000000" pitchFamily="2" charset="0"/>
                <a:cs typeface="Poppins" panose="00000500000000000000" pitchFamily="2" charset="0"/>
              </a:rPr>
              <a:t> di </a:t>
            </a:r>
            <a:r>
              <a:rPr lang="en-US" dirty="0" err="1">
                <a:latin typeface="Poppins" panose="00000500000000000000" pitchFamily="2" charset="0"/>
                <a:cs typeface="Poppins" panose="00000500000000000000" pitchFamily="2" charset="0"/>
              </a:rPr>
              <a:t>Bulan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Juni</a:t>
            </a:r>
            <a:r>
              <a:rPr lang="en-US" dirty="0">
                <a:latin typeface="Poppins" panose="00000500000000000000" pitchFamily="2" charset="0"/>
                <a:cs typeface="Poppins" panose="00000500000000000000" pitchFamily="2" charset="0"/>
              </a:rPr>
              <a:t> 2017. Ada </a:t>
            </a:r>
            <a:r>
              <a:rPr lang="en-US" dirty="0" err="1">
                <a:latin typeface="Poppins" panose="00000500000000000000" pitchFamily="2" charset="0"/>
                <a:cs typeface="Poppins" panose="00000500000000000000" pitchFamily="2" charset="0"/>
              </a:rPr>
              <a:t>kemungkinan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pola</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penjualan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terkait</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dengan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waktu</a:t>
            </a:r>
            <a:endParaRPr lang="en-US" dirty="0">
              <a:latin typeface="Poppins" panose="00000500000000000000" pitchFamily="2" charset="0"/>
              <a:cs typeface="Poppins" panose="00000500000000000000" pitchFamily="2" charset="0"/>
            </a:endParaRPr>
          </a:p>
          <a:p>
            <a:pPr algn="just"/>
            <a:endParaRPr lang="en-US" dirty="0">
              <a:latin typeface="Poppins" panose="00000500000000000000" pitchFamily="2" charset="0"/>
              <a:cs typeface="Poppins" panose="00000500000000000000" pitchFamily="2" charset="0"/>
            </a:endParaRPr>
          </a:p>
          <a:p>
            <a:pPr algn="just"/>
            <a:r>
              <a:rPr lang="en-US" dirty="0" err="1">
                <a:latin typeface="Poppins" panose="00000500000000000000" pitchFamily="2" charset="0"/>
                <a:cs typeface="Poppins" panose="00000500000000000000" pitchFamily="2" charset="0"/>
              </a:rPr>
              <a:t>Produk</a:t>
            </a:r>
            <a:r>
              <a:rPr lang="en-US" dirty="0">
                <a:latin typeface="Poppins" panose="00000500000000000000" pitchFamily="2" charset="0"/>
                <a:cs typeface="Poppins" panose="00000500000000000000" pitchFamily="2" charset="0"/>
              </a:rPr>
              <a:t> yang </a:t>
            </a:r>
            <a:r>
              <a:rPr lang="en-US" dirty="0" err="1">
                <a:latin typeface="Poppins" panose="00000500000000000000" pitchFamily="2" charset="0"/>
                <a:cs typeface="Poppins" panose="00000500000000000000" pitchFamily="2" charset="0"/>
              </a:rPr>
              <a:t>mendapat</a:t>
            </a:r>
            <a:r>
              <a:rPr lang="en-US" dirty="0">
                <a:latin typeface="Poppins" panose="00000500000000000000" pitchFamily="2" charset="0"/>
                <a:cs typeface="Poppins" panose="00000500000000000000" pitchFamily="2" charset="0"/>
              </a:rPr>
              <a:t> order </a:t>
            </a:r>
            <a:r>
              <a:rPr lang="en-US" dirty="0" err="1">
                <a:latin typeface="Poppins" panose="00000500000000000000" pitchFamily="2" charset="0"/>
                <a:cs typeface="Poppins" panose="00000500000000000000" pitchFamily="2" charset="0"/>
              </a:rPr>
              <a:t>besar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tidak</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selalu</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memiliki</a:t>
            </a:r>
            <a:r>
              <a:rPr lang="en-US" dirty="0">
                <a:latin typeface="Poppins" panose="00000500000000000000" pitchFamily="2" charset="0"/>
                <a:cs typeface="Poppins" panose="00000500000000000000" pitchFamily="2" charset="0"/>
              </a:rPr>
              <a:t> revenue </a:t>
            </a:r>
            <a:r>
              <a:rPr lang="en-US" dirty="0" err="1">
                <a:latin typeface="Poppins" panose="00000500000000000000" pitchFamily="2" charset="0"/>
                <a:cs typeface="Poppins" panose="00000500000000000000" pitchFamily="2" charset="0"/>
              </a:rPr>
              <a:t>tinggi</a:t>
            </a:r>
            <a:r>
              <a:rPr lang="en-US" dirty="0">
                <a:latin typeface="Poppins" panose="00000500000000000000" pitchFamily="2" charset="0"/>
                <a:cs typeface="Poppins" panose="00000500000000000000" pitchFamily="2" charset="0"/>
              </a:rPr>
              <a:t>. Strategi yang </a:t>
            </a:r>
            <a:r>
              <a:rPr lang="en-US" dirty="0" err="1">
                <a:latin typeface="Poppins" panose="00000500000000000000" pitchFamily="2" charset="0"/>
                <a:cs typeface="Poppins" panose="00000500000000000000" pitchFamily="2" charset="0"/>
              </a:rPr>
              <a:t>baik</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dapat</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memaksimalkan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karakteristik</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tiap</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produk</a:t>
            </a:r>
            <a:endParaRPr lang="id-ID" dirty="0">
              <a:latin typeface="Poppins" panose="00000500000000000000" pitchFamily="2" charset="0"/>
              <a:cs typeface="Poppins" panose="00000500000000000000" pitchFamily="2" charset="0"/>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7</a:t>
            </a:r>
            <a:endParaRPr lang="id-ID" sz="2000" b="1" dirty="0"/>
          </a:p>
        </p:txBody>
      </p:sp>
      <p:pic>
        <p:nvPicPr>
          <p:cNvPr id="10243" name="Rectangle 9">
            <a:extLst>
              <a:ext uri="{FF2B5EF4-FFF2-40B4-BE49-F238E27FC236}">
                <a16:creationId xmlns:a16="http://schemas.microsoft.com/office/drawing/2014/main" id="{44A514E3-F0C2-ABB6-646D-3D1AF79CF0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0938" y="15894050"/>
            <a:ext cx="21105812" cy="106410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CEEF6DE-75B0-0D18-5560-F874AF97644A}"/>
              </a:ext>
            </a:extLst>
          </p:cNvPr>
          <p:cNvPicPr>
            <a:picLocks noChangeAspect="1"/>
          </p:cNvPicPr>
          <p:nvPr/>
        </p:nvPicPr>
        <p:blipFill>
          <a:blip r:embed="rId4"/>
          <a:stretch>
            <a:fillRect/>
          </a:stretch>
        </p:blipFill>
        <p:spPr>
          <a:xfrm>
            <a:off x="5082118" y="4159573"/>
            <a:ext cx="4279900" cy="933450"/>
          </a:xfrm>
          <a:prstGeom prst="rect">
            <a:avLst/>
          </a:prstGeom>
        </p:spPr>
      </p:pic>
    </p:spTree>
    <p:extLst>
      <p:ext uri="{BB962C8B-B14F-4D97-AF65-F5344CB8AC3E}">
        <p14:creationId xmlns:p14="http://schemas.microsoft.com/office/powerpoint/2010/main" val="45750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SCHEDULED PROMOTION</a:t>
            </a:r>
            <a:endParaRPr dirty="0"/>
          </a:p>
        </p:txBody>
      </p:sp>
    </p:spTree>
    <p:extLst>
      <p:ext uri="{BB962C8B-B14F-4D97-AF65-F5344CB8AC3E}">
        <p14:creationId xmlns:p14="http://schemas.microsoft.com/office/powerpoint/2010/main" val="244969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D33282-0C9C-9631-43AD-A6B0B34B9F13}"/>
              </a:ext>
            </a:extLst>
          </p:cNvPr>
          <p:cNvPicPr>
            <a:picLocks noChangeAspect="1"/>
          </p:cNvPicPr>
          <p:nvPr/>
        </p:nvPicPr>
        <p:blipFill>
          <a:blip r:embed="rId2"/>
          <a:stretch>
            <a:fillRect/>
          </a:stretch>
        </p:blipFill>
        <p:spPr>
          <a:xfrm>
            <a:off x="3820954" y="1053714"/>
            <a:ext cx="5011346" cy="3011685"/>
          </a:xfrm>
          <a:prstGeom prst="rect">
            <a:avLst/>
          </a:prstGeom>
        </p:spPr>
      </p:pic>
      <p:pic>
        <p:nvPicPr>
          <p:cNvPr id="9" name="Picture 8">
            <a:extLst>
              <a:ext uri="{FF2B5EF4-FFF2-40B4-BE49-F238E27FC236}">
                <a16:creationId xmlns:a16="http://schemas.microsoft.com/office/drawing/2014/main" id="{A6D4C10E-F019-1068-B97D-D62B13C70B3F}"/>
              </a:ext>
            </a:extLst>
          </p:cNvPr>
          <p:cNvPicPr>
            <a:picLocks noChangeAspect="1"/>
          </p:cNvPicPr>
          <p:nvPr/>
        </p:nvPicPr>
        <p:blipFill>
          <a:blip r:embed="rId3"/>
          <a:stretch>
            <a:fillRect/>
          </a:stretch>
        </p:blipFill>
        <p:spPr>
          <a:xfrm>
            <a:off x="2450742" y="1053714"/>
            <a:ext cx="1274174" cy="3077415"/>
          </a:xfrm>
          <a:prstGeom prst="rect">
            <a:avLst/>
          </a:prstGeom>
        </p:spPr>
      </p:pic>
      <p:sp>
        <p:nvSpPr>
          <p:cNvPr id="13" name="Google Shape;55;p13">
            <a:extLst>
              <a:ext uri="{FF2B5EF4-FFF2-40B4-BE49-F238E27FC236}">
                <a16:creationId xmlns:a16="http://schemas.microsoft.com/office/drawing/2014/main" id="{60DC96E3-51A0-5835-8B95-55E725FBC9A5}"/>
              </a:ext>
            </a:extLst>
          </p:cNvPr>
          <p:cNvSpPr txBox="1">
            <a:spLocks noGrp="1"/>
          </p:cNvSpPr>
          <p:nvPr>
            <p:ph type="title"/>
          </p:nvPr>
        </p:nvSpPr>
        <p:spPr>
          <a:xfrm>
            <a:off x="344356" y="465479"/>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58A7BC"/>
                </a:solidFill>
              </a:rPr>
              <a:t>SCHEDULED PROMOTION</a:t>
            </a:r>
            <a:endParaRPr dirty="0">
              <a:solidFill>
                <a:srgbClr val="58A7BC"/>
              </a:solidFill>
            </a:endParaRPr>
          </a:p>
        </p:txBody>
      </p:sp>
      <p:sp>
        <p:nvSpPr>
          <p:cNvPr id="14" name="Text Placeholder 13">
            <a:extLst>
              <a:ext uri="{FF2B5EF4-FFF2-40B4-BE49-F238E27FC236}">
                <a16:creationId xmlns:a16="http://schemas.microsoft.com/office/drawing/2014/main" id="{C18D5133-375B-9669-32C4-EC3E8078C211}"/>
              </a:ext>
            </a:extLst>
          </p:cNvPr>
          <p:cNvSpPr>
            <a:spLocks noGrp="1"/>
          </p:cNvSpPr>
          <p:nvPr>
            <p:ph type="body" idx="1"/>
          </p:nvPr>
        </p:nvSpPr>
        <p:spPr>
          <a:xfrm>
            <a:off x="311700" y="1013687"/>
            <a:ext cx="2043004" cy="3354208"/>
          </a:xfrm>
        </p:spPr>
        <p:txBody>
          <a:bodyPr>
            <a:normAutofit fontScale="85000" lnSpcReduction="20000"/>
          </a:bodyPr>
          <a:lstStyle/>
          <a:p>
            <a:pPr marL="139700" indent="0">
              <a:buNone/>
            </a:pPr>
            <a:r>
              <a:rPr lang="en-US" dirty="0">
                <a:latin typeface="Poppins Light" panose="00000400000000000000" pitchFamily="2" charset="0"/>
                <a:cs typeface="Poppins Light" panose="00000400000000000000" pitchFamily="2" charset="0"/>
              </a:rPr>
              <a:t>P</a:t>
            </a:r>
            <a:r>
              <a:rPr lang="id-ID" dirty="0">
                <a:latin typeface="Poppins Light" panose="00000400000000000000" pitchFamily="2" charset="0"/>
                <a:cs typeface="Poppins Light" panose="00000400000000000000" pitchFamily="2" charset="0"/>
              </a:rPr>
              <a:t>romosi yang dilakukan secara rutin pada waktu tertentu dengan beberapa keunggulan</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enciptakan antisipasi dan ekspektasi</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eningkatkan lalu lintas dan penjualan</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embangun kesadaran merek. </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embangun keterikatan dengan pelanggan</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endorong pembelian impulsif</a:t>
            </a:r>
          </a:p>
        </p:txBody>
      </p:sp>
    </p:spTree>
    <p:extLst>
      <p:ext uri="{BB962C8B-B14F-4D97-AF65-F5344CB8AC3E}">
        <p14:creationId xmlns:p14="http://schemas.microsoft.com/office/powerpoint/2010/main" val="378315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18D5133-375B-9669-32C4-EC3E8078C211}"/>
              </a:ext>
            </a:extLst>
          </p:cNvPr>
          <p:cNvSpPr>
            <a:spLocks noGrp="1"/>
          </p:cNvSpPr>
          <p:nvPr>
            <p:ph type="body" idx="1"/>
          </p:nvPr>
        </p:nvSpPr>
        <p:spPr>
          <a:xfrm>
            <a:off x="311700" y="1013687"/>
            <a:ext cx="2043004" cy="3354208"/>
          </a:xfrm>
        </p:spPr>
        <p:txBody>
          <a:bodyPr>
            <a:normAutofit fontScale="85000" lnSpcReduction="20000"/>
          </a:bodyPr>
          <a:lstStyle/>
          <a:p>
            <a:pPr marL="139700" indent="0">
              <a:buNone/>
            </a:pPr>
            <a:r>
              <a:rPr lang="en-US" dirty="0">
                <a:latin typeface="Poppins Light" panose="00000400000000000000" pitchFamily="2" charset="0"/>
                <a:cs typeface="Poppins Light" panose="00000400000000000000" pitchFamily="2" charset="0"/>
              </a:rPr>
              <a:t>P</a:t>
            </a:r>
            <a:r>
              <a:rPr lang="id-ID" dirty="0">
                <a:latin typeface="Poppins Light" panose="00000400000000000000" pitchFamily="2" charset="0"/>
                <a:cs typeface="Poppins Light" panose="00000400000000000000" pitchFamily="2" charset="0"/>
              </a:rPr>
              <a:t>romosi yang dilakukan secara rutin pada waktu tertentu dengan beberapa keunggulan</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enciptakan antisipasi dan ekspektasi</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eningkatkan lalu lintas dan penjualan</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embangun kesadaran merek. </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embangun keterikatan dengan pelanggan</a:t>
            </a:r>
            <a:endParaRPr lang="en-US" dirty="0">
              <a:latin typeface="Poppins Light" panose="00000400000000000000" pitchFamily="2" charset="0"/>
              <a:cs typeface="Poppins Light" panose="00000400000000000000" pitchFamily="2" charset="0"/>
            </a:endParaRPr>
          </a:p>
          <a:p>
            <a:pPr marL="358775" indent="-219075"/>
            <a:r>
              <a:rPr lang="en-US" dirty="0">
                <a:latin typeface="Poppins Light" panose="00000400000000000000" pitchFamily="2" charset="0"/>
                <a:cs typeface="Poppins Light" panose="00000400000000000000" pitchFamily="2" charset="0"/>
              </a:rPr>
              <a:t>M</a:t>
            </a:r>
            <a:r>
              <a:rPr lang="id-ID" dirty="0">
                <a:latin typeface="Poppins Light" panose="00000400000000000000" pitchFamily="2" charset="0"/>
                <a:cs typeface="Poppins Light" panose="00000400000000000000" pitchFamily="2" charset="0"/>
              </a:rPr>
              <a:t>endorong pembelian impulsif</a:t>
            </a:r>
          </a:p>
        </p:txBody>
      </p:sp>
      <p:pic>
        <p:nvPicPr>
          <p:cNvPr id="2" name="Picture 1">
            <a:extLst>
              <a:ext uri="{FF2B5EF4-FFF2-40B4-BE49-F238E27FC236}">
                <a16:creationId xmlns:a16="http://schemas.microsoft.com/office/drawing/2014/main" id="{9212CB27-13CB-6BE6-2A86-219A32BB8828}"/>
              </a:ext>
            </a:extLst>
          </p:cNvPr>
          <p:cNvPicPr>
            <a:picLocks noChangeAspect="1"/>
          </p:cNvPicPr>
          <p:nvPr/>
        </p:nvPicPr>
        <p:blipFill>
          <a:blip r:embed="rId2"/>
          <a:stretch>
            <a:fillRect/>
          </a:stretch>
        </p:blipFill>
        <p:spPr>
          <a:xfrm>
            <a:off x="3956434" y="1056762"/>
            <a:ext cx="4578493" cy="3029975"/>
          </a:xfrm>
          <a:prstGeom prst="rect">
            <a:avLst/>
          </a:prstGeom>
        </p:spPr>
      </p:pic>
      <p:pic>
        <p:nvPicPr>
          <p:cNvPr id="3" name="Picture 2">
            <a:extLst>
              <a:ext uri="{FF2B5EF4-FFF2-40B4-BE49-F238E27FC236}">
                <a16:creationId xmlns:a16="http://schemas.microsoft.com/office/drawing/2014/main" id="{74A7EB77-635D-E792-0A75-BFB680394F85}"/>
              </a:ext>
            </a:extLst>
          </p:cNvPr>
          <p:cNvPicPr>
            <a:picLocks noChangeAspect="1"/>
          </p:cNvPicPr>
          <p:nvPr/>
        </p:nvPicPr>
        <p:blipFill>
          <a:blip r:embed="rId3"/>
          <a:stretch>
            <a:fillRect/>
          </a:stretch>
        </p:blipFill>
        <p:spPr>
          <a:xfrm>
            <a:off x="2497144" y="1046343"/>
            <a:ext cx="1316850" cy="3036071"/>
          </a:xfrm>
          <a:prstGeom prst="rect">
            <a:avLst/>
          </a:prstGeom>
        </p:spPr>
      </p:pic>
      <p:sp>
        <p:nvSpPr>
          <p:cNvPr id="8" name="Google Shape;55;p13">
            <a:extLst>
              <a:ext uri="{FF2B5EF4-FFF2-40B4-BE49-F238E27FC236}">
                <a16:creationId xmlns:a16="http://schemas.microsoft.com/office/drawing/2014/main" id="{2C9E9088-07F7-5CC7-5A10-D75D2BC70BD2}"/>
              </a:ext>
            </a:extLst>
          </p:cNvPr>
          <p:cNvSpPr txBox="1">
            <a:spLocks noGrp="1"/>
          </p:cNvSpPr>
          <p:nvPr>
            <p:ph type="title"/>
          </p:nvPr>
        </p:nvSpPr>
        <p:spPr>
          <a:xfrm>
            <a:off x="344356" y="465479"/>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58A7BC"/>
                </a:solidFill>
              </a:rPr>
              <a:t>SCHEDULED PROMOTION</a:t>
            </a:r>
            <a:endParaRPr dirty="0">
              <a:solidFill>
                <a:srgbClr val="58A7BC"/>
              </a:solidFill>
            </a:endParaRPr>
          </a:p>
        </p:txBody>
      </p:sp>
    </p:spTree>
    <p:extLst>
      <p:ext uri="{BB962C8B-B14F-4D97-AF65-F5344CB8AC3E}">
        <p14:creationId xmlns:p14="http://schemas.microsoft.com/office/powerpoint/2010/main" val="168220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5;p13">
            <a:extLst>
              <a:ext uri="{FF2B5EF4-FFF2-40B4-BE49-F238E27FC236}">
                <a16:creationId xmlns:a16="http://schemas.microsoft.com/office/drawing/2014/main" id="{2C9E9088-07F7-5CC7-5A10-D75D2BC70BD2}"/>
              </a:ext>
            </a:extLst>
          </p:cNvPr>
          <p:cNvSpPr txBox="1">
            <a:spLocks noGrp="1"/>
          </p:cNvSpPr>
          <p:nvPr>
            <p:ph type="title"/>
          </p:nvPr>
        </p:nvSpPr>
        <p:spPr>
          <a:xfrm>
            <a:off x="344356" y="465479"/>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58A7BC"/>
                </a:solidFill>
              </a:rPr>
              <a:t>SCHEDULED PROMOTION</a:t>
            </a:r>
            <a:endParaRPr dirty="0">
              <a:solidFill>
                <a:srgbClr val="58A7BC"/>
              </a:solidFill>
            </a:endParaRPr>
          </a:p>
        </p:txBody>
      </p:sp>
      <p:pic>
        <p:nvPicPr>
          <p:cNvPr id="9218" name="Picture 2" descr="Calendar Icon Gambar PNG | File Vektor ...">
            <a:extLst>
              <a:ext uri="{FF2B5EF4-FFF2-40B4-BE49-F238E27FC236}">
                <a16:creationId xmlns:a16="http://schemas.microsoft.com/office/drawing/2014/main" id="{385D5D3A-8A36-1C09-AE5A-B7B3D75DA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 y="1127982"/>
            <a:ext cx="2777897" cy="277789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7871EA2A-88B1-E65D-5B66-A5B76C2A1197}"/>
              </a:ext>
            </a:extLst>
          </p:cNvPr>
          <p:cNvSpPr>
            <a:spLocks noGrp="1"/>
          </p:cNvSpPr>
          <p:nvPr>
            <p:ph type="body" idx="1"/>
          </p:nvPr>
        </p:nvSpPr>
        <p:spPr>
          <a:xfrm>
            <a:off x="2873829" y="1119818"/>
            <a:ext cx="5274128" cy="1133525"/>
          </a:xfrm>
        </p:spPr>
        <p:txBody>
          <a:bodyPr>
            <a:normAutofit lnSpcReduction="10000"/>
          </a:bodyPr>
          <a:lstStyle/>
          <a:p>
            <a:pPr marL="139700" indent="0" algn="just">
              <a:buNone/>
            </a:pPr>
            <a:r>
              <a:rPr lang="en-US" dirty="0" err="1"/>
              <a:t>Berdasarkan</a:t>
            </a:r>
            <a:r>
              <a:rPr lang="en-US" dirty="0"/>
              <a:t> </a:t>
            </a:r>
            <a:r>
              <a:rPr lang="en-US" dirty="0" err="1"/>
              <a:t>analisa</a:t>
            </a:r>
            <a:r>
              <a:rPr lang="en-US" dirty="0"/>
              <a:t> data, </a:t>
            </a:r>
            <a:r>
              <a:rPr lang="en-US" dirty="0" err="1"/>
              <a:t>maka</a:t>
            </a:r>
            <a:r>
              <a:rPr lang="en-US" dirty="0"/>
              <a:t> </a:t>
            </a:r>
            <a:r>
              <a:rPr lang="en-US" dirty="0" err="1"/>
              <a:t>waktu</a:t>
            </a:r>
            <a:r>
              <a:rPr lang="en-US" dirty="0"/>
              <a:t> </a:t>
            </a:r>
            <a:r>
              <a:rPr lang="en-US" dirty="0" err="1"/>
              <a:t>promosi</a:t>
            </a:r>
            <a:r>
              <a:rPr lang="en-US" dirty="0"/>
              <a:t> </a:t>
            </a:r>
            <a:r>
              <a:rPr lang="en-US" dirty="0" err="1"/>
              <a:t>dapat</a:t>
            </a:r>
            <a:r>
              <a:rPr lang="en-US" dirty="0"/>
              <a:t> </a:t>
            </a:r>
            <a:r>
              <a:rPr lang="en-US" dirty="0" err="1"/>
              <a:t>dijadwalkan</a:t>
            </a:r>
            <a:r>
              <a:rPr lang="en-US" dirty="0"/>
              <a:t> pada </a:t>
            </a:r>
            <a:r>
              <a:rPr lang="en-US" b="1" dirty="0" err="1">
                <a:solidFill>
                  <a:srgbClr val="58A7BC"/>
                </a:solidFill>
              </a:rPr>
              <a:t>akhir</a:t>
            </a:r>
            <a:r>
              <a:rPr lang="en-US" b="1" dirty="0">
                <a:solidFill>
                  <a:srgbClr val="58A7BC"/>
                </a:solidFill>
              </a:rPr>
              <a:t> </a:t>
            </a:r>
            <a:r>
              <a:rPr lang="en-US" b="1" dirty="0" err="1">
                <a:solidFill>
                  <a:srgbClr val="58A7BC"/>
                </a:solidFill>
              </a:rPr>
              <a:t>bulan</a:t>
            </a:r>
            <a:r>
              <a:rPr lang="en-US" b="1" dirty="0">
                <a:solidFill>
                  <a:srgbClr val="58A7BC"/>
                </a:solidFill>
              </a:rPr>
              <a:t> ( </a:t>
            </a:r>
            <a:r>
              <a:rPr lang="en-US" b="1" i="1" dirty="0">
                <a:solidFill>
                  <a:srgbClr val="58A7BC"/>
                </a:solidFill>
              </a:rPr>
              <a:t>Payday Week )</a:t>
            </a:r>
          </a:p>
          <a:p>
            <a:pPr marL="139700" indent="0" algn="just">
              <a:buNone/>
            </a:pPr>
            <a:endParaRPr lang="en-US" b="1" i="1" dirty="0">
              <a:solidFill>
                <a:srgbClr val="58A7BC"/>
              </a:solidFill>
            </a:endParaRPr>
          </a:p>
          <a:p>
            <a:pPr marL="139700" indent="0" algn="just">
              <a:buNone/>
            </a:pPr>
            <a:r>
              <a:rPr lang="en-US" dirty="0" err="1">
                <a:solidFill>
                  <a:schemeClr val="tx1"/>
                </a:solidFill>
              </a:rPr>
              <a:t>Dengan</a:t>
            </a:r>
            <a:r>
              <a:rPr lang="en-US" dirty="0">
                <a:solidFill>
                  <a:schemeClr val="tx1"/>
                </a:solidFill>
              </a:rPr>
              <a:t> </a:t>
            </a:r>
            <a:r>
              <a:rPr lang="en-US" dirty="0" err="1">
                <a:solidFill>
                  <a:schemeClr val="tx1"/>
                </a:solidFill>
              </a:rPr>
              <a:t>hari</a:t>
            </a:r>
            <a:r>
              <a:rPr lang="en-US" dirty="0">
                <a:solidFill>
                  <a:schemeClr val="tx1"/>
                </a:solidFill>
              </a:rPr>
              <a:t> </a:t>
            </a:r>
            <a:r>
              <a:rPr lang="en-US" dirty="0" err="1">
                <a:solidFill>
                  <a:schemeClr val="tx1"/>
                </a:solidFill>
              </a:rPr>
              <a:t>tertentu</a:t>
            </a:r>
            <a:r>
              <a:rPr lang="en-US" dirty="0">
                <a:solidFill>
                  <a:schemeClr val="tx1"/>
                </a:solidFill>
              </a:rPr>
              <a:t> </a:t>
            </a:r>
            <a:r>
              <a:rPr lang="en-US" dirty="0" err="1">
                <a:solidFill>
                  <a:schemeClr val="tx1"/>
                </a:solidFill>
              </a:rPr>
              <a:t>tiap</a:t>
            </a:r>
            <a:r>
              <a:rPr lang="en-US" dirty="0">
                <a:solidFill>
                  <a:schemeClr val="tx1"/>
                </a:solidFill>
              </a:rPr>
              <a:t> </a:t>
            </a:r>
            <a:r>
              <a:rPr lang="en-US" dirty="0" err="1">
                <a:solidFill>
                  <a:schemeClr val="tx1"/>
                </a:solidFill>
              </a:rPr>
              <a:t>cabang</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berikut</a:t>
            </a:r>
            <a:endParaRPr lang="id-ID" dirty="0">
              <a:solidFill>
                <a:schemeClr val="tx1"/>
              </a:solidFill>
            </a:endParaRPr>
          </a:p>
        </p:txBody>
      </p:sp>
      <p:pic>
        <p:nvPicPr>
          <p:cNvPr id="9220" name="Picture 4" descr="Makassar Icon PNG Images, Vectors Free ...">
            <a:extLst>
              <a:ext uri="{FF2B5EF4-FFF2-40B4-BE49-F238E27FC236}">
                <a16:creationId xmlns:a16="http://schemas.microsoft.com/office/drawing/2014/main" id="{9056D071-9A39-9963-9776-E4A338A5A4E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8" b="89778" l="7556" r="92000">
                        <a14:foregroundMark x1="7556" y1="60000" x2="7556" y2="60000"/>
                        <a14:foregroundMark x1="8444" y1="52000" x2="8444" y2="52000"/>
                        <a14:foregroundMark x1="47111" y1="20000" x2="47111" y2="20000"/>
                        <a14:foregroundMark x1="92000" y1="59556" x2="92000" y2="59556"/>
                      </a14:backgroundRemoval>
                    </a14:imgEffect>
                  </a14:imgLayer>
                </a14:imgProps>
              </a:ext>
              <a:ext uri="{28A0092B-C50C-407E-A947-70E740481C1C}">
                <a14:useLocalDpi xmlns:a14="http://schemas.microsoft.com/office/drawing/2010/main" val="0"/>
              </a:ext>
            </a:extLst>
          </a:blip>
          <a:srcRect/>
          <a:stretch>
            <a:fillRect/>
          </a:stretch>
        </p:blipFill>
        <p:spPr bwMode="auto">
          <a:xfrm>
            <a:off x="3293471" y="2478516"/>
            <a:ext cx="1202190" cy="120219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Medan Icon PNG Images, Vectors Free ...">
            <a:extLst>
              <a:ext uri="{FF2B5EF4-FFF2-40B4-BE49-F238E27FC236}">
                <a16:creationId xmlns:a16="http://schemas.microsoft.com/office/drawing/2014/main" id="{F5559535-4D71-BF52-71A4-E6BAFFC6356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778" b="89778" l="7111" r="89778">
                        <a14:foregroundMark x1="8000" y1="56889" x2="8000" y2="56889"/>
                        <a14:foregroundMark x1="8000" y1="52000" x2="8000" y2="52000"/>
                        <a14:foregroundMark x1="8000" y1="49333" x2="8000" y2="49333"/>
                        <a14:foregroundMark x1="8000" y1="49333" x2="8000" y2="49333"/>
                        <a14:foregroundMark x1="7111" y1="49333" x2="7111" y2="49333"/>
                        <a14:foregroundMark x1="7111" y1="62667" x2="7111" y2="62667"/>
                        <a14:foregroundMark x1="88889" y1="72000" x2="88889" y2="72000"/>
                      </a14:backgroundRemoval>
                    </a14:imgEffect>
                  </a14:imgLayer>
                </a14:imgProps>
              </a:ext>
              <a:ext uri="{28A0092B-C50C-407E-A947-70E740481C1C}">
                <a14:useLocalDpi xmlns:a14="http://schemas.microsoft.com/office/drawing/2010/main" val="0"/>
              </a:ext>
            </a:extLst>
          </a:blip>
          <a:srcRect/>
          <a:stretch>
            <a:fillRect/>
          </a:stretch>
        </p:blipFill>
        <p:spPr bwMode="auto">
          <a:xfrm>
            <a:off x="6765015" y="2276340"/>
            <a:ext cx="1307762" cy="1307762"/>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Jakarta PNG Transparent Images Free ...">
            <a:extLst>
              <a:ext uri="{FF2B5EF4-FFF2-40B4-BE49-F238E27FC236}">
                <a16:creationId xmlns:a16="http://schemas.microsoft.com/office/drawing/2014/main" id="{6E852D8E-8CEE-6BB8-8FA8-7572591B0E3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000" b="92444" l="9778" r="89778">
                        <a14:foregroundMark x1="39556" y1="40000" x2="39556" y2="40000"/>
                        <a14:foregroundMark x1="38667" y1="36444" x2="38667" y2="36444"/>
                        <a14:foregroundMark x1="42222" y1="8000" x2="42222" y2="8000"/>
                        <a14:foregroundMark x1="56444" y1="90222" x2="56444" y2="90222"/>
                        <a14:foregroundMark x1="53333" y1="92444" x2="53333" y2="92444"/>
                      </a14:backgroundRemoval>
                    </a14:imgEffect>
                  </a14:imgLayer>
                </a14:imgProps>
              </a:ext>
              <a:ext uri="{28A0092B-C50C-407E-A947-70E740481C1C}">
                <a14:useLocalDpi xmlns:a14="http://schemas.microsoft.com/office/drawing/2010/main" val="0"/>
              </a:ext>
            </a:extLst>
          </a:blip>
          <a:srcRect/>
          <a:stretch>
            <a:fillRect/>
          </a:stretch>
        </p:blipFill>
        <p:spPr bwMode="auto">
          <a:xfrm>
            <a:off x="4377368" y="2224285"/>
            <a:ext cx="1133525" cy="11335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Surabaya PNG Transparent Images Free ...">
            <a:extLst>
              <a:ext uri="{FF2B5EF4-FFF2-40B4-BE49-F238E27FC236}">
                <a16:creationId xmlns:a16="http://schemas.microsoft.com/office/drawing/2014/main" id="{8A00310E-CBEA-849E-FE57-FCD4F9CB624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6667" b="96889" l="9778" r="89778">
                        <a14:foregroundMark x1="49778" y1="8444" x2="49778" y2="8444"/>
                        <a14:foregroundMark x1="48889" y1="6667" x2="48889" y2="6667"/>
                        <a14:foregroundMark x1="27556" y1="77333" x2="27556" y2="77333"/>
                        <a14:foregroundMark x1="26667" y1="74222" x2="26667" y2="74222"/>
                        <a14:foregroundMark x1="26667" y1="79556" x2="26667" y2="79556"/>
                        <a14:foregroundMark x1="31111" y1="92000" x2="31111" y2="92000"/>
                        <a14:foregroundMark x1="41778" y1="93333" x2="41778" y2="93333"/>
                        <a14:foregroundMark x1="39111" y1="93333" x2="39111" y2="93333"/>
                        <a14:foregroundMark x1="36444" y1="92889" x2="36444" y2="92889"/>
                        <a14:foregroundMark x1="34667" y1="92444" x2="34667" y2="92444"/>
                        <a14:foregroundMark x1="28889" y1="88000" x2="28889" y2="88000"/>
                        <a14:foregroundMark x1="68444" y1="88000" x2="68444" y2="88000"/>
                        <a14:foregroundMark x1="64444" y1="89778" x2="64444" y2="89778"/>
                        <a14:foregroundMark x1="59556" y1="93333" x2="59556" y2="93333"/>
                        <a14:foregroundMark x1="60444" y1="95111" x2="60444" y2="95111"/>
                        <a14:foregroundMark x1="42222" y1="96000" x2="42222" y2="96000"/>
                        <a14:foregroundMark x1="50667" y1="96889" x2="50667" y2="96889"/>
                        <a14:foregroundMark x1="67111" y1="90222" x2="67111" y2="90222"/>
                        <a14:foregroundMark x1="70667" y1="87556" x2="70667" y2="87556"/>
                        <a14:foregroundMark x1="65778" y1="92889" x2="65778" y2="92889"/>
                      </a14:backgroundRemoval>
                    </a14:imgEffect>
                  </a14:imgLayer>
                </a14:imgProps>
              </a:ext>
              <a:ext uri="{28A0092B-C50C-407E-A947-70E740481C1C}">
                <a14:useLocalDpi xmlns:a14="http://schemas.microsoft.com/office/drawing/2010/main" val="0"/>
              </a:ext>
            </a:extLst>
          </a:blip>
          <a:srcRect/>
          <a:stretch>
            <a:fillRect/>
          </a:stretch>
        </p:blipFill>
        <p:spPr bwMode="auto">
          <a:xfrm>
            <a:off x="5400699" y="2106267"/>
            <a:ext cx="1251543" cy="12515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AD22DBC-798C-3B8A-022F-8D0C11B3CEEC}"/>
              </a:ext>
            </a:extLst>
          </p:cNvPr>
          <p:cNvSpPr txBox="1"/>
          <p:nvPr/>
        </p:nvSpPr>
        <p:spPr>
          <a:xfrm>
            <a:off x="3291054" y="3388472"/>
            <a:ext cx="1202189" cy="461665"/>
          </a:xfrm>
          <a:prstGeom prst="rect">
            <a:avLst/>
          </a:prstGeom>
          <a:noFill/>
        </p:spPr>
        <p:txBody>
          <a:bodyPr wrap="square">
            <a:spAutoFit/>
          </a:bodyPr>
          <a:lstStyle/>
          <a:p>
            <a:pPr algn="ctr"/>
            <a:r>
              <a:rPr lang="en-US" sz="1200" dirty="0">
                <a:latin typeface="Poppins SemiBold" panose="00000700000000000000" pitchFamily="2" charset="0"/>
                <a:cs typeface="Poppins SemiBold" panose="00000700000000000000" pitchFamily="2" charset="0"/>
              </a:rPr>
              <a:t>Makassar</a:t>
            </a:r>
          </a:p>
          <a:p>
            <a:pPr algn="ctr"/>
            <a:r>
              <a:rPr lang="en-US" sz="1200" b="1" i="1" dirty="0">
                <a:solidFill>
                  <a:srgbClr val="58A7BC"/>
                </a:solidFill>
                <a:latin typeface="Poppins SemiBold" panose="00000700000000000000" pitchFamily="2" charset="0"/>
                <a:cs typeface="Poppins SemiBold" panose="00000700000000000000" pitchFamily="2" charset="0"/>
              </a:rPr>
              <a:t>Kamis</a:t>
            </a:r>
            <a:endParaRPr lang="id-ID" sz="1200" b="1" i="1" dirty="0">
              <a:solidFill>
                <a:srgbClr val="58A7BC"/>
              </a:solidFill>
              <a:latin typeface="Poppins SemiBold" panose="00000700000000000000" pitchFamily="2" charset="0"/>
              <a:cs typeface="Poppins SemiBold" panose="00000700000000000000" pitchFamily="2" charset="0"/>
            </a:endParaRPr>
          </a:p>
        </p:txBody>
      </p:sp>
      <p:sp>
        <p:nvSpPr>
          <p:cNvPr id="11" name="TextBox 10">
            <a:extLst>
              <a:ext uri="{FF2B5EF4-FFF2-40B4-BE49-F238E27FC236}">
                <a16:creationId xmlns:a16="http://schemas.microsoft.com/office/drawing/2014/main" id="{AE43A27E-2AC9-96B0-0DD9-4F466111DA33}"/>
              </a:ext>
            </a:extLst>
          </p:cNvPr>
          <p:cNvSpPr txBox="1"/>
          <p:nvPr/>
        </p:nvSpPr>
        <p:spPr>
          <a:xfrm>
            <a:off x="4364367" y="3388471"/>
            <a:ext cx="1202189" cy="276999"/>
          </a:xfrm>
          <a:prstGeom prst="rect">
            <a:avLst/>
          </a:prstGeom>
          <a:noFill/>
        </p:spPr>
        <p:txBody>
          <a:bodyPr wrap="square">
            <a:spAutoFit/>
          </a:bodyPr>
          <a:lstStyle/>
          <a:p>
            <a:pPr algn="ctr"/>
            <a:r>
              <a:rPr lang="en-US" sz="1200" dirty="0">
                <a:latin typeface="Poppins SemiBold" panose="00000700000000000000" pitchFamily="2" charset="0"/>
                <a:cs typeface="Poppins SemiBold" panose="00000700000000000000" pitchFamily="2" charset="0"/>
              </a:rPr>
              <a:t>Jakarta</a:t>
            </a:r>
            <a:endParaRPr lang="id-ID" sz="1200" dirty="0">
              <a:latin typeface="Poppins SemiBold" panose="00000700000000000000" pitchFamily="2" charset="0"/>
              <a:cs typeface="Poppins SemiBold" panose="00000700000000000000" pitchFamily="2" charset="0"/>
            </a:endParaRPr>
          </a:p>
        </p:txBody>
      </p:sp>
      <p:sp>
        <p:nvSpPr>
          <p:cNvPr id="12" name="TextBox 11">
            <a:extLst>
              <a:ext uri="{FF2B5EF4-FFF2-40B4-BE49-F238E27FC236}">
                <a16:creationId xmlns:a16="http://schemas.microsoft.com/office/drawing/2014/main" id="{7E6F4402-BA20-B4BA-E876-88E1BC9D92DE}"/>
              </a:ext>
            </a:extLst>
          </p:cNvPr>
          <p:cNvSpPr txBox="1"/>
          <p:nvPr/>
        </p:nvSpPr>
        <p:spPr>
          <a:xfrm>
            <a:off x="4363984" y="3388471"/>
            <a:ext cx="1202189" cy="461665"/>
          </a:xfrm>
          <a:prstGeom prst="rect">
            <a:avLst/>
          </a:prstGeom>
          <a:noFill/>
        </p:spPr>
        <p:txBody>
          <a:bodyPr wrap="square">
            <a:spAutoFit/>
          </a:bodyPr>
          <a:lstStyle/>
          <a:p>
            <a:pPr algn="ctr"/>
            <a:r>
              <a:rPr lang="en-US" sz="1200" dirty="0">
                <a:latin typeface="Poppins SemiBold" panose="00000700000000000000" pitchFamily="2" charset="0"/>
                <a:cs typeface="Poppins SemiBold" panose="00000700000000000000" pitchFamily="2" charset="0"/>
              </a:rPr>
              <a:t>Jakarta</a:t>
            </a:r>
          </a:p>
          <a:p>
            <a:pPr algn="ctr"/>
            <a:r>
              <a:rPr lang="en-US" sz="1200" b="1" i="1" dirty="0" err="1">
                <a:solidFill>
                  <a:srgbClr val="58A7BC"/>
                </a:solidFill>
                <a:latin typeface="Poppins SemiBold" panose="00000700000000000000" pitchFamily="2" charset="0"/>
                <a:cs typeface="Poppins SemiBold" panose="00000700000000000000" pitchFamily="2" charset="0"/>
              </a:rPr>
              <a:t>Jumat</a:t>
            </a:r>
            <a:endParaRPr lang="id-ID" sz="1200" b="1" i="1" dirty="0">
              <a:solidFill>
                <a:srgbClr val="58A7BC"/>
              </a:solidFill>
              <a:latin typeface="Poppins SemiBold" panose="00000700000000000000" pitchFamily="2" charset="0"/>
              <a:cs typeface="Poppins SemiBold" panose="00000700000000000000" pitchFamily="2" charset="0"/>
            </a:endParaRPr>
          </a:p>
        </p:txBody>
      </p:sp>
      <p:sp>
        <p:nvSpPr>
          <p:cNvPr id="13" name="TextBox 12">
            <a:extLst>
              <a:ext uri="{FF2B5EF4-FFF2-40B4-BE49-F238E27FC236}">
                <a16:creationId xmlns:a16="http://schemas.microsoft.com/office/drawing/2014/main" id="{ECC8D148-2A5A-6A17-5DF6-073CE7481FE1}"/>
              </a:ext>
            </a:extLst>
          </p:cNvPr>
          <p:cNvSpPr txBox="1"/>
          <p:nvPr/>
        </p:nvSpPr>
        <p:spPr>
          <a:xfrm>
            <a:off x="5434497" y="3403706"/>
            <a:ext cx="1202189" cy="461665"/>
          </a:xfrm>
          <a:prstGeom prst="rect">
            <a:avLst/>
          </a:prstGeom>
          <a:noFill/>
        </p:spPr>
        <p:txBody>
          <a:bodyPr wrap="square">
            <a:spAutoFit/>
          </a:bodyPr>
          <a:lstStyle/>
          <a:p>
            <a:pPr algn="ctr"/>
            <a:r>
              <a:rPr lang="en-US" sz="1200" dirty="0">
                <a:latin typeface="Poppins SemiBold" panose="00000700000000000000" pitchFamily="2" charset="0"/>
                <a:cs typeface="Poppins SemiBold" panose="00000700000000000000" pitchFamily="2" charset="0"/>
              </a:rPr>
              <a:t>Surabaya</a:t>
            </a:r>
          </a:p>
          <a:p>
            <a:pPr algn="ctr"/>
            <a:r>
              <a:rPr lang="en-US" sz="1200" b="1" i="1" dirty="0" err="1">
                <a:solidFill>
                  <a:srgbClr val="58A7BC"/>
                </a:solidFill>
                <a:latin typeface="Poppins SemiBold" panose="00000700000000000000" pitchFamily="2" charset="0"/>
                <a:cs typeface="Poppins SemiBold" panose="00000700000000000000" pitchFamily="2" charset="0"/>
              </a:rPr>
              <a:t>Sabtu</a:t>
            </a:r>
            <a:endParaRPr lang="id-ID" sz="1200" b="1" i="1" dirty="0">
              <a:solidFill>
                <a:srgbClr val="58A7BC"/>
              </a:solidFill>
              <a:latin typeface="Poppins SemiBold" panose="00000700000000000000" pitchFamily="2" charset="0"/>
              <a:cs typeface="Poppins SemiBold" panose="00000700000000000000" pitchFamily="2" charset="0"/>
            </a:endParaRPr>
          </a:p>
        </p:txBody>
      </p:sp>
      <p:sp>
        <p:nvSpPr>
          <p:cNvPr id="15" name="TextBox 14">
            <a:extLst>
              <a:ext uri="{FF2B5EF4-FFF2-40B4-BE49-F238E27FC236}">
                <a16:creationId xmlns:a16="http://schemas.microsoft.com/office/drawing/2014/main" id="{64AEFA16-A66E-E859-3621-043E72F3F04C}"/>
              </a:ext>
            </a:extLst>
          </p:cNvPr>
          <p:cNvSpPr txBox="1"/>
          <p:nvPr/>
        </p:nvSpPr>
        <p:spPr>
          <a:xfrm>
            <a:off x="6798105" y="3403707"/>
            <a:ext cx="1202189" cy="461665"/>
          </a:xfrm>
          <a:prstGeom prst="rect">
            <a:avLst/>
          </a:prstGeom>
          <a:noFill/>
        </p:spPr>
        <p:txBody>
          <a:bodyPr wrap="square">
            <a:spAutoFit/>
          </a:bodyPr>
          <a:lstStyle/>
          <a:p>
            <a:pPr algn="ctr"/>
            <a:r>
              <a:rPr lang="en-US" sz="1200" dirty="0">
                <a:latin typeface="Poppins SemiBold" panose="00000700000000000000" pitchFamily="2" charset="0"/>
                <a:cs typeface="Poppins SemiBold" panose="00000700000000000000" pitchFamily="2" charset="0"/>
              </a:rPr>
              <a:t>Medan</a:t>
            </a:r>
          </a:p>
          <a:p>
            <a:pPr algn="ctr"/>
            <a:r>
              <a:rPr lang="en-US" sz="1200" b="1" i="1" dirty="0" err="1">
                <a:solidFill>
                  <a:srgbClr val="58A7BC"/>
                </a:solidFill>
                <a:latin typeface="Poppins SemiBold" panose="00000700000000000000" pitchFamily="2" charset="0"/>
                <a:cs typeface="Poppins SemiBold" panose="00000700000000000000" pitchFamily="2" charset="0"/>
              </a:rPr>
              <a:t>Minggu</a:t>
            </a:r>
            <a:endParaRPr lang="id-ID" sz="1200" b="1" i="1" dirty="0">
              <a:solidFill>
                <a:srgbClr val="58A7BC"/>
              </a:solidFill>
              <a:latin typeface="Poppins SemiBold" panose="00000700000000000000" pitchFamily="2" charset="0"/>
              <a:cs typeface="Poppins SemiBold" panose="00000700000000000000" pitchFamily="2" charset="0"/>
            </a:endParaRPr>
          </a:p>
        </p:txBody>
      </p:sp>
      <p:pic>
        <p:nvPicPr>
          <p:cNvPr id="16" name="Picture 2" descr="Calendar Icon Gambar PNG | File Vektor ...">
            <a:extLst>
              <a:ext uri="{FF2B5EF4-FFF2-40B4-BE49-F238E27FC236}">
                <a16:creationId xmlns:a16="http://schemas.microsoft.com/office/drawing/2014/main" id="{EA60F2BE-E277-ABC7-6DA6-D3F588FAE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 y="1119818"/>
            <a:ext cx="2777897" cy="277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25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HOLIDAY EFFECT ON SALES</a:t>
            </a:r>
            <a:endParaRPr dirty="0"/>
          </a:p>
        </p:txBody>
      </p:sp>
    </p:spTree>
    <p:extLst>
      <p:ext uri="{BB962C8B-B14F-4D97-AF65-F5344CB8AC3E}">
        <p14:creationId xmlns:p14="http://schemas.microsoft.com/office/powerpoint/2010/main" val="398964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8599F-7093-9B77-B6B8-BF6B2A964CC6}"/>
              </a:ext>
            </a:extLst>
          </p:cNvPr>
          <p:cNvSpPr>
            <a:spLocks noGrp="1"/>
          </p:cNvSpPr>
          <p:nvPr>
            <p:ph type="title"/>
          </p:nvPr>
        </p:nvSpPr>
        <p:spPr>
          <a:xfrm>
            <a:off x="172906" y="443589"/>
            <a:ext cx="2790729" cy="572700"/>
          </a:xfrm>
        </p:spPr>
        <p:txBody>
          <a:bodyPr>
            <a:normAutofit fontScale="90000"/>
          </a:bodyPr>
          <a:lstStyle/>
          <a:p>
            <a:r>
              <a:rPr lang="en-US" dirty="0">
                <a:solidFill>
                  <a:srgbClr val="58A7BC"/>
                </a:solidFill>
              </a:rPr>
              <a:t>HOLIDAY SALES</a:t>
            </a:r>
            <a:endParaRPr lang="id-ID" dirty="0">
              <a:solidFill>
                <a:srgbClr val="58A7BC"/>
              </a:solidFill>
            </a:endParaRPr>
          </a:p>
        </p:txBody>
      </p:sp>
      <p:sp>
        <p:nvSpPr>
          <p:cNvPr id="6" name="Text Placeholder 5">
            <a:extLst>
              <a:ext uri="{FF2B5EF4-FFF2-40B4-BE49-F238E27FC236}">
                <a16:creationId xmlns:a16="http://schemas.microsoft.com/office/drawing/2014/main" id="{0799871E-DFED-ABF0-D7A1-3198F016B62E}"/>
              </a:ext>
            </a:extLst>
          </p:cNvPr>
          <p:cNvSpPr>
            <a:spLocks noGrp="1"/>
          </p:cNvSpPr>
          <p:nvPr>
            <p:ph type="body" idx="1"/>
          </p:nvPr>
        </p:nvSpPr>
        <p:spPr>
          <a:xfrm>
            <a:off x="262713" y="1016289"/>
            <a:ext cx="2562129" cy="3416400"/>
          </a:xfrm>
        </p:spPr>
        <p:txBody>
          <a:bodyPr/>
          <a:lstStyle/>
          <a:p>
            <a:pPr marL="139700" indent="0">
              <a:buNone/>
            </a:pPr>
            <a:r>
              <a:rPr lang="en-US" dirty="0" err="1"/>
              <a:t>Bulan</a:t>
            </a:r>
            <a:r>
              <a:rPr lang="en-US" dirty="0"/>
              <a:t> </a:t>
            </a:r>
            <a:r>
              <a:rPr lang="en-US" dirty="0" err="1"/>
              <a:t>Juni</a:t>
            </a:r>
            <a:r>
              <a:rPr lang="en-US" dirty="0"/>
              <a:t> </a:t>
            </a:r>
            <a:r>
              <a:rPr lang="en-US" dirty="0" err="1"/>
              <a:t>mengalami</a:t>
            </a:r>
            <a:r>
              <a:rPr lang="en-US" dirty="0"/>
              <a:t> </a:t>
            </a:r>
            <a:r>
              <a:rPr lang="en-US" dirty="0" err="1"/>
              <a:t>peningkatan</a:t>
            </a:r>
            <a:r>
              <a:rPr lang="en-US" dirty="0"/>
              <a:t> revenue </a:t>
            </a:r>
            <a:r>
              <a:rPr lang="en-US" dirty="0" err="1"/>
              <a:t>sebagai</a:t>
            </a:r>
            <a:r>
              <a:rPr lang="en-US" dirty="0"/>
              <a:t> </a:t>
            </a:r>
            <a:r>
              <a:rPr lang="en-US" dirty="0" err="1"/>
              <a:t>efek</a:t>
            </a:r>
            <a:r>
              <a:rPr lang="en-US" dirty="0"/>
              <a:t> Hari Raya </a:t>
            </a:r>
            <a:r>
              <a:rPr lang="en-US" dirty="0" err="1"/>
              <a:t>Idul</a:t>
            </a:r>
            <a:r>
              <a:rPr lang="en-US" dirty="0"/>
              <a:t> </a:t>
            </a:r>
            <a:r>
              <a:rPr lang="en-US" dirty="0" err="1"/>
              <a:t>Fitri</a:t>
            </a:r>
            <a:r>
              <a:rPr lang="en-US" dirty="0"/>
              <a:t> 1438 </a:t>
            </a:r>
            <a:r>
              <a:rPr lang="en-US" dirty="0" err="1"/>
              <a:t>Hijriyah</a:t>
            </a:r>
            <a:endParaRPr lang="id-ID" dirty="0"/>
          </a:p>
        </p:txBody>
      </p:sp>
      <p:pic>
        <p:nvPicPr>
          <p:cNvPr id="12" name="Picture 11">
            <a:extLst>
              <a:ext uri="{FF2B5EF4-FFF2-40B4-BE49-F238E27FC236}">
                <a16:creationId xmlns:a16="http://schemas.microsoft.com/office/drawing/2014/main" id="{1E27EEA9-11BE-61C9-8B4B-EF6707E20FBA}"/>
              </a:ext>
            </a:extLst>
          </p:cNvPr>
          <p:cNvPicPr>
            <a:picLocks noChangeAspect="1"/>
          </p:cNvPicPr>
          <p:nvPr/>
        </p:nvPicPr>
        <p:blipFill>
          <a:blip r:embed="rId2"/>
          <a:stretch>
            <a:fillRect/>
          </a:stretch>
        </p:blipFill>
        <p:spPr>
          <a:xfrm>
            <a:off x="3139857" y="347141"/>
            <a:ext cx="5444200" cy="4261473"/>
          </a:xfrm>
          <a:prstGeom prst="rect">
            <a:avLst/>
          </a:prstGeom>
        </p:spPr>
      </p:pic>
      <p:pic>
        <p:nvPicPr>
          <p:cNvPr id="15" name="Picture 14">
            <a:extLst>
              <a:ext uri="{FF2B5EF4-FFF2-40B4-BE49-F238E27FC236}">
                <a16:creationId xmlns:a16="http://schemas.microsoft.com/office/drawing/2014/main" id="{FE77AB7C-67B6-5BE2-061B-D38F581733A3}"/>
              </a:ext>
            </a:extLst>
          </p:cNvPr>
          <p:cNvPicPr>
            <a:picLocks noChangeAspect="1"/>
          </p:cNvPicPr>
          <p:nvPr/>
        </p:nvPicPr>
        <p:blipFill>
          <a:blip r:embed="rId3"/>
          <a:stretch>
            <a:fillRect/>
          </a:stretch>
        </p:blipFill>
        <p:spPr>
          <a:xfrm>
            <a:off x="148414" y="2323720"/>
            <a:ext cx="2921357" cy="1803491"/>
          </a:xfrm>
          <a:prstGeom prst="rect">
            <a:avLst/>
          </a:prstGeom>
        </p:spPr>
      </p:pic>
    </p:spTree>
    <p:extLst>
      <p:ext uri="{BB962C8B-B14F-4D97-AF65-F5344CB8AC3E}">
        <p14:creationId xmlns:p14="http://schemas.microsoft.com/office/powerpoint/2010/main" val="35700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dirty="0"/>
              <a:t>PROJECT SCOPE AND BACKGROUND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CUSTOMER BASKET ANALYSIS</a:t>
            </a:r>
            <a:endParaRPr dirty="0"/>
          </a:p>
        </p:txBody>
      </p:sp>
    </p:spTree>
    <p:extLst>
      <p:ext uri="{BB962C8B-B14F-4D97-AF65-F5344CB8AC3E}">
        <p14:creationId xmlns:p14="http://schemas.microsoft.com/office/powerpoint/2010/main" val="222464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D0A90C9-D21F-F5A7-BD6A-C74B6DE77196}"/>
              </a:ext>
            </a:extLst>
          </p:cNvPr>
          <p:cNvSpPr>
            <a:spLocks noGrp="1"/>
          </p:cNvSpPr>
          <p:nvPr>
            <p:ph type="title"/>
          </p:nvPr>
        </p:nvSpPr>
        <p:spPr>
          <a:xfrm>
            <a:off x="429675" y="457310"/>
            <a:ext cx="5484300" cy="572700"/>
          </a:xfrm>
        </p:spPr>
        <p:txBody>
          <a:bodyPr>
            <a:normAutofit fontScale="90000"/>
          </a:bodyPr>
          <a:lstStyle/>
          <a:p>
            <a:r>
              <a:rPr lang="en-US" dirty="0">
                <a:solidFill>
                  <a:srgbClr val="58A7BC"/>
                </a:solidFill>
              </a:rPr>
              <a:t>MARKET BASKET ANALYSIS</a:t>
            </a:r>
            <a:endParaRPr lang="id-ID" dirty="0">
              <a:solidFill>
                <a:srgbClr val="58A7BC"/>
              </a:solidFill>
            </a:endParaRPr>
          </a:p>
        </p:txBody>
      </p:sp>
      <p:sp>
        <p:nvSpPr>
          <p:cNvPr id="10" name="Text Placeholder 9">
            <a:extLst>
              <a:ext uri="{FF2B5EF4-FFF2-40B4-BE49-F238E27FC236}">
                <a16:creationId xmlns:a16="http://schemas.microsoft.com/office/drawing/2014/main" id="{4DF22A75-BC4D-D95D-831F-435343A2C138}"/>
              </a:ext>
            </a:extLst>
          </p:cNvPr>
          <p:cNvSpPr>
            <a:spLocks noGrp="1"/>
          </p:cNvSpPr>
          <p:nvPr>
            <p:ph type="body" idx="1"/>
          </p:nvPr>
        </p:nvSpPr>
        <p:spPr/>
        <p:txBody>
          <a:bodyPr/>
          <a:lstStyle/>
          <a:p>
            <a:pPr marL="139700" indent="0">
              <a:buNone/>
            </a:pPr>
            <a:r>
              <a:rPr lang="id-ID" dirty="0"/>
              <a:t>digunakan untuk mengetahui asosiasi 2 produk atau lebih, seringkali digunakan sebagai dasar bundling dan penempatan produk.</a:t>
            </a:r>
          </a:p>
          <a:p>
            <a:pPr marL="139700" indent="0">
              <a:buNone/>
            </a:pPr>
            <a:endParaRPr lang="id-ID" dirty="0"/>
          </a:p>
          <a:p>
            <a:pPr marL="139700" indent="0">
              <a:buNone/>
            </a:pPr>
            <a:r>
              <a:rPr lang="id-ID" dirty="0"/>
              <a:t>Asosiasi antar produk dikatakan kuat jika memiliki nilai lift lebih dari 1. Namun dalam konteks fashion, dimana pembelian dilakukan berdasar kebutuhan dan gaya. Maka nilai lift yang digunakan sebagai threshold yaitu 0.8</a:t>
            </a:r>
          </a:p>
          <a:p>
            <a:pPr marL="139700" indent="0">
              <a:buNone/>
            </a:pPr>
            <a:endParaRPr lang="id-ID" dirty="0"/>
          </a:p>
        </p:txBody>
      </p:sp>
      <p:pic>
        <p:nvPicPr>
          <p:cNvPr id="8" name="Picture 7">
            <a:extLst>
              <a:ext uri="{FF2B5EF4-FFF2-40B4-BE49-F238E27FC236}">
                <a16:creationId xmlns:a16="http://schemas.microsoft.com/office/drawing/2014/main" id="{E711CFFC-137C-30C8-E08E-AA836ACC4072}"/>
              </a:ext>
            </a:extLst>
          </p:cNvPr>
          <p:cNvPicPr>
            <a:picLocks noChangeAspect="1"/>
          </p:cNvPicPr>
          <p:nvPr/>
        </p:nvPicPr>
        <p:blipFill>
          <a:blip r:embed="rId2"/>
          <a:stretch>
            <a:fillRect/>
          </a:stretch>
        </p:blipFill>
        <p:spPr>
          <a:xfrm>
            <a:off x="4755696" y="1184225"/>
            <a:ext cx="2959553" cy="3073640"/>
          </a:xfrm>
          <a:prstGeom prst="rect">
            <a:avLst/>
          </a:prstGeom>
        </p:spPr>
      </p:pic>
    </p:spTree>
    <p:extLst>
      <p:ext uri="{BB962C8B-B14F-4D97-AF65-F5344CB8AC3E}">
        <p14:creationId xmlns:p14="http://schemas.microsoft.com/office/powerpoint/2010/main" val="86423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dirty="0"/>
              <a:t>CROSSTAB ANALYSIS IN PRODUCT</a:t>
            </a:r>
            <a:endParaRPr dirty="0"/>
          </a:p>
        </p:txBody>
      </p:sp>
    </p:spTree>
    <p:extLst>
      <p:ext uri="{BB962C8B-B14F-4D97-AF65-F5344CB8AC3E}">
        <p14:creationId xmlns:p14="http://schemas.microsoft.com/office/powerpoint/2010/main" val="313956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1F1C31-87EE-FD43-FA7F-6421C48E0FF6}"/>
              </a:ext>
            </a:extLst>
          </p:cNvPr>
          <p:cNvSpPr>
            <a:spLocks noGrp="1"/>
          </p:cNvSpPr>
          <p:nvPr>
            <p:ph type="title"/>
          </p:nvPr>
        </p:nvSpPr>
        <p:spPr/>
        <p:txBody>
          <a:bodyPr>
            <a:normAutofit fontScale="90000"/>
          </a:bodyPr>
          <a:lstStyle/>
          <a:p>
            <a:r>
              <a:rPr lang="en-US" dirty="0">
                <a:solidFill>
                  <a:srgbClr val="58A7BC"/>
                </a:solidFill>
              </a:rPr>
              <a:t>SUPPLY AND DEMAND</a:t>
            </a:r>
            <a:endParaRPr lang="id-ID" dirty="0">
              <a:solidFill>
                <a:srgbClr val="58A7BC"/>
              </a:solidFill>
            </a:endParaRPr>
          </a:p>
        </p:txBody>
      </p:sp>
      <p:sp>
        <p:nvSpPr>
          <p:cNvPr id="4" name="Text Placeholder 3">
            <a:extLst>
              <a:ext uri="{FF2B5EF4-FFF2-40B4-BE49-F238E27FC236}">
                <a16:creationId xmlns:a16="http://schemas.microsoft.com/office/drawing/2014/main" id="{3F5A2017-4F5E-69FC-8F38-E58AC4D1BE89}"/>
              </a:ext>
            </a:extLst>
          </p:cNvPr>
          <p:cNvSpPr>
            <a:spLocks noGrp="1"/>
          </p:cNvSpPr>
          <p:nvPr>
            <p:ph type="body" idx="1"/>
          </p:nvPr>
        </p:nvSpPr>
        <p:spPr>
          <a:xfrm>
            <a:off x="311700" y="1078997"/>
            <a:ext cx="3999900" cy="1419275"/>
          </a:xfrm>
        </p:spPr>
        <p:txBody>
          <a:bodyPr>
            <a:normAutofit lnSpcReduction="10000"/>
          </a:bodyPr>
          <a:lstStyle/>
          <a:p>
            <a:pPr marL="139700" indent="0" algn="just">
              <a:buNone/>
            </a:pPr>
            <a:r>
              <a:rPr lang="id-ID" sz="1200" dirty="0">
                <a:latin typeface="Poppins Light" panose="00000400000000000000" pitchFamily="2" charset="0"/>
                <a:cs typeface="Poppins Light" panose="00000400000000000000" pitchFamily="2" charset="0"/>
              </a:rPr>
              <a:t>Setiap lokasi memiliki level permintaan tersendiri untuk setiap produk</a:t>
            </a:r>
            <a:r>
              <a:rPr lang="en-US" sz="1200" dirty="0">
                <a:latin typeface="Poppins Light" panose="00000400000000000000" pitchFamily="2" charset="0"/>
                <a:cs typeface="Poppins Light" panose="00000400000000000000" pitchFamily="2" charset="0"/>
              </a:rPr>
              <a:t>. </a:t>
            </a:r>
            <a:r>
              <a:rPr lang="id-ID" sz="1200" dirty="0">
                <a:latin typeface="Poppins Light" panose="00000400000000000000" pitchFamily="2" charset="0"/>
                <a:cs typeface="Poppins Light" panose="00000400000000000000" pitchFamily="2" charset="0"/>
              </a:rPr>
              <a:t>DQFashion harus jeli melihat lokasi mana yang membutuhkan produk apa</a:t>
            </a:r>
            <a:r>
              <a:rPr lang="en-US" sz="1200" dirty="0">
                <a:latin typeface="Poppins Light" panose="00000400000000000000" pitchFamily="2" charset="0"/>
                <a:cs typeface="Poppins Light" panose="00000400000000000000" pitchFamily="2" charset="0"/>
              </a:rPr>
              <a:t>. </a:t>
            </a:r>
            <a:r>
              <a:rPr lang="id-ID" sz="1200" dirty="0">
                <a:latin typeface="Poppins Light" panose="00000400000000000000" pitchFamily="2" charset="0"/>
                <a:cs typeface="Poppins Light" panose="00000400000000000000" pitchFamily="2" charset="0"/>
              </a:rPr>
              <a:t>Mampu memberikan harga dan kuantitas yang tepat adalah kunci untuk retail yang sukses</a:t>
            </a:r>
          </a:p>
        </p:txBody>
      </p:sp>
      <p:pic>
        <p:nvPicPr>
          <p:cNvPr id="6" name="Picture 5">
            <a:extLst>
              <a:ext uri="{FF2B5EF4-FFF2-40B4-BE49-F238E27FC236}">
                <a16:creationId xmlns:a16="http://schemas.microsoft.com/office/drawing/2014/main" id="{CA94D8AC-E992-73F5-D9E4-77197F054B01}"/>
              </a:ext>
            </a:extLst>
          </p:cNvPr>
          <p:cNvPicPr>
            <a:picLocks noChangeAspect="1"/>
          </p:cNvPicPr>
          <p:nvPr/>
        </p:nvPicPr>
        <p:blipFill>
          <a:blip r:embed="rId2"/>
          <a:stretch>
            <a:fillRect/>
          </a:stretch>
        </p:blipFill>
        <p:spPr>
          <a:xfrm>
            <a:off x="1249392" y="2909659"/>
            <a:ext cx="3322608" cy="1499746"/>
          </a:xfrm>
          <a:prstGeom prst="rect">
            <a:avLst/>
          </a:prstGeom>
        </p:spPr>
      </p:pic>
      <p:pic>
        <p:nvPicPr>
          <p:cNvPr id="7" name="Picture 6">
            <a:extLst>
              <a:ext uri="{FF2B5EF4-FFF2-40B4-BE49-F238E27FC236}">
                <a16:creationId xmlns:a16="http://schemas.microsoft.com/office/drawing/2014/main" id="{26066849-F9F3-C55A-76E0-FD84A3A304DA}"/>
              </a:ext>
            </a:extLst>
          </p:cNvPr>
          <p:cNvPicPr>
            <a:picLocks noChangeAspect="1"/>
          </p:cNvPicPr>
          <p:nvPr/>
        </p:nvPicPr>
        <p:blipFill>
          <a:blip r:embed="rId3"/>
          <a:stretch>
            <a:fillRect/>
          </a:stretch>
        </p:blipFill>
        <p:spPr>
          <a:xfrm>
            <a:off x="1249392" y="2385738"/>
            <a:ext cx="3322608" cy="481626"/>
          </a:xfrm>
          <a:prstGeom prst="rect">
            <a:avLst/>
          </a:prstGeom>
        </p:spPr>
      </p:pic>
      <p:pic>
        <p:nvPicPr>
          <p:cNvPr id="9" name="Picture 8">
            <a:extLst>
              <a:ext uri="{FF2B5EF4-FFF2-40B4-BE49-F238E27FC236}">
                <a16:creationId xmlns:a16="http://schemas.microsoft.com/office/drawing/2014/main" id="{D71AAB62-2D6A-FB8D-8A4C-7C933B11A898}"/>
              </a:ext>
            </a:extLst>
          </p:cNvPr>
          <p:cNvPicPr>
            <a:picLocks noChangeAspect="1"/>
          </p:cNvPicPr>
          <p:nvPr/>
        </p:nvPicPr>
        <p:blipFill>
          <a:blip r:embed="rId4"/>
          <a:stretch>
            <a:fillRect/>
          </a:stretch>
        </p:blipFill>
        <p:spPr>
          <a:xfrm>
            <a:off x="5050273" y="114018"/>
            <a:ext cx="2870136" cy="4090589"/>
          </a:xfrm>
          <a:prstGeom prst="rect">
            <a:avLst/>
          </a:prstGeom>
        </p:spPr>
      </p:pic>
      <p:pic>
        <p:nvPicPr>
          <p:cNvPr id="10" name="Picture 9">
            <a:extLst>
              <a:ext uri="{FF2B5EF4-FFF2-40B4-BE49-F238E27FC236}">
                <a16:creationId xmlns:a16="http://schemas.microsoft.com/office/drawing/2014/main" id="{B914AC81-6170-82B6-27D2-3CB72E809A55}"/>
              </a:ext>
            </a:extLst>
          </p:cNvPr>
          <p:cNvPicPr>
            <a:picLocks noChangeAspect="1"/>
          </p:cNvPicPr>
          <p:nvPr/>
        </p:nvPicPr>
        <p:blipFill>
          <a:blip r:embed="rId5"/>
          <a:stretch>
            <a:fillRect/>
          </a:stretch>
        </p:blipFill>
        <p:spPr>
          <a:xfrm>
            <a:off x="5050273" y="4262102"/>
            <a:ext cx="3194050" cy="393700"/>
          </a:xfrm>
          <a:prstGeom prst="rect">
            <a:avLst/>
          </a:prstGeom>
        </p:spPr>
      </p:pic>
    </p:spTree>
    <p:extLst>
      <p:ext uri="{BB962C8B-B14F-4D97-AF65-F5344CB8AC3E}">
        <p14:creationId xmlns:p14="http://schemas.microsoft.com/office/powerpoint/2010/main" val="2727778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A20A3E-CAF2-2308-E48E-0C272DE3D633}"/>
              </a:ext>
            </a:extLst>
          </p:cNvPr>
          <p:cNvSpPr>
            <a:spLocks noGrp="1"/>
          </p:cNvSpPr>
          <p:nvPr>
            <p:ph type="title"/>
          </p:nvPr>
        </p:nvSpPr>
        <p:spPr/>
        <p:txBody>
          <a:bodyPr>
            <a:normAutofit fontScale="90000"/>
          </a:bodyPr>
          <a:lstStyle/>
          <a:p>
            <a:r>
              <a:rPr lang="en-US" dirty="0">
                <a:solidFill>
                  <a:srgbClr val="58A7BC"/>
                </a:solidFill>
              </a:rPr>
              <a:t>CROSSTAB ANALYSIS</a:t>
            </a:r>
            <a:endParaRPr lang="id-ID" dirty="0">
              <a:solidFill>
                <a:srgbClr val="58A7BC"/>
              </a:solidFill>
            </a:endParaRPr>
          </a:p>
        </p:txBody>
      </p:sp>
      <p:sp>
        <p:nvSpPr>
          <p:cNvPr id="5" name="Text Placeholder 4">
            <a:extLst>
              <a:ext uri="{FF2B5EF4-FFF2-40B4-BE49-F238E27FC236}">
                <a16:creationId xmlns:a16="http://schemas.microsoft.com/office/drawing/2014/main" id="{4054A535-DE0E-CC3D-E7D9-AC9F84295DE4}"/>
              </a:ext>
            </a:extLst>
          </p:cNvPr>
          <p:cNvSpPr>
            <a:spLocks noGrp="1"/>
          </p:cNvSpPr>
          <p:nvPr>
            <p:ph type="body" idx="1"/>
          </p:nvPr>
        </p:nvSpPr>
        <p:spPr>
          <a:xfrm>
            <a:off x="117188" y="2664115"/>
            <a:ext cx="3817998" cy="1679285"/>
          </a:xfrm>
        </p:spPr>
        <p:txBody>
          <a:bodyPr>
            <a:normAutofit fontScale="92500" lnSpcReduction="10000"/>
          </a:bodyPr>
          <a:lstStyle/>
          <a:p>
            <a:pPr marL="139700" indent="0" algn="just">
              <a:buNone/>
            </a:pPr>
            <a:r>
              <a:rPr lang="en-US" dirty="0"/>
              <a:t>Product di </a:t>
            </a:r>
            <a:r>
              <a:rPr lang="en-US" dirty="0" err="1"/>
              <a:t>Kuadran</a:t>
            </a:r>
            <a:r>
              <a:rPr lang="en-US" dirty="0"/>
              <a:t> I </a:t>
            </a:r>
            <a:r>
              <a:rPr lang="en-US" dirty="0" err="1"/>
              <a:t>dapat</a:t>
            </a:r>
            <a:r>
              <a:rPr lang="en-US" dirty="0"/>
              <a:t> </a:t>
            </a:r>
            <a:r>
              <a:rPr lang="en-US" dirty="0" err="1"/>
              <a:t>dikatakan</a:t>
            </a:r>
            <a:r>
              <a:rPr lang="en-US" dirty="0"/>
              <a:t> </a:t>
            </a:r>
            <a:r>
              <a:rPr lang="en-US" dirty="0" err="1"/>
              <a:t>sebagai</a:t>
            </a:r>
            <a:r>
              <a:rPr lang="en-US" dirty="0"/>
              <a:t> Top Product. </a:t>
            </a:r>
            <a:r>
              <a:rPr lang="en-US" dirty="0" err="1"/>
              <a:t>Prioritas</a:t>
            </a:r>
            <a:r>
              <a:rPr lang="en-US" dirty="0"/>
              <a:t> strategi marketing di </a:t>
            </a:r>
            <a:r>
              <a:rPr lang="en-US" dirty="0" err="1"/>
              <a:t>kudran</a:t>
            </a:r>
            <a:r>
              <a:rPr lang="en-US" dirty="0"/>
              <a:t> </a:t>
            </a:r>
            <a:r>
              <a:rPr lang="en-US" dirty="0" err="1"/>
              <a:t>ini</a:t>
            </a:r>
            <a:r>
              <a:rPr lang="en-US" dirty="0"/>
              <a:t> </a:t>
            </a:r>
            <a:r>
              <a:rPr lang="en-US" dirty="0" err="1"/>
              <a:t>adalah</a:t>
            </a:r>
            <a:r>
              <a:rPr lang="en-US" dirty="0"/>
              <a:t> </a:t>
            </a:r>
            <a:r>
              <a:rPr lang="en-US" dirty="0" err="1"/>
              <a:t>mempertahankan</a:t>
            </a:r>
            <a:r>
              <a:rPr lang="en-US" dirty="0"/>
              <a:t> </a:t>
            </a:r>
            <a:r>
              <a:rPr lang="en-US" dirty="0" err="1"/>
              <a:t>kualitas</a:t>
            </a:r>
            <a:r>
              <a:rPr lang="en-US" dirty="0"/>
              <a:t> </a:t>
            </a:r>
            <a:r>
              <a:rPr lang="en-US" dirty="0" err="1"/>
              <a:t>produk</a:t>
            </a:r>
            <a:r>
              <a:rPr lang="en-US" dirty="0"/>
              <a:t> dan </a:t>
            </a:r>
            <a:r>
              <a:rPr lang="en-US" dirty="0" err="1"/>
              <a:t>meningkatkan</a:t>
            </a:r>
            <a:r>
              <a:rPr lang="en-US" dirty="0"/>
              <a:t> </a:t>
            </a:r>
            <a:r>
              <a:rPr lang="en-US" dirty="0" err="1"/>
              <a:t>harga</a:t>
            </a:r>
            <a:r>
              <a:rPr lang="en-US" dirty="0"/>
              <a:t> </a:t>
            </a:r>
            <a:r>
              <a:rPr lang="en-US" dirty="0" err="1"/>
              <a:t>secara</a:t>
            </a:r>
            <a:r>
              <a:rPr lang="en-US" dirty="0"/>
              <a:t> </a:t>
            </a:r>
            <a:r>
              <a:rPr lang="en-US" dirty="0" err="1"/>
              <a:t>bertahap</a:t>
            </a:r>
            <a:r>
              <a:rPr lang="en-US" dirty="0"/>
              <a:t>. </a:t>
            </a:r>
            <a:r>
              <a:rPr lang="en-US" dirty="0" err="1"/>
              <a:t>Dengan</a:t>
            </a:r>
            <a:r>
              <a:rPr lang="en-US" dirty="0"/>
              <a:t> </a:t>
            </a:r>
            <a:r>
              <a:rPr lang="en-US" dirty="0" err="1"/>
              <a:t>tujuan</a:t>
            </a:r>
            <a:r>
              <a:rPr lang="en-US" dirty="0"/>
              <a:t>, </a:t>
            </a:r>
            <a:r>
              <a:rPr lang="en-US" dirty="0" err="1"/>
              <a:t>mempertahankan</a:t>
            </a:r>
            <a:r>
              <a:rPr lang="en-US" dirty="0"/>
              <a:t> brand yang </a:t>
            </a:r>
            <a:r>
              <a:rPr lang="en-US" dirty="0" err="1"/>
              <a:t>sudah</a:t>
            </a:r>
            <a:r>
              <a:rPr lang="en-US" dirty="0"/>
              <a:t> </a:t>
            </a:r>
            <a:r>
              <a:rPr lang="en-US" dirty="0" err="1"/>
              <a:t>didapatkan</a:t>
            </a:r>
            <a:r>
              <a:rPr lang="en-US" dirty="0"/>
              <a:t>.</a:t>
            </a:r>
            <a:endParaRPr lang="id-ID" dirty="0"/>
          </a:p>
        </p:txBody>
      </p:sp>
      <p:pic>
        <p:nvPicPr>
          <p:cNvPr id="7" name="Picture 6">
            <a:extLst>
              <a:ext uri="{FF2B5EF4-FFF2-40B4-BE49-F238E27FC236}">
                <a16:creationId xmlns:a16="http://schemas.microsoft.com/office/drawing/2014/main" id="{0CA333E0-03EF-2C8A-9816-F2BD66E67D60}"/>
              </a:ext>
            </a:extLst>
          </p:cNvPr>
          <p:cNvPicPr>
            <a:picLocks noChangeAspect="1"/>
          </p:cNvPicPr>
          <p:nvPr/>
        </p:nvPicPr>
        <p:blipFill>
          <a:blip r:embed="rId2"/>
          <a:stretch>
            <a:fillRect/>
          </a:stretch>
        </p:blipFill>
        <p:spPr>
          <a:xfrm>
            <a:off x="4387286" y="136187"/>
            <a:ext cx="4663844" cy="4871126"/>
          </a:xfrm>
          <a:prstGeom prst="rect">
            <a:avLst/>
          </a:prstGeom>
        </p:spPr>
      </p:pic>
      <p:pic>
        <p:nvPicPr>
          <p:cNvPr id="10" name="Picture 9">
            <a:extLst>
              <a:ext uri="{FF2B5EF4-FFF2-40B4-BE49-F238E27FC236}">
                <a16:creationId xmlns:a16="http://schemas.microsoft.com/office/drawing/2014/main" id="{9490E493-16C0-F1E3-06BA-DF31BAB4B19F}"/>
              </a:ext>
            </a:extLst>
          </p:cNvPr>
          <p:cNvPicPr>
            <a:picLocks noChangeAspect="1"/>
          </p:cNvPicPr>
          <p:nvPr/>
        </p:nvPicPr>
        <p:blipFill>
          <a:blip r:embed="rId3"/>
          <a:stretch>
            <a:fillRect/>
          </a:stretch>
        </p:blipFill>
        <p:spPr>
          <a:xfrm>
            <a:off x="117188" y="1278370"/>
            <a:ext cx="4194412" cy="1201016"/>
          </a:xfrm>
          <a:prstGeom prst="rect">
            <a:avLst/>
          </a:prstGeom>
        </p:spPr>
      </p:pic>
    </p:spTree>
    <p:extLst>
      <p:ext uri="{BB962C8B-B14F-4D97-AF65-F5344CB8AC3E}">
        <p14:creationId xmlns:p14="http://schemas.microsoft.com/office/powerpoint/2010/main" val="3680336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A20A3E-CAF2-2308-E48E-0C272DE3D633}"/>
              </a:ext>
            </a:extLst>
          </p:cNvPr>
          <p:cNvSpPr>
            <a:spLocks noGrp="1"/>
          </p:cNvSpPr>
          <p:nvPr>
            <p:ph type="title"/>
          </p:nvPr>
        </p:nvSpPr>
        <p:spPr/>
        <p:txBody>
          <a:bodyPr>
            <a:normAutofit fontScale="90000"/>
          </a:bodyPr>
          <a:lstStyle/>
          <a:p>
            <a:r>
              <a:rPr lang="en-US" dirty="0">
                <a:solidFill>
                  <a:srgbClr val="58A7BC"/>
                </a:solidFill>
              </a:rPr>
              <a:t>CROSSTAB ANALYSIS</a:t>
            </a:r>
            <a:endParaRPr lang="id-ID" dirty="0">
              <a:solidFill>
                <a:srgbClr val="58A7BC"/>
              </a:solidFill>
            </a:endParaRPr>
          </a:p>
        </p:txBody>
      </p:sp>
      <p:sp>
        <p:nvSpPr>
          <p:cNvPr id="5" name="Text Placeholder 4">
            <a:extLst>
              <a:ext uri="{FF2B5EF4-FFF2-40B4-BE49-F238E27FC236}">
                <a16:creationId xmlns:a16="http://schemas.microsoft.com/office/drawing/2014/main" id="{4054A535-DE0E-CC3D-E7D9-AC9F84295DE4}"/>
              </a:ext>
            </a:extLst>
          </p:cNvPr>
          <p:cNvSpPr>
            <a:spLocks noGrp="1"/>
          </p:cNvSpPr>
          <p:nvPr>
            <p:ph type="body" idx="1"/>
          </p:nvPr>
        </p:nvSpPr>
        <p:spPr>
          <a:xfrm>
            <a:off x="117188" y="2664115"/>
            <a:ext cx="3760848" cy="1679285"/>
          </a:xfrm>
        </p:spPr>
        <p:txBody>
          <a:bodyPr>
            <a:normAutofit/>
          </a:bodyPr>
          <a:lstStyle/>
          <a:p>
            <a:pPr marL="139700" indent="0" algn="just">
              <a:buNone/>
            </a:pPr>
            <a:r>
              <a:rPr lang="en-US" dirty="0"/>
              <a:t>Product di </a:t>
            </a:r>
            <a:r>
              <a:rPr lang="en-US" dirty="0" err="1"/>
              <a:t>Kuadran</a:t>
            </a:r>
            <a:r>
              <a:rPr lang="en-US" dirty="0"/>
              <a:t> II </a:t>
            </a:r>
            <a:r>
              <a:rPr lang="en-US" dirty="0" err="1"/>
              <a:t>dapat</a:t>
            </a:r>
            <a:r>
              <a:rPr lang="en-US" dirty="0"/>
              <a:t> </a:t>
            </a:r>
            <a:r>
              <a:rPr lang="en-US" dirty="0" err="1"/>
              <a:t>dikatakan</a:t>
            </a:r>
            <a:r>
              <a:rPr lang="en-US" dirty="0"/>
              <a:t> </a:t>
            </a:r>
            <a:r>
              <a:rPr lang="en-US" dirty="0" err="1"/>
              <a:t>sebagai</a:t>
            </a:r>
            <a:r>
              <a:rPr lang="en-US" dirty="0"/>
              <a:t> Profit Generator. </a:t>
            </a:r>
            <a:r>
              <a:rPr lang="en-US" dirty="0" err="1"/>
              <a:t>Prioritas</a:t>
            </a:r>
            <a:r>
              <a:rPr lang="en-US" dirty="0"/>
              <a:t> strategi marketing di </a:t>
            </a:r>
            <a:r>
              <a:rPr lang="en-US" dirty="0" err="1"/>
              <a:t>kudran</a:t>
            </a:r>
            <a:r>
              <a:rPr lang="en-US" dirty="0"/>
              <a:t> </a:t>
            </a:r>
            <a:r>
              <a:rPr lang="en-US" dirty="0" err="1"/>
              <a:t>ini</a:t>
            </a:r>
            <a:r>
              <a:rPr lang="en-US" dirty="0"/>
              <a:t> </a:t>
            </a:r>
            <a:r>
              <a:rPr lang="en-US" dirty="0" err="1"/>
              <a:t>adalah</a:t>
            </a:r>
            <a:r>
              <a:rPr lang="en-US" dirty="0"/>
              <a:t> </a:t>
            </a:r>
            <a:r>
              <a:rPr lang="en-US" dirty="0" err="1"/>
              <a:t>meningkatkan</a:t>
            </a:r>
            <a:r>
              <a:rPr lang="en-US" dirty="0"/>
              <a:t> </a:t>
            </a:r>
            <a:r>
              <a:rPr lang="en-US" dirty="0" err="1"/>
              <a:t>penjualan</a:t>
            </a:r>
            <a:r>
              <a:rPr lang="en-US" dirty="0"/>
              <a:t> </a:t>
            </a:r>
            <a:r>
              <a:rPr lang="en-US" dirty="0" err="1"/>
              <a:t>dengan</a:t>
            </a:r>
            <a:r>
              <a:rPr lang="en-US" dirty="0"/>
              <a:t> promo </a:t>
            </a:r>
            <a:r>
              <a:rPr lang="en-US" dirty="0" err="1"/>
              <a:t>seperti</a:t>
            </a:r>
            <a:r>
              <a:rPr lang="en-US" dirty="0"/>
              <a:t> </a:t>
            </a:r>
            <a:r>
              <a:rPr lang="en-US" dirty="0" err="1"/>
              <a:t>diskon</a:t>
            </a:r>
            <a:r>
              <a:rPr lang="en-US" dirty="0"/>
              <a:t> </a:t>
            </a:r>
            <a:r>
              <a:rPr lang="en-US" dirty="0" err="1"/>
              <a:t>ataupun</a:t>
            </a:r>
            <a:r>
              <a:rPr lang="en-US" dirty="0"/>
              <a:t> bundling</a:t>
            </a:r>
            <a:endParaRPr lang="id-ID" dirty="0"/>
          </a:p>
        </p:txBody>
      </p:sp>
      <p:pic>
        <p:nvPicPr>
          <p:cNvPr id="7" name="Picture 6">
            <a:extLst>
              <a:ext uri="{FF2B5EF4-FFF2-40B4-BE49-F238E27FC236}">
                <a16:creationId xmlns:a16="http://schemas.microsoft.com/office/drawing/2014/main" id="{0CA333E0-03EF-2C8A-9816-F2BD66E67D60}"/>
              </a:ext>
            </a:extLst>
          </p:cNvPr>
          <p:cNvPicPr>
            <a:picLocks noChangeAspect="1"/>
          </p:cNvPicPr>
          <p:nvPr/>
        </p:nvPicPr>
        <p:blipFill>
          <a:blip r:embed="rId2"/>
          <a:stretch>
            <a:fillRect/>
          </a:stretch>
        </p:blipFill>
        <p:spPr>
          <a:xfrm>
            <a:off x="4387286" y="136187"/>
            <a:ext cx="4663844" cy="4871126"/>
          </a:xfrm>
          <a:prstGeom prst="rect">
            <a:avLst/>
          </a:prstGeom>
        </p:spPr>
      </p:pic>
      <p:pic>
        <p:nvPicPr>
          <p:cNvPr id="2" name="Picture 1">
            <a:extLst>
              <a:ext uri="{FF2B5EF4-FFF2-40B4-BE49-F238E27FC236}">
                <a16:creationId xmlns:a16="http://schemas.microsoft.com/office/drawing/2014/main" id="{D43699A2-5BA8-C2C2-B617-291660341ADE}"/>
              </a:ext>
            </a:extLst>
          </p:cNvPr>
          <p:cNvPicPr>
            <a:picLocks noChangeAspect="1"/>
          </p:cNvPicPr>
          <p:nvPr/>
        </p:nvPicPr>
        <p:blipFill>
          <a:blip r:embed="rId3"/>
          <a:stretch>
            <a:fillRect/>
          </a:stretch>
        </p:blipFill>
        <p:spPr>
          <a:xfrm>
            <a:off x="117188" y="1278369"/>
            <a:ext cx="4218798" cy="1201016"/>
          </a:xfrm>
          <a:prstGeom prst="rect">
            <a:avLst/>
          </a:prstGeom>
        </p:spPr>
      </p:pic>
    </p:spTree>
    <p:extLst>
      <p:ext uri="{BB962C8B-B14F-4D97-AF65-F5344CB8AC3E}">
        <p14:creationId xmlns:p14="http://schemas.microsoft.com/office/powerpoint/2010/main" val="1635066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A20A3E-CAF2-2308-E48E-0C272DE3D633}"/>
              </a:ext>
            </a:extLst>
          </p:cNvPr>
          <p:cNvSpPr>
            <a:spLocks noGrp="1"/>
          </p:cNvSpPr>
          <p:nvPr>
            <p:ph type="title"/>
          </p:nvPr>
        </p:nvSpPr>
        <p:spPr/>
        <p:txBody>
          <a:bodyPr>
            <a:normAutofit fontScale="90000"/>
          </a:bodyPr>
          <a:lstStyle/>
          <a:p>
            <a:r>
              <a:rPr lang="en-US" dirty="0">
                <a:solidFill>
                  <a:srgbClr val="58A7BC"/>
                </a:solidFill>
              </a:rPr>
              <a:t>CROSSTAB ANALYSIS</a:t>
            </a:r>
            <a:endParaRPr lang="id-ID" dirty="0">
              <a:solidFill>
                <a:srgbClr val="58A7BC"/>
              </a:solidFill>
            </a:endParaRPr>
          </a:p>
        </p:txBody>
      </p:sp>
      <p:sp>
        <p:nvSpPr>
          <p:cNvPr id="5" name="Text Placeholder 4">
            <a:extLst>
              <a:ext uri="{FF2B5EF4-FFF2-40B4-BE49-F238E27FC236}">
                <a16:creationId xmlns:a16="http://schemas.microsoft.com/office/drawing/2014/main" id="{4054A535-DE0E-CC3D-E7D9-AC9F84295DE4}"/>
              </a:ext>
            </a:extLst>
          </p:cNvPr>
          <p:cNvSpPr>
            <a:spLocks noGrp="1"/>
          </p:cNvSpPr>
          <p:nvPr>
            <p:ph type="body" idx="1"/>
          </p:nvPr>
        </p:nvSpPr>
        <p:spPr>
          <a:xfrm>
            <a:off x="117187" y="2664115"/>
            <a:ext cx="3899641" cy="1679285"/>
          </a:xfrm>
        </p:spPr>
        <p:txBody>
          <a:bodyPr>
            <a:normAutofit fontScale="92500" lnSpcReduction="10000"/>
          </a:bodyPr>
          <a:lstStyle/>
          <a:p>
            <a:pPr marL="139700" indent="0" algn="just">
              <a:buNone/>
            </a:pPr>
            <a:r>
              <a:rPr lang="en-US" dirty="0"/>
              <a:t>Product di </a:t>
            </a:r>
            <a:r>
              <a:rPr lang="en-US" dirty="0" err="1"/>
              <a:t>Kuadran</a:t>
            </a:r>
            <a:r>
              <a:rPr lang="en-US" dirty="0"/>
              <a:t> III </a:t>
            </a:r>
            <a:r>
              <a:rPr lang="en-US" dirty="0" err="1"/>
              <a:t>dapat</a:t>
            </a:r>
            <a:r>
              <a:rPr lang="en-US" dirty="0"/>
              <a:t> </a:t>
            </a:r>
            <a:r>
              <a:rPr lang="en-US" dirty="0" err="1"/>
              <a:t>dikatakan</a:t>
            </a:r>
            <a:r>
              <a:rPr lang="en-US" dirty="0"/>
              <a:t> </a:t>
            </a:r>
            <a:r>
              <a:rPr lang="en-US" dirty="0" err="1"/>
              <a:t>sebagai</a:t>
            </a:r>
            <a:r>
              <a:rPr lang="en-US" dirty="0"/>
              <a:t> Traffic Generator. </a:t>
            </a:r>
            <a:r>
              <a:rPr lang="en-US" dirty="0" err="1"/>
              <a:t>Produk</a:t>
            </a:r>
            <a:r>
              <a:rPr lang="en-US" dirty="0"/>
              <a:t> </a:t>
            </a:r>
            <a:r>
              <a:rPr lang="en-US" dirty="0" err="1"/>
              <a:t>ini</a:t>
            </a:r>
            <a:r>
              <a:rPr lang="en-US" dirty="0"/>
              <a:t> </a:t>
            </a:r>
            <a:r>
              <a:rPr lang="en-US" dirty="0" err="1"/>
              <a:t>memiliki</a:t>
            </a:r>
            <a:r>
              <a:rPr lang="en-US" dirty="0"/>
              <a:t> </a:t>
            </a:r>
            <a:r>
              <a:rPr lang="en-US" dirty="0" err="1"/>
              <a:t>tingkat</a:t>
            </a:r>
            <a:r>
              <a:rPr lang="en-US" dirty="0"/>
              <a:t> </a:t>
            </a:r>
            <a:r>
              <a:rPr lang="en-US" dirty="0" err="1"/>
              <a:t>penjualan</a:t>
            </a:r>
            <a:r>
              <a:rPr lang="en-US" dirty="0"/>
              <a:t> yang </a:t>
            </a:r>
            <a:r>
              <a:rPr lang="en-US" dirty="0" err="1"/>
              <a:t>tinggi</a:t>
            </a:r>
            <a:r>
              <a:rPr lang="en-US" dirty="0"/>
              <a:t> </a:t>
            </a:r>
            <a:r>
              <a:rPr lang="en-US" dirty="0" err="1"/>
              <a:t>dengan</a:t>
            </a:r>
            <a:r>
              <a:rPr lang="en-US" dirty="0"/>
              <a:t> </a:t>
            </a:r>
            <a:r>
              <a:rPr lang="en-US" dirty="0" err="1"/>
              <a:t>sedikit</a:t>
            </a:r>
            <a:r>
              <a:rPr lang="en-US" dirty="0"/>
              <a:t> margin. </a:t>
            </a:r>
            <a:r>
              <a:rPr lang="en-US" dirty="0" err="1"/>
              <a:t>Fokus</a:t>
            </a:r>
            <a:r>
              <a:rPr lang="en-US" dirty="0"/>
              <a:t> </a:t>
            </a:r>
            <a:r>
              <a:rPr lang="en-US" dirty="0" err="1"/>
              <a:t>dari</a:t>
            </a:r>
            <a:r>
              <a:rPr lang="en-US" dirty="0"/>
              <a:t> strategi </a:t>
            </a:r>
            <a:r>
              <a:rPr lang="en-US" dirty="0" err="1"/>
              <a:t>untuk</a:t>
            </a:r>
            <a:r>
              <a:rPr lang="en-US" dirty="0"/>
              <a:t> </a:t>
            </a:r>
            <a:r>
              <a:rPr lang="en-US" dirty="0" err="1"/>
              <a:t>kuadran</a:t>
            </a:r>
            <a:r>
              <a:rPr lang="en-US" dirty="0"/>
              <a:t> </a:t>
            </a:r>
            <a:r>
              <a:rPr lang="en-US" dirty="0" err="1"/>
              <a:t>ini</a:t>
            </a:r>
            <a:r>
              <a:rPr lang="en-US" dirty="0"/>
              <a:t> </a:t>
            </a:r>
            <a:r>
              <a:rPr lang="en-US" dirty="0" err="1"/>
              <a:t>yaitu</a:t>
            </a:r>
            <a:r>
              <a:rPr lang="en-US" dirty="0"/>
              <a:t> </a:t>
            </a:r>
            <a:r>
              <a:rPr lang="en-US" dirty="0" err="1"/>
              <a:t>meningkatkan</a:t>
            </a:r>
            <a:r>
              <a:rPr lang="en-US" dirty="0"/>
              <a:t> </a:t>
            </a:r>
            <a:r>
              <a:rPr lang="en-US" dirty="0" err="1"/>
              <a:t>nilai</a:t>
            </a:r>
            <a:r>
              <a:rPr lang="en-US" dirty="0"/>
              <a:t> dan brand awareness agar </a:t>
            </a:r>
            <a:r>
              <a:rPr lang="en-US" dirty="0" err="1"/>
              <a:t>dapat</a:t>
            </a:r>
            <a:r>
              <a:rPr lang="en-US" dirty="0"/>
              <a:t> </a:t>
            </a:r>
            <a:r>
              <a:rPr lang="en-US" dirty="0" err="1"/>
              <a:t>menyesuaikan</a:t>
            </a:r>
            <a:r>
              <a:rPr lang="en-US" dirty="0"/>
              <a:t> margin</a:t>
            </a:r>
            <a:endParaRPr lang="id-ID" dirty="0"/>
          </a:p>
        </p:txBody>
      </p:sp>
      <p:pic>
        <p:nvPicPr>
          <p:cNvPr id="7" name="Picture 6">
            <a:extLst>
              <a:ext uri="{FF2B5EF4-FFF2-40B4-BE49-F238E27FC236}">
                <a16:creationId xmlns:a16="http://schemas.microsoft.com/office/drawing/2014/main" id="{0CA333E0-03EF-2C8A-9816-F2BD66E67D60}"/>
              </a:ext>
            </a:extLst>
          </p:cNvPr>
          <p:cNvPicPr>
            <a:picLocks noChangeAspect="1"/>
          </p:cNvPicPr>
          <p:nvPr/>
        </p:nvPicPr>
        <p:blipFill>
          <a:blip r:embed="rId2"/>
          <a:stretch>
            <a:fillRect/>
          </a:stretch>
        </p:blipFill>
        <p:spPr>
          <a:xfrm>
            <a:off x="4387286" y="136187"/>
            <a:ext cx="4663844" cy="4871126"/>
          </a:xfrm>
          <a:prstGeom prst="rect">
            <a:avLst/>
          </a:prstGeom>
        </p:spPr>
      </p:pic>
      <p:pic>
        <p:nvPicPr>
          <p:cNvPr id="6" name="Picture 5">
            <a:extLst>
              <a:ext uri="{FF2B5EF4-FFF2-40B4-BE49-F238E27FC236}">
                <a16:creationId xmlns:a16="http://schemas.microsoft.com/office/drawing/2014/main" id="{DDF1D704-8D23-7D5C-B1E0-3815225172F9}"/>
              </a:ext>
            </a:extLst>
          </p:cNvPr>
          <p:cNvPicPr>
            <a:picLocks noChangeAspect="1"/>
          </p:cNvPicPr>
          <p:nvPr/>
        </p:nvPicPr>
        <p:blipFill>
          <a:blip r:embed="rId3"/>
          <a:stretch>
            <a:fillRect/>
          </a:stretch>
        </p:blipFill>
        <p:spPr>
          <a:xfrm>
            <a:off x="117188" y="1277352"/>
            <a:ext cx="4218798" cy="1341236"/>
          </a:xfrm>
          <a:prstGeom prst="rect">
            <a:avLst/>
          </a:prstGeom>
        </p:spPr>
      </p:pic>
    </p:spTree>
    <p:extLst>
      <p:ext uri="{BB962C8B-B14F-4D97-AF65-F5344CB8AC3E}">
        <p14:creationId xmlns:p14="http://schemas.microsoft.com/office/powerpoint/2010/main" val="2982875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A20A3E-CAF2-2308-E48E-0C272DE3D633}"/>
              </a:ext>
            </a:extLst>
          </p:cNvPr>
          <p:cNvSpPr>
            <a:spLocks noGrp="1"/>
          </p:cNvSpPr>
          <p:nvPr>
            <p:ph type="title"/>
          </p:nvPr>
        </p:nvSpPr>
        <p:spPr/>
        <p:txBody>
          <a:bodyPr>
            <a:normAutofit fontScale="90000"/>
          </a:bodyPr>
          <a:lstStyle/>
          <a:p>
            <a:r>
              <a:rPr lang="en-US" dirty="0">
                <a:solidFill>
                  <a:srgbClr val="58A7BC"/>
                </a:solidFill>
              </a:rPr>
              <a:t>CROSSTAB ANALYSIS</a:t>
            </a:r>
            <a:endParaRPr lang="id-ID" dirty="0">
              <a:solidFill>
                <a:srgbClr val="58A7BC"/>
              </a:solidFill>
            </a:endParaRPr>
          </a:p>
        </p:txBody>
      </p:sp>
      <p:sp>
        <p:nvSpPr>
          <p:cNvPr id="5" name="Text Placeholder 4">
            <a:extLst>
              <a:ext uri="{FF2B5EF4-FFF2-40B4-BE49-F238E27FC236}">
                <a16:creationId xmlns:a16="http://schemas.microsoft.com/office/drawing/2014/main" id="{4054A535-DE0E-CC3D-E7D9-AC9F84295DE4}"/>
              </a:ext>
            </a:extLst>
          </p:cNvPr>
          <p:cNvSpPr>
            <a:spLocks noGrp="1"/>
          </p:cNvSpPr>
          <p:nvPr>
            <p:ph type="body" idx="1"/>
          </p:nvPr>
        </p:nvSpPr>
        <p:spPr>
          <a:xfrm>
            <a:off x="117187" y="2664115"/>
            <a:ext cx="3760849" cy="1679285"/>
          </a:xfrm>
        </p:spPr>
        <p:txBody>
          <a:bodyPr>
            <a:normAutofit/>
          </a:bodyPr>
          <a:lstStyle/>
          <a:p>
            <a:pPr marL="139700" indent="0" algn="just">
              <a:buNone/>
            </a:pPr>
            <a:r>
              <a:rPr lang="en-US" dirty="0"/>
              <a:t>Product di </a:t>
            </a:r>
            <a:r>
              <a:rPr lang="en-US" dirty="0" err="1"/>
              <a:t>Kuadran</a:t>
            </a:r>
            <a:r>
              <a:rPr lang="en-US" dirty="0"/>
              <a:t> IV </a:t>
            </a:r>
            <a:r>
              <a:rPr lang="en-US" dirty="0" err="1"/>
              <a:t>merupakan</a:t>
            </a:r>
            <a:r>
              <a:rPr lang="en-US" dirty="0"/>
              <a:t> </a:t>
            </a:r>
            <a:r>
              <a:rPr lang="en-US" dirty="0" err="1"/>
              <a:t>produk</a:t>
            </a:r>
            <a:r>
              <a:rPr lang="en-US" dirty="0"/>
              <a:t> yang </a:t>
            </a:r>
            <a:r>
              <a:rPr lang="en-US" dirty="0" err="1"/>
              <a:t>belum</a:t>
            </a:r>
            <a:r>
              <a:rPr lang="en-US" dirty="0"/>
              <a:t> </a:t>
            </a:r>
            <a:r>
              <a:rPr lang="en-US" dirty="0" err="1"/>
              <a:t>maksimal</a:t>
            </a:r>
            <a:r>
              <a:rPr lang="en-US" dirty="0"/>
              <a:t> </a:t>
            </a:r>
            <a:r>
              <a:rPr lang="en-US" dirty="0" err="1"/>
              <a:t>penjualanya</a:t>
            </a:r>
            <a:r>
              <a:rPr lang="en-US" dirty="0"/>
              <a:t>. </a:t>
            </a:r>
            <a:r>
              <a:rPr lang="en-US" dirty="0" err="1"/>
              <a:t>Perlu</a:t>
            </a:r>
            <a:r>
              <a:rPr lang="en-US" dirty="0"/>
              <a:t> </a:t>
            </a:r>
            <a:r>
              <a:rPr lang="en-US" dirty="0" err="1"/>
              <a:t>ada</a:t>
            </a:r>
            <a:r>
              <a:rPr lang="en-US" dirty="0"/>
              <a:t> </a:t>
            </a:r>
            <a:r>
              <a:rPr lang="en-US" dirty="0" err="1"/>
              <a:t>riset</a:t>
            </a:r>
            <a:r>
              <a:rPr lang="en-US" dirty="0"/>
              <a:t> pasar </a:t>
            </a:r>
            <a:r>
              <a:rPr lang="en-US" dirty="0" err="1"/>
              <a:t>lebih</a:t>
            </a:r>
            <a:r>
              <a:rPr lang="en-US" dirty="0"/>
              <a:t> </a:t>
            </a:r>
            <a:r>
              <a:rPr lang="en-US" dirty="0" err="1"/>
              <a:t>lanjut</a:t>
            </a:r>
            <a:r>
              <a:rPr lang="en-US" dirty="0"/>
              <a:t> </a:t>
            </a:r>
            <a:r>
              <a:rPr lang="en-US" dirty="0" err="1"/>
              <a:t>untuk</a:t>
            </a:r>
            <a:r>
              <a:rPr lang="en-US" dirty="0"/>
              <a:t> </a:t>
            </a:r>
            <a:r>
              <a:rPr lang="en-US" dirty="0" err="1"/>
              <a:t>menentukan</a:t>
            </a:r>
            <a:r>
              <a:rPr lang="en-US" dirty="0"/>
              <a:t> strategi yang </a:t>
            </a:r>
            <a:r>
              <a:rPr lang="en-US" dirty="0" err="1"/>
              <a:t>dapat</a:t>
            </a:r>
            <a:r>
              <a:rPr lang="en-US" dirty="0"/>
              <a:t> </a:t>
            </a:r>
            <a:r>
              <a:rPr lang="en-US" dirty="0" err="1"/>
              <a:t>meningkatkan</a:t>
            </a:r>
            <a:r>
              <a:rPr lang="en-US" dirty="0"/>
              <a:t> </a:t>
            </a:r>
            <a:r>
              <a:rPr lang="en-US" dirty="0" err="1"/>
              <a:t>penjualanya</a:t>
            </a:r>
            <a:r>
              <a:rPr lang="en-US" dirty="0"/>
              <a:t> </a:t>
            </a:r>
            <a:endParaRPr lang="id-ID" dirty="0"/>
          </a:p>
        </p:txBody>
      </p:sp>
      <p:pic>
        <p:nvPicPr>
          <p:cNvPr id="7" name="Picture 6">
            <a:extLst>
              <a:ext uri="{FF2B5EF4-FFF2-40B4-BE49-F238E27FC236}">
                <a16:creationId xmlns:a16="http://schemas.microsoft.com/office/drawing/2014/main" id="{0CA333E0-03EF-2C8A-9816-F2BD66E67D60}"/>
              </a:ext>
            </a:extLst>
          </p:cNvPr>
          <p:cNvPicPr>
            <a:picLocks noChangeAspect="1"/>
          </p:cNvPicPr>
          <p:nvPr/>
        </p:nvPicPr>
        <p:blipFill>
          <a:blip r:embed="rId2"/>
          <a:stretch>
            <a:fillRect/>
          </a:stretch>
        </p:blipFill>
        <p:spPr>
          <a:xfrm>
            <a:off x="4387286" y="136187"/>
            <a:ext cx="4663844" cy="4871126"/>
          </a:xfrm>
          <a:prstGeom prst="rect">
            <a:avLst/>
          </a:prstGeom>
        </p:spPr>
      </p:pic>
      <p:pic>
        <p:nvPicPr>
          <p:cNvPr id="2" name="Picture 1">
            <a:extLst>
              <a:ext uri="{FF2B5EF4-FFF2-40B4-BE49-F238E27FC236}">
                <a16:creationId xmlns:a16="http://schemas.microsoft.com/office/drawing/2014/main" id="{0525F1C7-0590-ED9A-AD5C-057D7EFDA435}"/>
              </a:ext>
            </a:extLst>
          </p:cNvPr>
          <p:cNvPicPr>
            <a:picLocks noChangeAspect="1"/>
          </p:cNvPicPr>
          <p:nvPr/>
        </p:nvPicPr>
        <p:blipFill>
          <a:blip r:embed="rId3"/>
          <a:stretch>
            <a:fillRect/>
          </a:stretch>
        </p:blipFill>
        <p:spPr>
          <a:xfrm>
            <a:off x="92870" y="1211857"/>
            <a:ext cx="4224894" cy="1152244"/>
          </a:xfrm>
          <a:prstGeom prst="rect">
            <a:avLst/>
          </a:prstGeom>
        </p:spPr>
      </p:pic>
    </p:spTree>
    <p:extLst>
      <p:ext uri="{BB962C8B-B14F-4D97-AF65-F5344CB8AC3E}">
        <p14:creationId xmlns:p14="http://schemas.microsoft.com/office/powerpoint/2010/main" val="1813571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KESIMPULAN DAN REKOMENDASI</a:t>
            </a:r>
            <a:endParaRPr dirty="0"/>
          </a:p>
        </p:txBody>
      </p:sp>
    </p:spTree>
    <p:extLst>
      <p:ext uri="{BB962C8B-B14F-4D97-AF65-F5344CB8AC3E}">
        <p14:creationId xmlns:p14="http://schemas.microsoft.com/office/powerpoint/2010/main" val="4156560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alendar Icon Gambar PNG | File Vektor ...">
            <a:extLst>
              <a:ext uri="{FF2B5EF4-FFF2-40B4-BE49-F238E27FC236}">
                <a16:creationId xmlns:a16="http://schemas.microsoft.com/office/drawing/2014/main" id="{6EAB4131-8FFC-97C7-1E82-D5AA5783DB3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19111" y1="36889" x2="19111" y2="36889"/>
                        <a14:foregroundMark x1="32000" y1="48444" x2="32000" y2="48444"/>
                        <a14:foregroundMark x1="32000" y1="48444" x2="32000" y2="48444"/>
                        <a14:foregroundMark x1="68444" y1="51111" x2="68444" y2="51111"/>
                        <a14:foregroundMark x1="68444" y1="51111" x2="68444" y2="51111"/>
                        <a14:foregroundMark x1="59556" y1="60444" x2="59556" y2="60444"/>
                        <a14:foregroundMark x1="59556" y1="60444" x2="59556" y2="60444"/>
                        <a14:foregroundMark x1="60889" y1="61333" x2="60889" y2="61333"/>
                        <a14:foregroundMark x1="60889" y1="61333" x2="60889" y2="61333"/>
                        <a14:foregroundMark x1="60889" y1="61333" x2="60889" y2="61333"/>
                        <a14:foregroundMark x1="60889" y1="61333" x2="74667" y2="86667"/>
                        <a14:foregroundMark x1="79111" y1="74222" x2="72889" y2="56444"/>
                        <a14:foregroundMark x1="56444" y1="36444" x2="34667" y2="59111"/>
                        <a14:foregroundMark x1="34667" y1="59111" x2="24889" y2="62222"/>
                        <a14:foregroundMark x1="26222" y1="55556" x2="61333" y2="40889"/>
                        <a14:foregroundMark x1="61333" y1="40889" x2="32444" y2="53333"/>
                        <a14:foregroundMark x1="32444" y1="53333" x2="50667" y2="51111"/>
                        <a14:foregroundMark x1="29333" y1="47111" x2="55556" y2="30222"/>
                        <a14:foregroundMark x1="28444" y1="36889" x2="21333" y2="47556"/>
                        <a14:foregroundMark x1="16444" y1="40444" x2="16000" y2="63556"/>
                        <a14:foregroundMark x1="21333" y1="63111" x2="51111" y2="58222"/>
                        <a14:foregroundMark x1="36444" y1="71556" x2="20444" y2="73333"/>
                        <a14:foregroundMark x1="59111" y1="54667" x2="65778" y2="39111"/>
                        <a14:foregroundMark x1="65778" y1="36000" x2="67111" y2="52444"/>
                        <a14:foregroundMark x1="69778" y1="32444" x2="69333" y2="49778"/>
                        <a14:foregroundMark x1="61778" y1="31111" x2="71111" y2="25333"/>
                        <a14:foregroundMark x1="18667" y1="76000" x2="51556" y2="77333"/>
                        <a14:foregroundMark x1="46667" y1="71556" x2="16444" y2="75556"/>
                        <a14:foregroundMark x1="22222" y1="77333" x2="22222" y2="77333"/>
                        <a14:foregroundMark x1="22222" y1="77333" x2="29333" y2="79556"/>
                      </a14:backgroundRemoval>
                    </a14:imgEffect>
                  </a14:imgLayer>
                </a14:imgProps>
              </a:ext>
              <a:ext uri="{28A0092B-C50C-407E-A947-70E740481C1C}">
                <a14:useLocalDpi xmlns:a14="http://schemas.microsoft.com/office/drawing/2010/main" val="0"/>
              </a:ext>
            </a:extLst>
          </a:blip>
          <a:srcRect/>
          <a:stretch>
            <a:fillRect/>
          </a:stretch>
        </p:blipFill>
        <p:spPr bwMode="auto">
          <a:xfrm>
            <a:off x="888273" y="678947"/>
            <a:ext cx="1536520" cy="1536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010F0FFA-BD31-AF29-052C-96D7CFA2D611}"/>
              </a:ext>
            </a:extLst>
          </p:cNvPr>
          <p:cNvSpPr>
            <a:spLocks noGrp="1"/>
          </p:cNvSpPr>
          <p:nvPr>
            <p:ph type="body" idx="1"/>
          </p:nvPr>
        </p:nvSpPr>
        <p:spPr>
          <a:xfrm>
            <a:off x="525403" y="2042057"/>
            <a:ext cx="1932048" cy="658748"/>
          </a:xfrm>
        </p:spPr>
        <p:txBody>
          <a:bodyPr>
            <a:normAutofit fontScale="92500" lnSpcReduction="20000"/>
          </a:bodyPr>
          <a:lstStyle/>
          <a:p>
            <a:pPr marL="139700" indent="0" algn="ctr">
              <a:lnSpc>
                <a:spcPct val="160000"/>
              </a:lnSpc>
              <a:buNone/>
            </a:pPr>
            <a:r>
              <a:rPr lang="en-US" sz="1200" b="1" i="1" dirty="0" err="1"/>
              <a:t>Promosi</a:t>
            </a:r>
            <a:r>
              <a:rPr lang="en-US" sz="1200" b="1" i="1" dirty="0"/>
              <a:t> </a:t>
            </a:r>
            <a:r>
              <a:rPr lang="en-US" sz="1200" b="1" i="1" dirty="0" err="1"/>
              <a:t>Terjadwal</a:t>
            </a:r>
            <a:r>
              <a:rPr lang="en-US" sz="1200" b="1" i="1" dirty="0"/>
              <a:t> </a:t>
            </a:r>
            <a:r>
              <a:rPr lang="en-US" sz="1200" b="1" i="1" dirty="0" err="1"/>
              <a:t>Rutin</a:t>
            </a:r>
            <a:r>
              <a:rPr lang="en-US" sz="1200" b="1" i="1" dirty="0"/>
              <a:t> di Akhir </a:t>
            </a:r>
            <a:r>
              <a:rPr lang="en-US" sz="1200" b="1" i="1" dirty="0" err="1"/>
              <a:t>Bulan</a:t>
            </a:r>
            <a:endParaRPr lang="id-ID" sz="1200" b="1" i="1" dirty="0"/>
          </a:p>
        </p:txBody>
      </p:sp>
      <p:sp>
        <p:nvSpPr>
          <p:cNvPr id="7" name="Text Placeholder 4">
            <a:extLst>
              <a:ext uri="{FF2B5EF4-FFF2-40B4-BE49-F238E27FC236}">
                <a16:creationId xmlns:a16="http://schemas.microsoft.com/office/drawing/2014/main" id="{FD134361-EAB0-B1B2-10C2-FFF4D21B492A}"/>
              </a:ext>
            </a:extLst>
          </p:cNvPr>
          <p:cNvSpPr txBox="1">
            <a:spLocks/>
          </p:cNvSpPr>
          <p:nvPr/>
        </p:nvSpPr>
        <p:spPr>
          <a:xfrm>
            <a:off x="2667899" y="4133396"/>
            <a:ext cx="1932048" cy="6587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Poppins"/>
              <a:buChar char="●"/>
              <a:defRPr sz="1800" b="0"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139700" indent="0" algn="ctr">
              <a:lnSpc>
                <a:spcPct val="160000"/>
              </a:lnSpc>
              <a:buFont typeface="Poppins"/>
              <a:buNone/>
            </a:pPr>
            <a:r>
              <a:rPr lang="en-US" sz="1200" b="1" i="1" dirty="0" err="1"/>
              <a:t>Promosi</a:t>
            </a:r>
            <a:r>
              <a:rPr lang="en-US" sz="1200" b="1" i="1" dirty="0"/>
              <a:t> dan </a:t>
            </a:r>
            <a:r>
              <a:rPr lang="en-US" sz="1200" b="1" i="1" dirty="0" err="1"/>
              <a:t>Upstock</a:t>
            </a:r>
            <a:r>
              <a:rPr lang="en-US" sz="1200" b="1" i="1" dirty="0"/>
              <a:t> </a:t>
            </a:r>
            <a:r>
              <a:rPr lang="en-US" sz="1200" b="1" i="1" dirty="0" err="1"/>
              <a:t>Sesuai</a:t>
            </a:r>
            <a:r>
              <a:rPr lang="en-US" sz="1200" b="1" i="1" dirty="0"/>
              <a:t> Tema </a:t>
            </a:r>
            <a:r>
              <a:rPr lang="en-US" sz="1200" b="1" i="1" dirty="0" err="1"/>
              <a:t>Liburan</a:t>
            </a:r>
            <a:endParaRPr lang="id-ID" sz="1200" b="1" i="1" dirty="0"/>
          </a:p>
        </p:txBody>
      </p:sp>
      <p:sp>
        <p:nvSpPr>
          <p:cNvPr id="8" name="Text Placeholder 4">
            <a:extLst>
              <a:ext uri="{FF2B5EF4-FFF2-40B4-BE49-F238E27FC236}">
                <a16:creationId xmlns:a16="http://schemas.microsoft.com/office/drawing/2014/main" id="{63176351-4E3E-E474-B2A8-5265C5DF764A}"/>
              </a:ext>
            </a:extLst>
          </p:cNvPr>
          <p:cNvSpPr txBox="1">
            <a:spLocks/>
          </p:cNvSpPr>
          <p:nvPr/>
        </p:nvSpPr>
        <p:spPr>
          <a:xfrm>
            <a:off x="3617113" y="1801261"/>
            <a:ext cx="2141597" cy="658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Poppins"/>
              <a:buChar char="●"/>
              <a:defRPr sz="1800" b="0"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139700" indent="0" algn="ctr">
              <a:lnSpc>
                <a:spcPct val="160000"/>
              </a:lnSpc>
              <a:buFont typeface="Poppins"/>
              <a:buNone/>
            </a:pPr>
            <a:r>
              <a:rPr lang="en-US" sz="1100" b="1" i="1" dirty="0"/>
              <a:t>Product Bundling </a:t>
            </a:r>
            <a:r>
              <a:rPr lang="en-US" sz="1100" b="1" i="1" dirty="0" err="1"/>
              <a:t>Berdasarkan</a:t>
            </a:r>
            <a:r>
              <a:rPr lang="en-US" sz="1100" b="1" i="1" dirty="0"/>
              <a:t> Market Basket Analysis</a:t>
            </a:r>
            <a:endParaRPr lang="id-ID" sz="1100" b="1" i="1" dirty="0"/>
          </a:p>
        </p:txBody>
      </p:sp>
      <p:sp>
        <p:nvSpPr>
          <p:cNvPr id="9" name="Text Placeholder 4">
            <a:extLst>
              <a:ext uri="{FF2B5EF4-FFF2-40B4-BE49-F238E27FC236}">
                <a16:creationId xmlns:a16="http://schemas.microsoft.com/office/drawing/2014/main" id="{C5417456-E4AF-6926-8619-FB5BE8C85C6A}"/>
              </a:ext>
            </a:extLst>
          </p:cNvPr>
          <p:cNvSpPr txBox="1">
            <a:spLocks/>
          </p:cNvSpPr>
          <p:nvPr/>
        </p:nvSpPr>
        <p:spPr>
          <a:xfrm>
            <a:off x="5275574" y="3982532"/>
            <a:ext cx="2723984" cy="658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Poppins"/>
              <a:buChar char="●"/>
              <a:defRPr sz="1800" b="0"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139700" indent="0" algn="ctr">
              <a:lnSpc>
                <a:spcPct val="160000"/>
              </a:lnSpc>
              <a:buFont typeface="Poppins"/>
              <a:buNone/>
            </a:pPr>
            <a:r>
              <a:rPr lang="en-US" sz="1100" b="1" i="1" dirty="0" err="1"/>
              <a:t>Atur</a:t>
            </a:r>
            <a:r>
              <a:rPr lang="en-US" sz="1100" b="1" i="1" dirty="0"/>
              <a:t> Kembali </a:t>
            </a:r>
            <a:r>
              <a:rPr lang="en-US" sz="1100" b="1" i="1" dirty="0" err="1"/>
              <a:t>Pengadaan</a:t>
            </a:r>
            <a:r>
              <a:rPr lang="en-US" sz="1100" b="1" i="1" dirty="0"/>
              <a:t> </a:t>
            </a:r>
            <a:r>
              <a:rPr lang="en-US" sz="1100" b="1" i="1" dirty="0" err="1"/>
              <a:t>Barang</a:t>
            </a:r>
            <a:r>
              <a:rPr lang="en-US" sz="1100" b="1" i="1" dirty="0"/>
              <a:t> </a:t>
            </a:r>
            <a:r>
              <a:rPr lang="en-US" sz="1100" b="1" i="1" dirty="0" err="1"/>
              <a:t>Berdasar</a:t>
            </a:r>
            <a:r>
              <a:rPr lang="en-US" sz="1100" b="1" i="1" dirty="0"/>
              <a:t> Turnover Rate</a:t>
            </a:r>
            <a:endParaRPr lang="id-ID" sz="1100" b="1" i="1" dirty="0"/>
          </a:p>
        </p:txBody>
      </p:sp>
      <p:sp>
        <p:nvSpPr>
          <p:cNvPr id="10" name="Text Placeholder 4">
            <a:extLst>
              <a:ext uri="{FF2B5EF4-FFF2-40B4-BE49-F238E27FC236}">
                <a16:creationId xmlns:a16="http://schemas.microsoft.com/office/drawing/2014/main" id="{B1AF6BC0-569F-84AA-2910-940600871990}"/>
              </a:ext>
            </a:extLst>
          </p:cNvPr>
          <p:cNvSpPr txBox="1">
            <a:spLocks/>
          </p:cNvSpPr>
          <p:nvPr/>
        </p:nvSpPr>
        <p:spPr>
          <a:xfrm>
            <a:off x="6629403" y="1760826"/>
            <a:ext cx="2141597" cy="90928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Poppins"/>
              <a:buChar char="●"/>
              <a:defRPr sz="1800" b="0"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139700" indent="0" algn="ctr">
              <a:lnSpc>
                <a:spcPct val="160000"/>
              </a:lnSpc>
              <a:buFont typeface="Poppins"/>
              <a:buNone/>
            </a:pPr>
            <a:r>
              <a:rPr lang="en-US" sz="1200" b="1" i="1" dirty="0" err="1"/>
              <a:t>Rencana</a:t>
            </a:r>
            <a:r>
              <a:rPr lang="en-US" sz="1200" b="1" i="1" dirty="0"/>
              <a:t> Strategi Marketing </a:t>
            </a:r>
            <a:r>
              <a:rPr lang="en-US" sz="1200" b="1" i="1" dirty="0" err="1"/>
              <a:t>Berdasakan</a:t>
            </a:r>
            <a:r>
              <a:rPr lang="en-US" sz="1200" b="1" i="1" dirty="0"/>
              <a:t> </a:t>
            </a:r>
            <a:r>
              <a:rPr lang="en-US" sz="1200" b="1" i="1" dirty="0" err="1"/>
              <a:t>Kuadran</a:t>
            </a:r>
            <a:r>
              <a:rPr lang="en-US" sz="1200" b="1" i="1" dirty="0"/>
              <a:t> Product</a:t>
            </a:r>
            <a:endParaRPr lang="id-ID" sz="1200" b="1" i="1" dirty="0"/>
          </a:p>
        </p:txBody>
      </p:sp>
      <p:sp>
        <p:nvSpPr>
          <p:cNvPr id="11" name="Oval 10">
            <a:extLst>
              <a:ext uri="{FF2B5EF4-FFF2-40B4-BE49-F238E27FC236}">
                <a16:creationId xmlns:a16="http://schemas.microsoft.com/office/drawing/2014/main" id="{EA6873B8-411D-3B03-9F45-01CF0D33F755}"/>
              </a:ext>
            </a:extLst>
          </p:cNvPr>
          <p:cNvSpPr/>
          <p:nvPr/>
        </p:nvSpPr>
        <p:spPr>
          <a:xfrm>
            <a:off x="623458" y="564647"/>
            <a:ext cx="421571" cy="436341"/>
          </a:xfrm>
          <a:prstGeom prst="ellipse">
            <a:avLst/>
          </a:prstGeom>
          <a:ln>
            <a:solidFill>
              <a:srgbClr val="58A7B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1</a:t>
            </a:r>
            <a:endParaRPr lang="id-ID" sz="2000" b="1" dirty="0"/>
          </a:p>
        </p:txBody>
      </p:sp>
      <p:pic>
        <p:nvPicPr>
          <p:cNvPr id="10242" name="Picture 2" descr="holiday Free Icon Download | FreeImages">
            <a:extLst>
              <a:ext uri="{FF2B5EF4-FFF2-40B4-BE49-F238E27FC236}">
                <a16:creationId xmlns:a16="http://schemas.microsoft.com/office/drawing/2014/main" id="{03228A72-0024-A037-F316-F6EC70CD0DA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8" b="92000" l="4889" r="94667">
                        <a14:foregroundMark x1="20000" y1="86667" x2="6667" y2="32889"/>
                        <a14:foregroundMark x1="6667" y1="32889" x2="40889" y2="18222"/>
                        <a14:foregroundMark x1="40889" y1="18222" x2="63556" y2="28444"/>
                        <a14:foregroundMark x1="63556" y1="28444" x2="85333" y2="55111"/>
                        <a14:foregroundMark x1="85333" y1="55111" x2="80444" y2="13333"/>
                        <a14:foregroundMark x1="25778" y1="48889" x2="74667" y2="43111"/>
                        <a14:foregroundMark x1="43111" y1="50667" x2="19111" y2="50667"/>
                        <a14:foregroundMark x1="19111" y1="50667" x2="63111" y2="42222"/>
                        <a14:foregroundMark x1="63111" y1="42222" x2="25333" y2="48444"/>
                        <a14:foregroundMark x1="25333" y1="48444" x2="53333" y2="42667"/>
                        <a14:foregroundMark x1="53333" y1="42667" x2="24000" y2="48000"/>
                        <a14:foregroundMark x1="24000" y1="48000" x2="45333" y2="40000"/>
                        <a14:foregroundMark x1="45333" y1="40000" x2="68000" y2="39111"/>
                        <a14:foregroundMark x1="68000" y1="39111" x2="94667" y2="70222"/>
                        <a14:foregroundMark x1="66222" y1="53778" x2="46667" y2="50222"/>
                        <a14:foregroundMark x1="60889" y1="48444" x2="71111" y2="51556"/>
                        <a14:foregroundMark x1="20444" y1="49778" x2="26222" y2="52889"/>
                        <a14:foregroundMark x1="78222" y1="12889" x2="76000" y2="9778"/>
                        <a14:foregroundMark x1="21778" y1="54667" x2="19111" y2="45778"/>
                        <a14:foregroundMark x1="8000" y1="84444" x2="17778" y2="91111"/>
                        <a14:foregroundMark x1="16000" y1="92000" x2="4889" y2="81778"/>
                        <a14:foregroundMark x1="22667" y1="41778" x2="18667" y2="52000"/>
                        <a14:foregroundMark x1="4889" y1="28889" x2="5333" y2="23111"/>
                      </a14:backgroundRemoval>
                    </a14:imgEffect>
                  </a14:imgLayer>
                </a14:imgProps>
              </a:ext>
              <a:ext uri="{28A0092B-C50C-407E-A947-70E740481C1C}">
                <a14:useLocalDpi xmlns:a14="http://schemas.microsoft.com/office/drawing/2010/main" val="0"/>
              </a:ext>
            </a:extLst>
          </a:blip>
          <a:srcRect/>
          <a:stretch>
            <a:fillRect/>
          </a:stretch>
        </p:blipFill>
        <p:spPr bwMode="auto">
          <a:xfrm>
            <a:off x="2833476" y="2743199"/>
            <a:ext cx="1568707" cy="1568707"/>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332D17C9-909C-7857-24B3-5B80630700D7}"/>
              </a:ext>
            </a:extLst>
          </p:cNvPr>
          <p:cNvSpPr/>
          <p:nvPr/>
        </p:nvSpPr>
        <p:spPr>
          <a:xfrm>
            <a:off x="2476750" y="2695705"/>
            <a:ext cx="421571" cy="436341"/>
          </a:xfrm>
          <a:prstGeom prst="ellipse">
            <a:avLst/>
          </a:prstGeom>
          <a:ln>
            <a:solidFill>
              <a:srgbClr val="58A7B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2</a:t>
            </a:r>
            <a:endParaRPr lang="id-ID" sz="2000" b="1" dirty="0"/>
          </a:p>
        </p:txBody>
      </p:sp>
      <p:pic>
        <p:nvPicPr>
          <p:cNvPr id="10244" name="Picture 4" descr="Shopping basket - Free commerce and ...">
            <a:extLst>
              <a:ext uri="{FF2B5EF4-FFF2-40B4-BE49-F238E27FC236}">
                <a16:creationId xmlns:a16="http://schemas.microsoft.com/office/drawing/2014/main" id="{028179C3-A6F7-B99F-DBBB-C87E0C029A68}"/>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778" b="89778" l="1778" r="98667">
                        <a14:foregroundMark x1="19556" y1="80444" x2="8444" y2="41778"/>
                        <a14:foregroundMark x1="8444" y1="41778" x2="72000" y2="31556"/>
                        <a14:foregroundMark x1="72000" y1="31556" x2="48000" y2="40000"/>
                        <a14:foregroundMark x1="48000" y1="40000" x2="68444" y2="25778"/>
                        <a14:foregroundMark x1="68444" y1="25778" x2="90222" y2="49333"/>
                        <a14:foregroundMark x1="90222" y1="49333" x2="67556" y2="77333"/>
                        <a14:foregroundMark x1="67556" y1="77333" x2="30667" y2="79111"/>
                        <a14:foregroundMark x1="30667" y1="79111" x2="15111" y2="60000"/>
                        <a14:foregroundMark x1="15111" y1="60000" x2="14667" y2="42667"/>
                        <a14:foregroundMark x1="14222" y1="42667" x2="33333" y2="30222"/>
                        <a14:foregroundMark x1="33333" y1="30222" x2="58667" y2="31556"/>
                        <a14:foregroundMark x1="58667" y1="31556" x2="87556" y2="27111"/>
                        <a14:foregroundMark x1="87556" y1="27111" x2="96000" y2="52000"/>
                        <a14:foregroundMark x1="96000" y1="52000" x2="90667" y2="50667"/>
                        <a14:foregroundMark x1="90667" y1="50667" x2="94667" y2="69333"/>
                        <a14:foregroundMark x1="94667" y1="69333" x2="96000" y2="45778"/>
                        <a14:foregroundMark x1="96000" y1="45778" x2="96000" y2="75111"/>
                        <a14:foregroundMark x1="96000" y1="75111" x2="68000" y2="84889"/>
                        <a14:foregroundMark x1="68000" y1="84889" x2="8000" y2="82222"/>
                        <a14:foregroundMark x1="8000" y1="82222" x2="4000" y2="52000"/>
                        <a14:foregroundMark x1="4000" y1="52000" x2="16444" y2="30667"/>
                        <a14:foregroundMark x1="16444" y1="30667" x2="46667" y2="28444"/>
                        <a14:foregroundMark x1="46667" y1="28444" x2="78667" y2="28889"/>
                        <a14:foregroundMark x1="78667" y1="28889" x2="96444" y2="45778"/>
                        <a14:foregroundMark x1="96444" y1="45778" x2="96444" y2="45778"/>
                        <a14:foregroundMark x1="7111" y1="59111" x2="4889" y2="36889"/>
                        <a14:foregroundMark x1="4889" y1="36889" x2="4444" y2="59556"/>
                        <a14:foregroundMark x1="4444" y1="59556" x2="4444" y2="41333"/>
                        <a14:foregroundMark x1="4444" y1="41333" x2="4444" y2="80000"/>
                        <a14:foregroundMark x1="4444" y1="80000" x2="1778" y2="50222"/>
                        <a14:foregroundMark x1="1778" y1="38667" x2="16000" y2="29333"/>
                        <a14:foregroundMark x1="77333" y1="16889" x2="76444" y2="14667"/>
                        <a14:foregroundMark x1="76444" y1="15556" x2="63111" y2="12889"/>
                        <a14:foregroundMark x1="63111" y1="12889" x2="61778" y2="12889"/>
                        <a14:foregroundMark x1="62222" y1="12000" x2="60444" y2="12000"/>
                        <a14:foregroundMark x1="60444" y1="12000" x2="59111" y2="12000"/>
                        <a14:foregroundMark x1="35111" y1="28444" x2="31111" y2="32444"/>
                        <a14:foregroundMark x1="34222" y1="31556" x2="40889" y2="25333"/>
                        <a14:foregroundMark x1="91111" y1="46667" x2="98667" y2="77333"/>
                        <a14:foregroundMark x1="98667" y1="77333" x2="79556" y2="84889"/>
                        <a14:foregroundMark x1="86222" y1="28444" x2="86222" y2="28444"/>
                        <a14:foregroundMark x1="88444" y1="28444" x2="88444" y2="28444"/>
                        <a14:foregroundMark x1="86222" y1="27556" x2="86222" y2="27556"/>
                        <a14:foregroundMark x1="85333" y1="27111" x2="85333" y2="27111"/>
                      </a14:backgroundRemoval>
                    </a14:imgEffect>
                  </a14:imgLayer>
                </a14:imgProps>
              </a:ext>
              <a:ext uri="{28A0092B-C50C-407E-A947-70E740481C1C}">
                <a14:useLocalDpi xmlns:a14="http://schemas.microsoft.com/office/drawing/2010/main" val="0"/>
              </a:ext>
            </a:extLst>
          </a:blip>
          <a:srcRect/>
          <a:stretch>
            <a:fillRect/>
          </a:stretch>
        </p:blipFill>
        <p:spPr bwMode="auto">
          <a:xfrm>
            <a:off x="3952768" y="436661"/>
            <a:ext cx="1568707" cy="1568707"/>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958DF822-A1DB-9FC5-F68E-9EB08AE692C1}"/>
              </a:ext>
            </a:extLst>
          </p:cNvPr>
          <p:cNvSpPr/>
          <p:nvPr/>
        </p:nvSpPr>
        <p:spPr>
          <a:xfrm>
            <a:off x="3423137" y="530354"/>
            <a:ext cx="421571" cy="436341"/>
          </a:xfrm>
          <a:prstGeom prst="ellipse">
            <a:avLst/>
          </a:prstGeom>
          <a:ln>
            <a:solidFill>
              <a:srgbClr val="58A7B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3</a:t>
            </a:r>
            <a:endParaRPr lang="id-ID" sz="2000" b="1" dirty="0"/>
          </a:p>
        </p:txBody>
      </p:sp>
      <p:pic>
        <p:nvPicPr>
          <p:cNvPr id="10246" name="Picture 6" descr="Distribution - Free marketing icons">
            <a:extLst>
              <a:ext uri="{FF2B5EF4-FFF2-40B4-BE49-F238E27FC236}">
                <a16:creationId xmlns:a16="http://schemas.microsoft.com/office/drawing/2014/main" id="{D242D99B-C9A1-BB18-A4A7-5CA66D2F54A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4000" b="94667" l="4000" r="96889">
                        <a14:foregroundMark x1="39111" y1="92889" x2="24889" y2="88444"/>
                        <a14:foregroundMark x1="79111" y1="92889" x2="76444" y2="95111"/>
                        <a14:foregroundMark x1="27556" y1="86222" x2="64000" y2="80444"/>
                        <a14:foregroundMark x1="64000" y1="80444" x2="84444" y2="63111"/>
                        <a14:foregroundMark x1="84444" y1="63111" x2="90667" y2="85333"/>
                        <a14:foregroundMark x1="90667" y1="85333" x2="92889" y2="86667"/>
                        <a14:foregroundMark x1="64000" y1="8889" x2="38667" y2="6667"/>
                        <a14:foregroundMark x1="38667" y1="6667" x2="38667" y2="6667"/>
                        <a14:foregroundMark x1="13778" y1="32889" x2="9333" y2="7556"/>
                        <a14:foregroundMark x1="9333" y1="7556" x2="24444" y2="25778"/>
                        <a14:foregroundMark x1="24444" y1="25778" x2="16444" y2="40444"/>
                        <a14:foregroundMark x1="16444" y1="40444" x2="7111" y2="16889"/>
                        <a14:foregroundMark x1="7111" y1="16889" x2="30222" y2="17333"/>
                        <a14:foregroundMark x1="30222" y1="17333" x2="27111" y2="24889"/>
                        <a14:foregroundMark x1="83111" y1="31111" x2="72889" y2="7556"/>
                        <a14:foregroundMark x1="72889" y1="7556" x2="91556" y2="20889"/>
                        <a14:foregroundMark x1="91556" y1="20889" x2="84444" y2="36889"/>
                        <a14:foregroundMark x1="73778" y1="72889" x2="88889" y2="66222"/>
                        <a14:foregroundMark x1="88889" y1="66222" x2="71111" y2="64889"/>
                        <a14:foregroundMark x1="91556" y1="67556" x2="87111" y2="61333"/>
                        <a14:foregroundMark x1="96889" y1="20000" x2="77778" y2="8444"/>
                        <a14:foregroundMark x1="77778" y1="8444" x2="87556" y2="10222"/>
                        <a14:foregroundMark x1="51111" y1="6222" x2="49333" y2="6222"/>
                        <a14:foregroundMark x1="4889" y1="11556" x2="4000" y2="20444"/>
                        <a14:foregroundMark x1="84889" y1="4000" x2="86667" y2="4444"/>
                      </a14:backgroundRemoval>
                    </a14:imgEffect>
                  </a14:imgLayer>
                </a14:imgProps>
              </a:ext>
              <a:ext uri="{28A0092B-C50C-407E-A947-70E740481C1C}">
                <a14:useLocalDpi xmlns:a14="http://schemas.microsoft.com/office/drawing/2010/main" val="0"/>
              </a:ext>
            </a:extLst>
          </a:blip>
          <a:srcRect/>
          <a:stretch>
            <a:fillRect/>
          </a:stretch>
        </p:blipFill>
        <p:spPr bwMode="auto">
          <a:xfrm>
            <a:off x="6017080" y="2743199"/>
            <a:ext cx="1240972" cy="1240972"/>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D4F3D1E5-5961-BCD8-E7A8-14EA8973318B}"/>
              </a:ext>
            </a:extLst>
          </p:cNvPr>
          <p:cNvSpPr/>
          <p:nvPr/>
        </p:nvSpPr>
        <p:spPr>
          <a:xfrm>
            <a:off x="5517672" y="2692606"/>
            <a:ext cx="421571" cy="436341"/>
          </a:xfrm>
          <a:prstGeom prst="ellipse">
            <a:avLst/>
          </a:prstGeom>
          <a:ln>
            <a:solidFill>
              <a:srgbClr val="58A7B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4</a:t>
            </a:r>
            <a:endParaRPr lang="id-ID" sz="2000" b="1" dirty="0"/>
          </a:p>
        </p:txBody>
      </p:sp>
      <p:pic>
        <p:nvPicPr>
          <p:cNvPr id="10250" name="Picture 10" descr="Dan Perencanaan Pekerjaan ...">
            <a:extLst>
              <a:ext uri="{FF2B5EF4-FFF2-40B4-BE49-F238E27FC236}">
                <a16:creationId xmlns:a16="http://schemas.microsoft.com/office/drawing/2014/main" id="{1216B403-AA7B-F9A9-9EB5-71920924BC51}"/>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46900" y="58384"/>
            <a:ext cx="2324100" cy="1962150"/>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FEEDF320-D3ED-D3C2-B9DE-DD7FCD10B954}"/>
              </a:ext>
            </a:extLst>
          </p:cNvPr>
          <p:cNvSpPr/>
          <p:nvPr/>
        </p:nvSpPr>
        <p:spPr>
          <a:xfrm>
            <a:off x="6835810" y="456532"/>
            <a:ext cx="421571" cy="436341"/>
          </a:xfrm>
          <a:prstGeom prst="ellipse">
            <a:avLst/>
          </a:prstGeom>
          <a:ln>
            <a:solidFill>
              <a:srgbClr val="58A7B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5</a:t>
            </a:r>
            <a:endParaRPr lang="id-ID" sz="2000" b="1" dirty="0"/>
          </a:p>
        </p:txBody>
      </p:sp>
    </p:spTree>
    <p:extLst>
      <p:ext uri="{BB962C8B-B14F-4D97-AF65-F5344CB8AC3E}">
        <p14:creationId xmlns:p14="http://schemas.microsoft.com/office/powerpoint/2010/main" val="360807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85177" y="615302"/>
            <a:ext cx="30775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58A7BC"/>
                </a:solidFill>
              </a:rPr>
              <a:t>TUJUAN PROJECT</a:t>
            </a:r>
            <a:endParaRPr dirty="0">
              <a:solidFill>
                <a:srgbClr val="58A7BC"/>
              </a:solidFill>
            </a:endParaRPr>
          </a:p>
        </p:txBody>
      </p:sp>
      <p:pic>
        <p:nvPicPr>
          <p:cNvPr id="1026" name="Picture 2" descr="Dashboard - Free seo and web icons">
            <a:extLst>
              <a:ext uri="{FF2B5EF4-FFF2-40B4-BE49-F238E27FC236}">
                <a16:creationId xmlns:a16="http://schemas.microsoft.com/office/drawing/2014/main" id="{CAD3D246-3953-1C53-B7C3-7DE17D2CA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086" y="1443036"/>
            <a:ext cx="2116592" cy="21165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rketing Strategy PNG Transparent ...">
            <a:extLst>
              <a:ext uri="{FF2B5EF4-FFF2-40B4-BE49-F238E27FC236}">
                <a16:creationId xmlns:a16="http://schemas.microsoft.com/office/drawing/2014/main" id="{2378F5B3-3739-F557-0C1E-8AD0FE4EB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544" y="142977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p13">
            <a:extLst>
              <a:ext uri="{FF2B5EF4-FFF2-40B4-BE49-F238E27FC236}">
                <a16:creationId xmlns:a16="http://schemas.microsoft.com/office/drawing/2014/main" id="{BC9377E2-06CB-CE49-6948-05D7D87EE4CA}"/>
              </a:ext>
            </a:extLst>
          </p:cNvPr>
          <p:cNvSpPr txBox="1">
            <a:spLocks/>
          </p:cNvSpPr>
          <p:nvPr/>
        </p:nvSpPr>
        <p:spPr>
          <a:xfrm>
            <a:off x="971550" y="3669148"/>
            <a:ext cx="2865664" cy="674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b="0" dirty="0">
                <a:solidFill>
                  <a:srgbClr val="58A7BC"/>
                </a:solidFill>
              </a:rPr>
              <a:t>Dashboard </a:t>
            </a:r>
            <a:r>
              <a:rPr lang="en-US" sz="1800" b="0" dirty="0" err="1">
                <a:solidFill>
                  <a:srgbClr val="58A7BC"/>
                </a:solidFill>
              </a:rPr>
              <a:t>Interaktif</a:t>
            </a:r>
            <a:r>
              <a:rPr lang="en-US" sz="1800" b="0" dirty="0">
                <a:solidFill>
                  <a:srgbClr val="58A7BC"/>
                </a:solidFill>
              </a:rPr>
              <a:t> </a:t>
            </a:r>
            <a:r>
              <a:rPr lang="en-US" sz="1800" b="0" dirty="0" err="1">
                <a:solidFill>
                  <a:srgbClr val="58A7BC"/>
                </a:solidFill>
              </a:rPr>
              <a:t>Untuk</a:t>
            </a:r>
            <a:r>
              <a:rPr lang="en-US" sz="1800" b="0" dirty="0">
                <a:solidFill>
                  <a:srgbClr val="58A7BC"/>
                </a:solidFill>
              </a:rPr>
              <a:t> Monitor Sales</a:t>
            </a:r>
          </a:p>
        </p:txBody>
      </p:sp>
      <p:sp>
        <p:nvSpPr>
          <p:cNvPr id="5" name="Google Shape;55;p13">
            <a:extLst>
              <a:ext uri="{FF2B5EF4-FFF2-40B4-BE49-F238E27FC236}">
                <a16:creationId xmlns:a16="http://schemas.microsoft.com/office/drawing/2014/main" id="{F0626914-707C-C3B9-81B2-50B8ABBA105E}"/>
              </a:ext>
            </a:extLst>
          </p:cNvPr>
          <p:cNvSpPr txBox="1">
            <a:spLocks/>
          </p:cNvSpPr>
          <p:nvPr/>
        </p:nvSpPr>
        <p:spPr>
          <a:xfrm>
            <a:off x="4734021" y="3630046"/>
            <a:ext cx="2651936" cy="770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b="0" dirty="0">
                <a:solidFill>
                  <a:srgbClr val="58A7BC"/>
                </a:solidFill>
              </a:rPr>
              <a:t>Analisa Strategi </a:t>
            </a:r>
            <a:r>
              <a:rPr lang="en-US" sz="1800" b="0" dirty="0" err="1">
                <a:solidFill>
                  <a:srgbClr val="58A7BC"/>
                </a:solidFill>
              </a:rPr>
              <a:t>Meningkatkan</a:t>
            </a:r>
            <a:r>
              <a:rPr lang="en-US" sz="1800" b="0" dirty="0">
                <a:solidFill>
                  <a:srgbClr val="58A7BC"/>
                </a:solidFill>
              </a:rPr>
              <a:t> Sales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3" name="Picture 2">
            <a:extLst>
              <a:ext uri="{FF2B5EF4-FFF2-40B4-BE49-F238E27FC236}">
                <a16:creationId xmlns:a16="http://schemas.microsoft.com/office/drawing/2014/main" id="{982581E9-74F5-40AD-8978-7B201D38C920}"/>
              </a:ext>
            </a:extLst>
          </p:cNvPr>
          <p:cNvPicPr>
            <a:picLocks noChangeAspect="1"/>
          </p:cNvPicPr>
          <p:nvPr/>
        </p:nvPicPr>
        <p:blipFill>
          <a:blip r:embed="rId3"/>
          <a:stretch>
            <a:fillRect/>
          </a:stretch>
        </p:blipFill>
        <p:spPr>
          <a:xfrm>
            <a:off x="1167493" y="587829"/>
            <a:ext cx="2710543" cy="2710543"/>
          </a:xfrm>
          <a:prstGeom prst="rect">
            <a:avLst/>
          </a:prstGeom>
        </p:spPr>
      </p:pic>
      <p:sp>
        <p:nvSpPr>
          <p:cNvPr id="4" name="Text Placeholder 4">
            <a:extLst>
              <a:ext uri="{FF2B5EF4-FFF2-40B4-BE49-F238E27FC236}">
                <a16:creationId xmlns:a16="http://schemas.microsoft.com/office/drawing/2014/main" id="{B5BF5FC1-9EA8-12CC-C63F-75E3D922F538}"/>
              </a:ext>
            </a:extLst>
          </p:cNvPr>
          <p:cNvSpPr txBox="1">
            <a:spLocks/>
          </p:cNvSpPr>
          <p:nvPr/>
        </p:nvSpPr>
        <p:spPr>
          <a:xfrm>
            <a:off x="1167493" y="3437164"/>
            <a:ext cx="2710543" cy="90623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gn="ctr"/>
            <a:r>
              <a:rPr lang="en-US" dirty="0">
                <a:latin typeface="Poppins SemiBold" panose="00000700000000000000" pitchFamily="2" charset="0"/>
                <a:cs typeface="Poppins SemiBold" panose="00000700000000000000" pitchFamily="2" charset="0"/>
              </a:rPr>
              <a:t>Raka Andriawan</a:t>
            </a:r>
          </a:p>
          <a:p>
            <a:pPr marL="139700" algn="ctr"/>
            <a:r>
              <a:rPr lang="en-US" dirty="0">
                <a:latin typeface="Poppins SemiBold" panose="00000700000000000000" pitchFamily="2" charset="0"/>
                <a:cs typeface="Poppins SemiBold" panose="00000700000000000000" pitchFamily="2" charset="0"/>
              </a:rPr>
              <a:t>raka.andria1@gmail.com</a:t>
            </a:r>
          </a:p>
          <a:p>
            <a:pPr marL="139700" algn="ctr"/>
            <a:r>
              <a:rPr lang="en-US" dirty="0">
                <a:latin typeface="Poppins SemiBold" panose="00000700000000000000" pitchFamily="2" charset="0"/>
                <a:cs typeface="Poppins SemiBold" panose="00000700000000000000" pitchFamily="2" charset="0"/>
              </a:rPr>
              <a:t>083830239650</a:t>
            </a:r>
            <a:endParaRPr lang="id-ID" dirty="0">
              <a:latin typeface="Poppins SemiBold" panose="00000700000000000000" pitchFamily="2" charset="0"/>
              <a:cs typeface="Poppins SemiBold" panose="000007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85178" y="615302"/>
            <a:ext cx="265193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58A7BC"/>
                </a:solidFill>
              </a:rPr>
              <a:t>METODOLOGI</a:t>
            </a:r>
            <a:endParaRPr dirty="0">
              <a:solidFill>
                <a:srgbClr val="58A7BC"/>
              </a:solidFill>
            </a:endParaRPr>
          </a:p>
        </p:txBody>
      </p:sp>
      <p:pic>
        <p:nvPicPr>
          <p:cNvPr id="3" name="Picture 2">
            <a:extLst>
              <a:ext uri="{FF2B5EF4-FFF2-40B4-BE49-F238E27FC236}">
                <a16:creationId xmlns:a16="http://schemas.microsoft.com/office/drawing/2014/main" id="{4E8010B7-C52E-3C24-C528-81775A1E8922}"/>
              </a:ext>
            </a:extLst>
          </p:cNvPr>
          <p:cNvPicPr>
            <a:picLocks noChangeAspect="1"/>
          </p:cNvPicPr>
          <p:nvPr/>
        </p:nvPicPr>
        <p:blipFill>
          <a:blip r:embed="rId3"/>
          <a:stretch>
            <a:fillRect/>
          </a:stretch>
        </p:blipFill>
        <p:spPr>
          <a:xfrm>
            <a:off x="4143930" y="1592263"/>
            <a:ext cx="4632004" cy="2917709"/>
          </a:xfrm>
          <a:prstGeom prst="rect">
            <a:avLst/>
          </a:prstGeom>
        </p:spPr>
      </p:pic>
      <p:pic>
        <p:nvPicPr>
          <p:cNvPr id="2054" name="Picture 6" descr="Excel Power Query Icon, HD Png Download ...">
            <a:extLst>
              <a:ext uri="{FF2B5EF4-FFF2-40B4-BE49-F238E27FC236}">
                <a16:creationId xmlns:a16="http://schemas.microsoft.com/office/drawing/2014/main" id="{03F637FC-D31E-007C-3A24-6E7003D7C3C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8784" b="91892" l="4106" r="89443">
                        <a14:foregroundMark x1="8211" y1="54054" x2="8211" y2="54054"/>
                        <a14:foregroundMark x1="4106" y1="52703" x2="4106" y2="52703"/>
                        <a14:foregroundMark x1="17889" y1="60135" x2="17889" y2="60135"/>
                        <a14:foregroundMark x1="17009" y1="61486" x2="17009" y2="61486"/>
                        <a14:foregroundMark x1="16422" y1="73649" x2="16422" y2="73649"/>
                        <a14:foregroundMark x1="16422" y1="67568" x2="16422" y2="67568"/>
                        <a14:foregroundMark x1="15836" y1="65541" x2="15836" y2="65541"/>
                        <a14:foregroundMark x1="15543" y1="62838" x2="15543" y2="62838"/>
                        <a14:foregroundMark x1="15249" y1="62838" x2="15249" y2="62838"/>
                        <a14:foregroundMark x1="15249" y1="62838" x2="15249" y2="62838"/>
                        <a14:foregroundMark x1="14663" y1="61486" x2="14663" y2="61486"/>
                        <a14:foregroundMark x1="14663" y1="61486" x2="14663" y2="61486"/>
                        <a14:foregroundMark x1="17009" y1="70270" x2="17009" y2="70270"/>
                        <a14:foregroundMark x1="17009" y1="70270" x2="17009" y2="70270"/>
                        <a14:foregroundMark x1="16422" y1="87162" x2="16422" y2="87162"/>
                        <a14:foregroundMark x1="16422" y1="87162" x2="16422" y2="87162"/>
                        <a14:foregroundMark x1="16716" y1="91892" x2="16716" y2="91892"/>
                        <a14:foregroundMark x1="41935" y1="66216" x2="41935" y2="66216"/>
                        <a14:foregroundMark x1="41935" y1="66216" x2="41935" y2="66216"/>
                        <a14:foregroundMark x1="61584" y1="66216" x2="61584" y2="66216"/>
                        <a14:foregroundMark x1="61584" y1="66216" x2="61584" y2="66216"/>
                        <a14:foregroundMark x1="60411" y1="70946" x2="60411" y2="70946"/>
                        <a14:foregroundMark x1="60411" y1="70946" x2="60411" y2="70946"/>
                        <a14:foregroundMark x1="60411" y1="70946" x2="60411" y2="70946"/>
                        <a14:foregroundMark x1="60997" y1="91216" x2="60997" y2="91216"/>
                        <a14:backgroundMark x1="80645" y1="27703" x2="80645" y2="27703"/>
                        <a14:backgroundMark x1="80938" y1="52703" x2="80938" y2="52703"/>
                      </a14:backgroundRemoval>
                    </a14:imgEffect>
                  </a14:imgLayer>
                </a14:imgProps>
              </a:ext>
              <a:ext uri="{28A0092B-C50C-407E-A947-70E740481C1C}">
                <a14:useLocalDpi xmlns:a14="http://schemas.microsoft.com/office/drawing/2010/main" val="0"/>
              </a:ext>
            </a:extLst>
          </a:blip>
          <a:srcRect r="21565"/>
          <a:stretch/>
        </p:blipFill>
        <p:spPr bwMode="auto">
          <a:xfrm>
            <a:off x="160106" y="1592263"/>
            <a:ext cx="4045957" cy="223881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5;p13">
            <a:extLst>
              <a:ext uri="{FF2B5EF4-FFF2-40B4-BE49-F238E27FC236}">
                <a16:creationId xmlns:a16="http://schemas.microsoft.com/office/drawing/2014/main" id="{50DA57C8-743A-81C0-2106-5096BAF57CDD}"/>
              </a:ext>
            </a:extLst>
          </p:cNvPr>
          <p:cNvSpPr txBox="1">
            <a:spLocks/>
          </p:cNvSpPr>
          <p:nvPr/>
        </p:nvSpPr>
        <p:spPr>
          <a:xfrm>
            <a:off x="1433561" y="1204507"/>
            <a:ext cx="1436914" cy="436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dirty="0">
                <a:solidFill>
                  <a:srgbClr val="58A7BC"/>
                </a:solidFill>
              </a:rPr>
              <a:t>THE TOOLS</a:t>
            </a:r>
          </a:p>
        </p:txBody>
      </p:sp>
      <p:sp>
        <p:nvSpPr>
          <p:cNvPr id="7" name="Google Shape;55;p13">
            <a:extLst>
              <a:ext uri="{FF2B5EF4-FFF2-40B4-BE49-F238E27FC236}">
                <a16:creationId xmlns:a16="http://schemas.microsoft.com/office/drawing/2014/main" id="{765FBE7D-BCC3-07BE-A9C5-731A1B03AAFE}"/>
              </a:ext>
            </a:extLst>
          </p:cNvPr>
          <p:cNvSpPr txBox="1">
            <a:spLocks/>
          </p:cNvSpPr>
          <p:nvPr/>
        </p:nvSpPr>
        <p:spPr>
          <a:xfrm>
            <a:off x="5486400" y="1155700"/>
            <a:ext cx="1822618" cy="436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dirty="0">
                <a:solidFill>
                  <a:srgbClr val="58A7BC"/>
                </a:solidFill>
              </a:rPr>
              <a:t>DATA MODELS</a:t>
            </a:r>
          </a:p>
        </p:txBody>
      </p:sp>
    </p:spTree>
    <p:extLst>
      <p:ext uri="{BB962C8B-B14F-4D97-AF65-F5344CB8AC3E}">
        <p14:creationId xmlns:p14="http://schemas.microsoft.com/office/powerpoint/2010/main" val="244047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INTERACTIVE DASHBOARD</a:t>
            </a:r>
            <a:endParaRPr dirty="0"/>
          </a:p>
        </p:txBody>
      </p:sp>
    </p:spTree>
    <p:extLst>
      <p:ext uri="{BB962C8B-B14F-4D97-AF65-F5344CB8AC3E}">
        <p14:creationId xmlns:p14="http://schemas.microsoft.com/office/powerpoint/2010/main" val="89950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333A958-33F4-AAE6-D34A-5D3DEC52E3D3}"/>
              </a:ext>
            </a:extLst>
          </p:cNvPr>
          <p:cNvPicPr>
            <a:picLocks noChangeAspect="1"/>
          </p:cNvPicPr>
          <p:nvPr/>
        </p:nvPicPr>
        <p:blipFill>
          <a:blip r:embed="rId2"/>
          <a:stretch>
            <a:fillRect/>
          </a:stretch>
        </p:blipFill>
        <p:spPr>
          <a:xfrm>
            <a:off x="0" y="1197862"/>
            <a:ext cx="9144000" cy="3074341"/>
          </a:xfrm>
          <a:prstGeom prst="rect">
            <a:avLst/>
          </a:prstGeom>
        </p:spPr>
      </p:pic>
      <p:sp>
        <p:nvSpPr>
          <p:cNvPr id="28" name="Google Shape;55;p13">
            <a:extLst>
              <a:ext uri="{FF2B5EF4-FFF2-40B4-BE49-F238E27FC236}">
                <a16:creationId xmlns:a16="http://schemas.microsoft.com/office/drawing/2014/main" id="{0BCE6875-3E87-0BC2-3F62-0E30DD2810FC}"/>
              </a:ext>
            </a:extLst>
          </p:cNvPr>
          <p:cNvSpPr txBox="1">
            <a:spLocks noGrp="1"/>
          </p:cNvSpPr>
          <p:nvPr>
            <p:ph type="title"/>
          </p:nvPr>
        </p:nvSpPr>
        <p:spPr>
          <a:xfrm>
            <a:off x="385177" y="615302"/>
            <a:ext cx="530442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500" dirty="0">
                <a:solidFill>
                  <a:srgbClr val="58A7BC"/>
                </a:solidFill>
              </a:rPr>
              <a:t>TAMPILAN DASHBOARD</a:t>
            </a:r>
            <a:endParaRPr sz="2500" dirty="0">
              <a:solidFill>
                <a:srgbClr val="58A7BC"/>
              </a:solidFill>
            </a:endParaRPr>
          </a:p>
        </p:txBody>
      </p:sp>
      <p:sp>
        <p:nvSpPr>
          <p:cNvPr id="29" name="Oval 28">
            <a:extLst>
              <a:ext uri="{FF2B5EF4-FFF2-40B4-BE49-F238E27FC236}">
                <a16:creationId xmlns:a16="http://schemas.microsoft.com/office/drawing/2014/main" id="{FFADA93E-4036-7566-B818-92BCAD6A97F6}"/>
              </a:ext>
            </a:extLst>
          </p:cNvPr>
          <p:cNvSpPr/>
          <p:nvPr/>
        </p:nvSpPr>
        <p:spPr>
          <a:xfrm>
            <a:off x="998084" y="1841500"/>
            <a:ext cx="344487" cy="336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1</a:t>
            </a:r>
            <a:endParaRPr lang="id-ID" b="1" dirty="0"/>
          </a:p>
        </p:txBody>
      </p:sp>
      <p:sp>
        <p:nvSpPr>
          <p:cNvPr id="30" name="Oval 29">
            <a:extLst>
              <a:ext uri="{FF2B5EF4-FFF2-40B4-BE49-F238E27FC236}">
                <a16:creationId xmlns:a16="http://schemas.microsoft.com/office/drawing/2014/main" id="{6A004B3C-93AF-5AC0-5B4A-B8A3429017DD}"/>
              </a:ext>
            </a:extLst>
          </p:cNvPr>
          <p:cNvSpPr/>
          <p:nvPr/>
        </p:nvSpPr>
        <p:spPr>
          <a:xfrm>
            <a:off x="2161948" y="1060354"/>
            <a:ext cx="344487" cy="336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2</a:t>
            </a:r>
            <a:endParaRPr lang="id-ID" b="1" dirty="0"/>
          </a:p>
        </p:txBody>
      </p:sp>
      <p:sp>
        <p:nvSpPr>
          <p:cNvPr id="31" name="Oval 30">
            <a:extLst>
              <a:ext uri="{FF2B5EF4-FFF2-40B4-BE49-F238E27FC236}">
                <a16:creationId xmlns:a16="http://schemas.microsoft.com/office/drawing/2014/main" id="{A59E4F74-B57D-C1B1-6080-44EBD2F8CA61}"/>
              </a:ext>
            </a:extLst>
          </p:cNvPr>
          <p:cNvSpPr/>
          <p:nvPr/>
        </p:nvSpPr>
        <p:spPr>
          <a:xfrm>
            <a:off x="3236913" y="1841500"/>
            <a:ext cx="344487" cy="336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3</a:t>
            </a:r>
            <a:endParaRPr lang="id-ID" b="1" dirty="0"/>
          </a:p>
        </p:txBody>
      </p:sp>
      <p:sp>
        <p:nvSpPr>
          <p:cNvPr id="32" name="Oval 31">
            <a:extLst>
              <a:ext uri="{FF2B5EF4-FFF2-40B4-BE49-F238E27FC236}">
                <a16:creationId xmlns:a16="http://schemas.microsoft.com/office/drawing/2014/main" id="{3F7318B2-0E9F-6EF5-F20F-80CD3672A474}"/>
              </a:ext>
            </a:extLst>
          </p:cNvPr>
          <p:cNvSpPr/>
          <p:nvPr/>
        </p:nvSpPr>
        <p:spPr>
          <a:xfrm>
            <a:off x="5078415" y="1834242"/>
            <a:ext cx="344487" cy="336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4</a:t>
            </a:r>
            <a:endParaRPr lang="id-ID" b="1" dirty="0"/>
          </a:p>
        </p:txBody>
      </p:sp>
      <p:sp>
        <p:nvSpPr>
          <p:cNvPr id="33" name="Oval 32">
            <a:extLst>
              <a:ext uri="{FF2B5EF4-FFF2-40B4-BE49-F238E27FC236}">
                <a16:creationId xmlns:a16="http://schemas.microsoft.com/office/drawing/2014/main" id="{A9578E6E-B601-4CE0-2379-AF76BB46C48E}"/>
              </a:ext>
            </a:extLst>
          </p:cNvPr>
          <p:cNvSpPr/>
          <p:nvPr/>
        </p:nvSpPr>
        <p:spPr>
          <a:xfrm>
            <a:off x="3173415" y="3433062"/>
            <a:ext cx="344487" cy="336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5</a:t>
            </a:r>
            <a:endParaRPr lang="id-ID" b="1" dirty="0"/>
          </a:p>
        </p:txBody>
      </p:sp>
      <p:sp>
        <p:nvSpPr>
          <p:cNvPr id="34" name="Oval 33">
            <a:extLst>
              <a:ext uri="{FF2B5EF4-FFF2-40B4-BE49-F238E27FC236}">
                <a16:creationId xmlns:a16="http://schemas.microsoft.com/office/drawing/2014/main" id="{623475CB-ED27-1688-5124-CC34C54D7EA4}"/>
              </a:ext>
            </a:extLst>
          </p:cNvPr>
          <p:cNvSpPr/>
          <p:nvPr/>
        </p:nvSpPr>
        <p:spPr>
          <a:xfrm>
            <a:off x="8155444" y="1178826"/>
            <a:ext cx="344487" cy="30707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6</a:t>
            </a:r>
            <a:endParaRPr lang="id-ID" b="1" dirty="0"/>
          </a:p>
        </p:txBody>
      </p:sp>
      <p:sp>
        <p:nvSpPr>
          <p:cNvPr id="35" name="Oval 34">
            <a:extLst>
              <a:ext uri="{FF2B5EF4-FFF2-40B4-BE49-F238E27FC236}">
                <a16:creationId xmlns:a16="http://schemas.microsoft.com/office/drawing/2014/main" id="{C2A4E1D8-AE2E-5DE6-4D39-C0AFA613B9CA}"/>
              </a:ext>
            </a:extLst>
          </p:cNvPr>
          <p:cNvSpPr/>
          <p:nvPr/>
        </p:nvSpPr>
        <p:spPr>
          <a:xfrm>
            <a:off x="7677379" y="3654425"/>
            <a:ext cx="344487" cy="336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7</a:t>
            </a:r>
            <a:endParaRPr lang="id-ID" b="1" dirty="0"/>
          </a:p>
        </p:txBody>
      </p:sp>
    </p:spTree>
    <p:extLst>
      <p:ext uri="{BB962C8B-B14F-4D97-AF65-F5344CB8AC3E}">
        <p14:creationId xmlns:p14="http://schemas.microsoft.com/office/powerpoint/2010/main" val="169000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Slicer </a:t>
            </a:r>
            <a:r>
              <a:rPr lang="en-US" dirty="0" err="1"/>
              <a:t>untuk</a:t>
            </a:r>
            <a:r>
              <a:rPr lang="en-US" dirty="0"/>
              <a:t> Lokasi dan </a:t>
            </a:r>
            <a:r>
              <a:rPr lang="en-US" dirty="0" err="1"/>
              <a:t>Bulan</a:t>
            </a:r>
            <a:endParaRPr dirty="0"/>
          </a:p>
        </p:txBody>
      </p:sp>
      <p:sp>
        <p:nvSpPr>
          <p:cNvPr id="62" name="Google Shape;62;p14"/>
          <p:cNvSpPr txBox="1">
            <a:spLocks noGrp="1"/>
          </p:cNvSpPr>
          <p:nvPr>
            <p:ph type="subTitle" idx="1"/>
          </p:nvPr>
        </p:nvSpPr>
        <p:spPr>
          <a:xfrm>
            <a:off x="265500" y="3144000"/>
            <a:ext cx="2638500" cy="1419836"/>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en-US" sz="1400" b="1" dirty="0">
                <a:solidFill>
                  <a:schemeClr val="bg1"/>
                </a:solidFill>
              </a:rPr>
              <a:t>User </a:t>
            </a:r>
            <a:r>
              <a:rPr lang="en-US" sz="1400" b="1" dirty="0" err="1">
                <a:solidFill>
                  <a:schemeClr val="bg1"/>
                </a:solidFill>
              </a:rPr>
              <a:t>dapat</a:t>
            </a:r>
            <a:r>
              <a:rPr lang="en-US" sz="1400" b="1" dirty="0">
                <a:solidFill>
                  <a:schemeClr val="bg1"/>
                </a:solidFill>
              </a:rPr>
              <a:t> </a:t>
            </a:r>
            <a:r>
              <a:rPr lang="en-US" sz="1400" b="1" dirty="0" err="1">
                <a:solidFill>
                  <a:schemeClr val="bg1"/>
                </a:solidFill>
              </a:rPr>
              <a:t>memilih</a:t>
            </a:r>
            <a:r>
              <a:rPr lang="en-US" sz="1400" b="1" dirty="0">
                <a:solidFill>
                  <a:schemeClr val="bg1"/>
                </a:solidFill>
              </a:rPr>
              <a:t> </a:t>
            </a:r>
            <a:r>
              <a:rPr lang="en-US" sz="1400" b="1" dirty="0" err="1">
                <a:solidFill>
                  <a:schemeClr val="bg1"/>
                </a:solidFill>
              </a:rPr>
              <a:t>performa</a:t>
            </a:r>
            <a:r>
              <a:rPr lang="en-US" sz="1400" b="1" dirty="0">
                <a:solidFill>
                  <a:schemeClr val="bg1"/>
                </a:solidFill>
              </a:rPr>
              <a:t>  sales </a:t>
            </a:r>
            <a:r>
              <a:rPr lang="en-US" sz="1400" b="1" dirty="0" err="1">
                <a:solidFill>
                  <a:schemeClr val="bg1"/>
                </a:solidFill>
              </a:rPr>
              <a:t>lokasi</a:t>
            </a:r>
            <a:r>
              <a:rPr lang="en-US" sz="1400" b="1" dirty="0">
                <a:solidFill>
                  <a:schemeClr val="bg1"/>
                </a:solidFill>
              </a:rPr>
              <a:t> </a:t>
            </a:r>
            <a:r>
              <a:rPr lang="en-US" sz="1400" b="1" dirty="0" err="1">
                <a:solidFill>
                  <a:schemeClr val="bg1"/>
                </a:solidFill>
              </a:rPr>
              <a:t>cabang</a:t>
            </a:r>
            <a:r>
              <a:rPr lang="en-US" sz="1400" b="1" dirty="0">
                <a:solidFill>
                  <a:schemeClr val="bg1"/>
                </a:solidFill>
              </a:rPr>
              <a:t> dan </a:t>
            </a:r>
            <a:r>
              <a:rPr lang="en-US" sz="1400" b="1" dirty="0" err="1">
                <a:solidFill>
                  <a:schemeClr val="bg1"/>
                </a:solidFill>
              </a:rPr>
              <a:t>waktu</a:t>
            </a:r>
            <a:r>
              <a:rPr lang="en-US" sz="1400" b="1" dirty="0">
                <a:solidFill>
                  <a:schemeClr val="bg1"/>
                </a:solidFill>
              </a:rPr>
              <a:t> yang </a:t>
            </a:r>
            <a:r>
              <a:rPr lang="en-US" sz="1400" b="1" dirty="0" err="1">
                <a:solidFill>
                  <a:schemeClr val="bg1"/>
                </a:solidFill>
              </a:rPr>
              <a:t>diinginkan</a:t>
            </a:r>
            <a:r>
              <a:rPr lang="en-US" sz="1400" b="1" dirty="0">
                <a:solidFill>
                  <a:schemeClr val="bg1"/>
                </a:solidFill>
              </a:rPr>
              <a:t> </a:t>
            </a:r>
            <a:r>
              <a:rPr lang="en-US" sz="1400" b="1" dirty="0" err="1">
                <a:solidFill>
                  <a:schemeClr val="bg1"/>
                </a:solidFill>
              </a:rPr>
              <a:t>dengan</a:t>
            </a:r>
            <a:r>
              <a:rPr lang="en-US" sz="1400" b="1" dirty="0">
                <a:solidFill>
                  <a:schemeClr val="bg1"/>
                </a:solidFill>
              </a:rPr>
              <a:t> </a:t>
            </a:r>
            <a:r>
              <a:rPr lang="en-US" sz="1400" b="1" dirty="0" err="1">
                <a:solidFill>
                  <a:schemeClr val="bg1"/>
                </a:solidFill>
              </a:rPr>
              <a:t>mudah</a:t>
            </a:r>
            <a:endParaRPr sz="1400" b="1" dirty="0">
              <a:solidFill>
                <a:schemeClr val="bg1"/>
              </a:solidFill>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1</a:t>
            </a:r>
            <a:endParaRPr lang="id-ID" sz="2000" b="1" dirty="0"/>
          </a:p>
        </p:txBody>
      </p:sp>
      <p:pic>
        <p:nvPicPr>
          <p:cNvPr id="5" name="Picture 4">
            <a:extLst>
              <a:ext uri="{FF2B5EF4-FFF2-40B4-BE49-F238E27FC236}">
                <a16:creationId xmlns:a16="http://schemas.microsoft.com/office/drawing/2014/main" id="{5B3C68F6-D626-5C8B-9DB3-6E03E5AA284E}"/>
              </a:ext>
            </a:extLst>
          </p:cNvPr>
          <p:cNvPicPr>
            <a:picLocks noChangeAspect="1"/>
          </p:cNvPicPr>
          <p:nvPr/>
        </p:nvPicPr>
        <p:blipFill>
          <a:blip r:embed="rId3"/>
          <a:stretch>
            <a:fillRect/>
          </a:stretch>
        </p:blipFill>
        <p:spPr>
          <a:xfrm>
            <a:off x="5216219" y="138793"/>
            <a:ext cx="1923734" cy="48659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err="1"/>
              <a:t>Pencapaian</a:t>
            </a:r>
            <a:r>
              <a:rPr lang="en-US" dirty="0"/>
              <a:t> Sales </a:t>
            </a:r>
            <a:r>
              <a:rPr lang="en-US" dirty="0" err="1"/>
              <a:t>DQFashion</a:t>
            </a:r>
            <a:endParaRPr dirty="0"/>
          </a:p>
        </p:txBody>
      </p:sp>
      <p:sp>
        <p:nvSpPr>
          <p:cNvPr id="62" name="Google Shape;62;p14"/>
          <p:cNvSpPr txBox="1">
            <a:spLocks noGrp="1"/>
          </p:cNvSpPr>
          <p:nvPr>
            <p:ph type="subTitle" idx="1"/>
          </p:nvPr>
        </p:nvSpPr>
        <p:spPr>
          <a:xfrm>
            <a:off x="265500" y="3143999"/>
            <a:ext cx="2638500" cy="1482299"/>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400" b="1" dirty="0" err="1">
                <a:solidFill>
                  <a:schemeClr val="bg1"/>
                </a:solidFill>
              </a:rPr>
              <a:t>Mencakup</a:t>
            </a:r>
            <a:r>
              <a:rPr lang="en-US" sz="1400" b="1" dirty="0">
                <a:solidFill>
                  <a:schemeClr val="bg1"/>
                </a:solidFill>
              </a:rPr>
              <a:t> </a:t>
            </a:r>
            <a:r>
              <a:rPr lang="en-US" sz="1400" b="1" dirty="0" err="1">
                <a:solidFill>
                  <a:schemeClr val="bg1"/>
                </a:solidFill>
              </a:rPr>
              <a:t>pencapaian</a:t>
            </a:r>
            <a:r>
              <a:rPr lang="en-US" sz="1400" b="1" dirty="0">
                <a:solidFill>
                  <a:schemeClr val="bg1"/>
                </a:solidFill>
              </a:rPr>
              <a:t> Revenue, Total </a:t>
            </a:r>
            <a:r>
              <a:rPr lang="en-US" sz="1400" b="1" dirty="0" err="1">
                <a:solidFill>
                  <a:schemeClr val="bg1"/>
                </a:solidFill>
              </a:rPr>
              <a:t>Transaksi</a:t>
            </a:r>
            <a:r>
              <a:rPr lang="en-US" sz="1400" b="1" dirty="0">
                <a:solidFill>
                  <a:schemeClr val="bg1"/>
                </a:solidFill>
              </a:rPr>
              <a:t>, Daily Revenue dan Average Spending</a:t>
            </a:r>
            <a:endParaRPr sz="1400" b="1" dirty="0">
              <a:solidFill>
                <a:schemeClr val="bg1"/>
              </a:solidFill>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2</a:t>
            </a:r>
            <a:endParaRPr lang="id-ID" sz="2000" b="1" dirty="0"/>
          </a:p>
        </p:txBody>
      </p:sp>
      <p:pic>
        <p:nvPicPr>
          <p:cNvPr id="17" name="Picture 16">
            <a:extLst>
              <a:ext uri="{FF2B5EF4-FFF2-40B4-BE49-F238E27FC236}">
                <a16:creationId xmlns:a16="http://schemas.microsoft.com/office/drawing/2014/main" id="{5B84F679-3A41-47AD-F27A-7BBDA2C9DB4B}"/>
              </a:ext>
            </a:extLst>
          </p:cNvPr>
          <p:cNvPicPr>
            <a:picLocks noChangeAspect="1"/>
          </p:cNvPicPr>
          <p:nvPr/>
        </p:nvPicPr>
        <p:blipFill>
          <a:blip r:embed="rId3"/>
          <a:stretch>
            <a:fillRect/>
          </a:stretch>
        </p:blipFill>
        <p:spPr>
          <a:xfrm>
            <a:off x="3457227" y="916140"/>
            <a:ext cx="5761385" cy="808999"/>
          </a:xfrm>
          <a:prstGeom prst="rect">
            <a:avLst/>
          </a:prstGeom>
        </p:spPr>
      </p:pic>
      <p:pic>
        <p:nvPicPr>
          <p:cNvPr id="8204" name="Rectangle 9">
            <a:extLst>
              <a:ext uri="{FF2B5EF4-FFF2-40B4-BE49-F238E27FC236}">
                <a16:creationId xmlns:a16="http://schemas.microsoft.com/office/drawing/2014/main" id="{E0A13486-E870-8353-03E8-5D1AD8717A2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0938" y="15894050"/>
            <a:ext cx="21105812" cy="1064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2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Line Chart Revenue by Month</a:t>
            </a:r>
            <a:endParaRPr dirty="0"/>
          </a:p>
        </p:txBody>
      </p:sp>
      <p:sp>
        <p:nvSpPr>
          <p:cNvPr id="62" name="Google Shape;62;p14"/>
          <p:cNvSpPr txBox="1">
            <a:spLocks noGrp="1"/>
          </p:cNvSpPr>
          <p:nvPr>
            <p:ph type="subTitle" idx="1"/>
          </p:nvPr>
        </p:nvSpPr>
        <p:spPr>
          <a:xfrm>
            <a:off x="265500" y="3143999"/>
            <a:ext cx="2638500" cy="1482299"/>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US" sz="1400" b="1" dirty="0" err="1">
                <a:solidFill>
                  <a:schemeClr val="bg1"/>
                </a:solidFill>
              </a:rPr>
              <a:t>Menunjukkan</a:t>
            </a:r>
            <a:r>
              <a:rPr lang="en-US" sz="1400" b="1" dirty="0">
                <a:solidFill>
                  <a:schemeClr val="bg1"/>
                </a:solidFill>
              </a:rPr>
              <a:t> Performa Revenue </a:t>
            </a:r>
            <a:r>
              <a:rPr lang="en-US" sz="1400" b="1" dirty="0" err="1">
                <a:solidFill>
                  <a:schemeClr val="bg1"/>
                </a:solidFill>
              </a:rPr>
              <a:t>Berdasarkan</a:t>
            </a:r>
            <a:r>
              <a:rPr lang="en-US" sz="1400" b="1" dirty="0">
                <a:solidFill>
                  <a:schemeClr val="bg1"/>
                </a:solidFill>
              </a:rPr>
              <a:t> Waktu </a:t>
            </a:r>
            <a:r>
              <a:rPr lang="en-US" sz="1400" b="1" dirty="0" err="1">
                <a:solidFill>
                  <a:schemeClr val="bg1"/>
                </a:solidFill>
              </a:rPr>
              <a:t>untuk</a:t>
            </a:r>
            <a:r>
              <a:rPr lang="en-US" sz="1400" b="1" dirty="0">
                <a:solidFill>
                  <a:schemeClr val="bg1"/>
                </a:solidFill>
              </a:rPr>
              <a:t> </a:t>
            </a:r>
            <a:r>
              <a:rPr lang="en-US" sz="1400" b="1" dirty="0" err="1">
                <a:solidFill>
                  <a:schemeClr val="bg1"/>
                </a:solidFill>
              </a:rPr>
              <a:t>Melihat</a:t>
            </a:r>
            <a:r>
              <a:rPr lang="en-US" sz="1400" b="1" dirty="0">
                <a:solidFill>
                  <a:schemeClr val="bg1"/>
                </a:solidFill>
              </a:rPr>
              <a:t> </a:t>
            </a:r>
            <a:r>
              <a:rPr lang="en-US" sz="1400" b="1" dirty="0" err="1">
                <a:solidFill>
                  <a:schemeClr val="bg1"/>
                </a:solidFill>
              </a:rPr>
              <a:t>Tren</a:t>
            </a:r>
            <a:r>
              <a:rPr lang="en-US" sz="1400" b="1" dirty="0">
                <a:solidFill>
                  <a:schemeClr val="bg1"/>
                </a:solidFill>
              </a:rPr>
              <a:t> Sales</a:t>
            </a:r>
            <a:endParaRPr sz="1400" b="1" dirty="0">
              <a:solidFill>
                <a:schemeClr val="bg1"/>
              </a:solidFill>
            </a:endParaRPr>
          </a:p>
        </p:txBody>
      </p:sp>
      <p:sp>
        <p:nvSpPr>
          <p:cNvPr id="4" name="Oval 3">
            <a:extLst>
              <a:ext uri="{FF2B5EF4-FFF2-40B4-BE49-F238E27FC236}">
                <a16:creationId xmlns:a16="http://schemas.microsoft.com/office/drawing/2014/main" id="{88BBB078-0CFD-3729-8C0D-AFA9C2FF25B5}"/>
              </a:ext>
            </a:extLst>
          </p:cNvPr>
          <p:cNvSpPr/>
          <p:nvPr/>
        </p:nvSpPr>
        <p:spPr>
          <a:xfrm>
            <a:off x="187886" y="643631"/>
            <a:ext cx="538736" cy="5450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3</a:t>
            </a:r>
            <a:endParaRPr lang="id-ID" sz="2000" b="1" dirty="0"/>
          </a:p>
        </p:txBody>
      </p:sp>
      <p:pic>
        <p:nvPicPr>
          <p:cNvPr id="10243" name="Rectangle 9">
            <a:extLst>
              <a:ext uri="{FF2B5EF4-FFF2-40B4-BE49-F238E27FC236}">
                <a16:creationId xmlns:a16="http://schemas.microsoft.com/office/drawing/2014/main" id="{44A514E3-F0C2-ABB6-646D-3D1AF79CF0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0938" y="15894050"/>
            <a:ext cx="21105812" cy="106410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C070AF-2935-CBD4-9C8E-2C2266BB30F9}"/>
              </a:ext>
            </a:extLst>
          </p:cNvPr>
          <p:cNvPicPr>
            <a:picLocks noChangeAspect="1"/>
          </p:cNvPicPr>
          <p:nvPr/>
        </p:nvPicPr>
        <p:blipFill>
          <a:blip r:embed="rId4"/>
          <a:stretch>
            <a:fillRect/>
          </a:stretch>
        </p:blipFill>
        <p:spPr>
          <a:xfrm>
            <a:off x="3917357" y="1000898"/>
            <a:ext cx="4645289" cy="3141703"/>
          </a:xfrm>
          <a:prstGeom prst="rect">
            <a:avLst/>
          </a:prstGeom>
        </p:spPr>
      </p:pic>
      <p:sp>
        <p:nvSpPr>
          <p:cNvPr id="3" name="Text Placeholder 5">
            <a:extLst>
              <a:ext uri="{FF2B5EF4-FFF2-40B4-BE49-F238E27FC236}">
                <a16:creationId xmlns:a16="http://schemas.microsoft.com/office/drawing/2014/main" id="{4477258B-1343-C016-C8D6-233517AC80D2}"/>
              </a:ext>
            </a:extLst>
          </p:cNvPr>
          <p:cNvSpPr txBox="1">
            <a:spLocks/>
          </p:cNvSpPr>
          <p:nvPr/>
        </p:nvSpPr>
        <p:spPr>
          <a:xfrm>
            <a:off x="4233808" y="4037100"/>
            <a:ext cx="4804500" cy="1106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Poppins SemiBold"/>
              <a:buChar char="●"/>
              <a:defRPr sz="1800" b="0" i="0" u="none" strike="noStrike" cap="none">
                <a:solidFill>
                  <a:schemeClr val="accent2"/>
                </a:solidFill>
                <a:latin typeface="Poppins SemiBold"/>
                <a:ea typeface="Poppins SemiBold"/>
                <a:cs typeface="Poppins SemiBold"/>
                <a:sym typeface="Poppins SemiBold"/>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114300" indent="0" algn="just">
              <a:buFont typeface="Poppins SemiBold"/>
              <a:buNone/>
            </a:pPr>
            <a:r>
              <a:rPr lang="en-US" sz="1600" b="1" dirty="0" err="1">
                <a:latin typeface="Poppins" panose="00000500000000000000" pitchFamily="2" charset="0"/>
                <a:cs typeface="Poppins" panose="00000500000000000000" pitchFamily="2" charset="0"/>
              </a:rPr>
              <a:t>Perhatikan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terdapat</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peningkatan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signifikan</a:t>
            </a:r>
            <a:r>
              <a:rPr lang="en-US" sz="1600" dirty="0">
                <a:latin typeface="Poppins" panose="00000500000000000000" pitchFamily="2" charset="0"/>
                <a:cs typeface="Poppins" panose="00000500000000000000" pitchFamily="2" charset="0"/>
              </a:rPr>
              <a:t> di </a:t>
            </a:r>
            <a:r>
              <a:rPr lang="en-US" sz="1600" dirty="0" err="1">
                <a:latin typeface="Poppins" panose="00000500000000000000" pitchFamily="2" charset="0"/>
                <a:cs typeface="Poppins" panose="00000500000000000000" pitchFamily="2" charset="0"/>
              </a:rPr>
              <a:t>bulan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Juni</a:t>
            </a:r>
            <a:r>
              <a:rPr lang="en-US" sz="1600" dirty="0">
                <a:latin typeface="Poppins" panose="00000500000000000000" pitchFamily="2" charset="0"/>
                <a:cs typeface="Poppins" panose="00000500000000000000" pitchFamily="2" charset="0"/>
              </a:rPr>
              <a:t> dan </a:t>
            </a:r>
            <a:r>
              <a:rPr lang="en-US" sz="1600" dirty="0" err="1">
                <a:latin typeface="Poppins" panose="00000500000000000000" pitchFamily="2" charset="0"/>
                <a:cs typeface="Poppins" panose="00000500000000000000" pitchFamily="2" charset="0"/>
              </a:rPr>
              <a:t>hanya</a:t>
            </a:r>
            <a:r>
              <a:rPr lang="en-US" sz="1600" dirty="0">
                <a:latin typeface="Poppins" panose="00000500000000000000" pitchFamily="2" charset="0"/>
                <a:cs typeface="Poppins" panose="00000500000000000000" pitchFamily="2" charset="0"/>
              </a:rPr>
              <a:t> di </a:t>
            </a:r>
            <a:r>
              <a:rPr lang="en-US" sz="1600" dirty="0" err="1">
                <a:latin typeface="Poppins" panose="00000500000000000000" pitchFamily="2" charset="0"/>
                <a:cs typeface="Poppins" panose="00000500000000000000" pitchFamily="2" charset="0"/>
              </a:rPr>
              <a:t>bulan</a:t>
            </a:r>
            <a:r>
              <a:rPr lang="en-US" sz="1600" dirty="0">
                <a:latin typeface="Poppins" panose="00000500000000000000" pitchFamily="2" charset="0"/>
                <a:cs typeface="Poppins" panose="00000500000000000000" pitchFamily="2" charset="0"/>
              </a:rPr>
              <a:t> </a:t>
            </a:r>
            <a:r>
              <a:rPr lang="en-US" sz="1600" dirty="0" err="1">
                <a:latin typeface="Poppins" panose="00000500000000000000" pitchFamily="2" charset="0"/>
                <a:cs typeface="Poppins" panose="00000500000000000000" pitchFamily="2" charset="0"/>
              </a:rPr>
              <a:t>Juni</a:t>
            </a:r>
            <a:endParaRPr lang="id-ID"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1774063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641</Words>
  <Application>Microsoft Office PowerPoint</Application>
  <PresentationFormat>On-screen Show (16:9)</PresentationFormat>
  <Paragraphs>107</Paragraphs>
  <Slides>30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Poppins</vt:lpstr>
      <vt:lpstr>Poppins SemiBold</vt:lpstr>
      <vt:lpstr>Poppins Light</vt:lpstr>
      <vt:lpstr>Arial</vt:lpstr>
      <vt:lpstr>Simple Light</vt:lpstr>
      <vt:lpstr>Dashboard dan Analisa Data DQFashion Sales Tahun 2017</vt:lpstr>
      <vt:lpstr>PROJECT SCOPE AND BACKGROUND</vt:lpstr>
      <vt:lpstr>TUJUAN PROJECT</vt:lpstr>
      <vt:lpstr>METODOLOGI</vt:lpstr>
      <vt:lpstr>INTERACTIVE DASHBOARD</vt:lpstr>
      <vt:lpstr>TAMPILAN DASHBOARD</vt:lpstr>
      <vt:lpstr>Slicer untuk Lokasi dan Bulan</vt:lpstr>
      <vt:lpstr>Pencapaian Sales DQFashion</vt:lpstr>
      <vt:lpstr>Line Chart Revenue by Month</vt:lpstr>
      <vt:lpstr>Pie Chart Revenue by Branch</vt:lpstr>
      <vt:lpstr>Top and Bottom Products</vt:lpstr>
      <vt:lpstr>Combo Chart Revenue and Order by Product</vt:lpstr>
      <vt:lpstr>Link Menuju Analisa Data</vt:lpstr>
      <vt:lpstr>SCHEDULED PROMOTION</vt:lpstr>
      <vt:lpstr>SCHEDULED PROMOTION</vt:lpstr>
      <vt:lpstr>SCHEDULED PROMOTION</vt:lpstr>
      <vt:lpstr>SCHEDULED PROMOTION</vt:lpstr>
      <vt:lpstr>HOLIDAY EFFECT ON SALES</vt:lpstr>
      <vt:lpstr>HOLIDAY SALES</vt:lpstr>
      <vt:lpstr>CUSTOMER BASKET ANALYSIS</vt:lpstr>
      <vt:lpstr>MARKET BASKET ANALYSIS</vt:lpstr>
      <vt:lpstr>CROSSTAB ANALYSIS IN PRODUCT</vt:lpstr>
      <vt:lpstr>SUPPLY AND DEMAND</vt:lpstr>
      <vt:lpstr>CROSSTAB ANALYSIS</vt:lpstr>
      <vt:lpstr>CROSSTAB ANALYSIS</vt:lpstr>
      <vt:lpstr>CROSSTAB ANALYSIS</vt:lpstr>
      <vt:lpstr>CROSSTAB ANALYSIS</vt:lpstr>
      <vt:lpstr>KESIMPULAN DAN REKOMENDASI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dan Analisa Data DQFashion Sales Tahun 2017</dc:title>
  <cp:lastModifiedBy>Raka Andriawan</cp:lastModifiedBy>
  <cp:revision>8</cp:revision>
  <dcterms:modified xsi:type="dcterms:W3CDTF">2024-08-04T08:46:08Z</dcterms:modified>
</cp:coreProperties>
</file>