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0" r:id="rId4"/>
    <p:sldId id="259" r:id="rId5"/>
    <p:sldId id="261" r:id="rId6"/>
    <p:sldId id="263" r:id="rId7"/>
    <p:sldId id="265" r:id="rId8"/>
    <p:sldId id="264" r:id="rId9"/>
    <p:sldId id="266" r:id="rId10"/>
    <p:sldId id="267" r:id="rId11"/>
    <p:sldId id="269" r:id="rId12"/>
    <p:sldId id="270" r:id="rId13"/>
    <p:sldId id="271" r:id="rId14"/>
    <p:sldId id="268" r:id="rId15"/>
    <p:sldId id="272" r:id="rId16"/>
    <p:sldId id="273" r:id="rId17"/>
    <p:sldId id="274" r:id="rId18"/>
    <p:sldId id="275" r:id="rId19"/>
    <p:sldId id="276" r:id="rId20"/>
    <p:sldId id="277" r:id="rId21"/>
    <p:sldId id="278" r:id="rId22"/>
    <p:sldId id="25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02/09/2020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88143651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14C36-2C27-4010-B1EB-D1A66D17970D}" type="datetimeFigureOut">
              <a:rPr lang="id-ID" smtClean="0"/>
              <a:t>02/09/2020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174311296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9B14C36-2C27-4010-B1EB-D1A66D17970D}" type="datetimeFigureOut">
              <a:rPr lang="id-ID" smtClean="0"/>
              <a:t>02/09/2020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60413267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9B14C36-2C27-4010-B1EB-D1A66D17970D}" type="datetimeFigureOut">
              <a:rPr lang="id-ID" smtClean="0"/>
              <a:t>02/09/2020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408027900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02/09/2020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51836546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02/09/2020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54003707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02/09/2020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18792263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4C36-2C27-4010-B1EB-D1A66D17970D}" type="datetimeFigureOut">
              <a:rPr lang="id-ID" smtClean="0"/>
              <a:t>02/09/2020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3974628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14C36-2C27-4010-B1EB-D1A66D17970D}" type="datetimeFigureOut">
              <a:rPr lang="id-ID" smtClean="0"/>
              <a:t>02/09/2020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3544140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14C36-2C27-4010-B1EB-D1A66D17970D}" type="datetimeFigureOut">
              <a:rPr lang="id-ID" smtClean="0"/>
              <a:t>02/09/2020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402795647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14C36-2C27-4010-B1EB-D1A66D17970D}" type="datetimeFigureOut">
              <a:rPr lang="id-ID" smtClean="0"/>
              <a:t>02/09/2020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5880911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14C36-2C27-4010-B1EB-D1A66D17970D}" type="datetimeFigureOut">
              <a:rPr lang="id-ID" smtClean="0"/>
              <a:t>02/09/2020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13217611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14C36-2C27-4010-B1EB-D1A66D17970D}" type="datetimeFigureOut">
              <a:rPr lang="id-ID" smtClean="0"/>
              <a:t>02/09/2020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350765641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9B14C36-2C27-4010-B1EB-D1A66D17970D}" type="datetimeFigureOut">
              <a:rPr lang="id-ID" smtClean="0"/>
              <a:t>02/09/2020</a:t>
            </a:fld>
            <a:endParaRPr lang="id-ID"/>
          </a:p>
        </p:txBody>
      </p:sp>
      <p:sp>
        <p:nvSpPr>
          <p:cNvPr id="6" name="Footer Placeholder 5"/>
          <p:cNvSpPr>
            <a:spLocks noGrp="1"/>
          </p:cNvSpPr>
          <p:nvPr>
            <p:ph type="ftr" sz="quarter" idx="11"/>
          </p:nvPr>
        </p:nvSpPr>
        <p:spPr>
          <a:xfrm>
            <a:off x="590396" y="6041362"/>
            <a:ext cx="3295413" cy="365125"/>
          </a:xfrm>
        </p:spPr>
        <p:txBody>
          <a:bodyPr/>
          <a:lstStyle/>
          <a:p>
            <a:endParaRPr lang="id-ID"/>
          </a:p>
        </p:txBody>
      </p:sp>
      <p:sp>
        <p:nvSpPr>
          <p:cNvPr id="7" name="Slide Number Placeholder 6"/>
          <p:cNvSpPr>
            <a:spLocks noGrp="1"/>
          </p:cNvSpPr>
          <p:nvPr>
            <p:ph type="sldNum" sz="quarter" idx="12"/>
          </p:nvPr>
        </p:nvSpPr>
        <p:spPr>
          <a:xfrm>
            <a:off x="4862689" y="5915888"/>
            <a:ext cx="1062155" cy="490599"/>
          </a:xfrm>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96951557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d-ID"/>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9B14C36-2C27-4010-B1EB-D1A66D17970D}" type="datetimeFigureOut">
              <a:rPr lang="id-ID" smtClean="0"/>
              <a:t>02/09/2020</a:t>
            </a:fld>
            <a:endParaRPr lang="id-ID"/>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7321665-4FC4-4FEE-90F2-663CDCAD74EB}" type="slidenum">
              <a:rPr lang="id-ID" smtClean="0"/>
              <a:t>‹#›</a:t>
            </a:fld>
            <a:endParaRPr lang="id-ID"/>
          </a:p>
        </p:txBody>
      </p:sp>
    </p:spTree>
    <p:extLst>
      <p:ext uri="{BB962C8B-B14F-4D97-AF65-F5344CB8AC3E}">
        <p14:creationId xmlns:p14="http://schemas.microsoft.com/office/powerpoint/2010/main" val="743724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push dir="u"/>
  </p:transition>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3DBA92-73F1-4A98-8771-0833AEB0E586}"/>
              </a:ext>
            </a:extLst>
          </p:cNvPr>
          <p:cNvSpPr/>
          <p:nvPr/>
        </p:nvSpPr>
        <p:spPr>
          <a:xfrm>
            <a:off x="1848427" y="396413"/>
            <a:ext cx="8495146" cy="477054"/>
          </a:xfrm>
          <a:prstGeom prst="rect">
            <a:avLst/>
          </a:prstGeom>
          <a:noFill/>
        </p:spPr>
        <p:txBody>
          <a:bodyPr wrap="square" lIns="91440" tIns="45720" rIns="91440" bIns="45720">
            <a:spAutoFit/>
          </a:bodyPr>
          <a:lstStyle/>
          <a:p>
            <a:pPr algn="ctr"/>
            <a:r>
              <a:rPr lang="id-ID" sz="2500" b="1" dirty="0">
                <a:solidFill>
                  <a:sysClr val="windowText" lastClr="000000"/>
                </a:solidFill>
                <a:latin typeface="Times New Roman" panose="02020603050405020304" pitchFamily="18" charset="0"/>
                <a:cs typeface="Times New Roman" panose="02020603050405020304" pitchFamily="18" charset="0"/>
              </a:rPr>
              <a:t>PROPOSAL  TUGAS  AKHIR</a:t>
            </a:r>
            <a:endParaRPr lang="en-US" sz="2500" b="1" dirty="0">
              <a:solidFill>
                <a:sysClr val="windowText" lastClr="00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04DB7AE-3661-4791-996F-3553704DCD34}"/>
              </a:ext>
            </a:extLst>
          </p:cNvPr>
          <p:cNvSpPr/>
          <p:nvPr/>
        </p:nvSpPr>
        <p:spPr>
          <a:xfrm>
            <a:off x="662610" y="1085523"/>
            <a:ext cx="10747512" cy="707886"/>
          </a:xfrm>
          <a:prstGeom prst="rect">
            <a:avLst/>
          </a:prstGeom>
          <a:noFill/>
        </p:spPr>
        <p:txBody>
          <a:bodyPr wrap="square" lIns="91440" tIns="45720" rIns="91440" bIns="45720">
            <a:spAutoFit/>
          </a:bodyPr>
          <a:lstStyle/>
          <a:p>
            <a:pPr algn="ctr"/>
            <a:r>
              <a:rPr lang="es-ES" sz="2000" b="1" dirty="0">
                <a:solidFill>
                  <a:srgbClr val="000000"/>
                </a:solidFill>
                <a:latin typeface="Times New Roman" panose="02020603050405020304" pitchFamily="18" charset="0"/>
              </a:rPr>
              <a:t>EVALUASI </a:t>
            </a:r>
            <a:r>
              <a:rPr lang="es-ES" sz="2000" b="1" i="1" dirty="0">
                <a:solidFill>
                  <a:srgbClr val="000000"/>
                </a:solidFill>
                <a:latin typeface="Times New Roman" panose="02020603050405020304" pitchFamily="18" charset="0"/>
              </a:rPr>
              <a:t>USER EXPERIENCE </a:t>
            </a:r>
            <a:r>
              <a:rPr lang="es-ES" sz="2000" b="1" dirty="0">
                <a:solidFill>
                  <a:srgbClr val="000000"/>
                </a:solidFill>
                <a:latin typeface="Times New Roman" panose="02020603050405020304" pitchFamily="18" charset="0"/>
              </a:rPr>
              <a:t>PADA MEDIA SOSIAL</a:t>
            </a:r>
            <a:r>
              <a:rPr lang="id-ID" sz="2000" b="1" dirty="0">
                <a:solidFill>
                  <a:srgbClr val="000000"/>
                </a:solidFill>
                <a:latin typeface="Times New Roman" panose="02020603050405020304" pitchFamily="18" charset="0"/>
              </a:rPr>
              <a:t> </a:t>
            </a:r>
            <a:r>
              <a:rPr lang="id-ID" sz="2000" b="1" i="1" dirty="0">
                <a:solidFill>
                  <a:srgbClr val="000000"/>
                </a:solidFill>
                <a:latin typeface="Times New Roman" panose="02020603050405020304" pitchFamily="18" charset="0"/>
              </a:rPr>
              <a:t>SESTYC </a:t>
            </a:r>
            <a:r>
              <a:rPr lang="id-ID" sz="2000" b="1" dirty="0">
                <a:solidFill>
                  <a:srgbClr val="000000"/>
                </a:solidFill>
                <a:latin typeface="Times New Roman" panose="02020603050405020304" pitchFamily="18" charset="0"/>
              </a:rPr>
              <a:t>MENGGUNAKAN METODE</a:t>
            </a:r>
            <a:r>
              <a:rPr lang="id-ID" sz="2000" b="1" i="1" dirty="0">
                <a:solidFill>
                  <a:srgbClr val="000000"/>
                </a:solidFill>
                <a:latin typeface="Times New Roman" panose="02020603050405020304" pitchFamily="18" charset="0"/>
              </a:rPr>
              <a:t> COGNITIVE WALKTHROUGH</a:t>
            </a:r>
            <a:endParaRPr lang="en-US" sz="2000" b="1" dirty="0">
              <a:solidFill>
                <a:sysClr val="windowText" lastClr="0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217D78-391D-4B5C-BB85-1D073BEF5F85}"/>
              </a:ext>
            </a:extLst>
          </p:cNvPr>
          <p:cNvSpPr/>
          <p:nvPr/>
        </p:nvSpPr>
        <p:spPr>
          <a:xfrm>
            <a:off x="1848427" y="2039682"/>
            <a:ext cx="8495146" cy="784830"/>
          </a:xfrm>
          <a:prstGeom prst="rect">
            <a:avLst/>
          </a:prstGeom>
          <a:noFill/>
        </p:spPr>
        <p:txBody>
          <a:bodyPr wrap="square" lIns="91440" tIns="45720" rIns="91440" bIns="45720">
            <a:spAutoFit/>
          </a:bodyPr>
          <a:lstStyle/>
          <a:p>
            <a:pPr algn="ctr"/>
            <a:r>
              <a:rPr lang="id-ID" sz="1500" b="1" dirty="0">
                <a:solidFill>
                  <a:srgbClr val="000000"/>
                </a:solidFill>
                <a:latin typeface="Times New Roman" panose="02020603050405020304" pitchFamily="18" charset="0"/>
              </a:rPr>
              <a:t>Oleh: </a:t>
            </a:r>
          </a:p>
          <a:p>
            <a:pPr algn="ctr"/>
            <a:r>
              <a:rPr lang="id-ID" sz="1500" b="1" dirty="0">
                <a:solidFill>
                  <a:srgbClr val="000000"/>
                </a:solidFill>
                <a:latin typeface="Times New Roman" panose="02020603050405020304" pitchFamily="18" charset="0"/>
              </a:rPr>
              <a:t>Raka Sulthonuddin Ahmadsyah</a:t>
            </a:r>
          </a:p>
          <a:p>
            <a:pPr algn="ctr"/>
            <a:r>
              <a:rPr lang="id-ID" sz="1500" b="1" dirty="0">
                <a:solidFill>
                  <a:srgbClr val="000000"/>
                </a:solidFill>
                <a:latin typeface="Times New Roman" panose="02020603050405020304" pitchFamily="18" charset="0"/>
              </a:rPr>
              <a:t>1157050134</a:t>
            </a:r>
            <a:endParaRPr lang="en-US" sz="1500" b="1" dirty="0">
              <a:solidFill>
                <a:sysClr val="windowText" lastClr="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8BC9A51-0468-4060-9C96-7DFDFCB5229D}"/>
              </a:ext>
            </a:extLst>
          </p:cNvPr>
          <p:cNvPicPr>
            <a:picLocks noChangeAspect="1"/>
          </p:cNvPicPr>
          <p:nvPr/>
        </p:nvPicPr>
        <p:blipFill>
          <a:blip r:embed="rId2"/>
          <a:stretch>
            <a:fillRect/>
          </a:stretch>
        </p:blipFill>
        <p:spPr>
          <a:xfrm>
            <a:off x="5343052" y="3044281"/>
            <a:ext cx="1505895" cy="1864093"/>
          </a:xfrm>
          <a:prstGeom prst="rect">
            <a:avLst/>
          </a:prstGeom>
        </p:spPr>
      </p:pic>
      <p:sp>
        <p:nvSpPr>
          <p:cNvPr id="9" name="Rectangle 8">
            <a:extLst>
              <a:ext uri="{FF2B5EF4-FFF2-40B4-BE49-F238E27FC236}">
                <a16:creationId xmlns:a16="http://schemas.microsoft.com/office/drawing/2014/main" id="{B27DA61F-6412-4655-8C12-5124D47D768E}"/>
              </a:ext>
            </a:extLst>
          </p:cNvPr>
          <p:cNvSpPr/>
          <p:nvPr/>
        </p:nvSpPr>
        <p:spPr>
          <a:xfrm>
            <a:off x="722243" y="5160524"/>
            <a:ext cx="10747512" cy="1631216"/>
          </a:xfrm>
          <a:prstGeom prst="rect">
            <a:avLst/>
          </a:prstGeom>
          <a:noFill/>
        </p:spPr>
        <p:txBody>
          <a:bodyPr wrap="square" lIns="91440" tIns="45720" rIns="91440" bIns="45720">
            <a:spAutoFit/>
          </a:bodyPr>
          <a:lstStyle/>
          <a:p>
            <a:pPr algn="ctr"/>
            <a:r>
              <a:rPr lang="id-ID" sz="2000" b="1" dirty="0">
                <a:solidFill>
                  <a:srgbClr val="000000"/>
                </a:solidFill>
                <a:latin typeface="Times New Roman" panose="02020603050405020304" pitchFamily="18" charset="0"/>
              </a:rPr>
              <a:t>JURUSAN TEKNIK INFORMATIKA </a:t>
            </a:r>
          </a:p>
          <a:p>
            <a:pPr algn="ctr"/>
            <a:r>
              <a:rPr lang="id-ID" sz="2000" b="1" dirty="0">
                <a:solidFill>
                  <a:srgbClr val="000000"/>
                </a:solidFill>
                <a:latin typeface="Times New Roman" panose="02020603050405020304" pitchFamily="18" charset="0"/>
              </a:rPr>
              <a:t>FAKULTAS SAINS DAN TEKNOLOGI</a:t>
            </a:r>
          </a:p>
          <a:p>
            <a:pPr algn="ctr"/>
            <a:r>
              <a:rPr lang="sv-SE" sz="2000" b="1" dirty="0">
                <a:solidFill>
                  <a:srgbClr val="000000"/>
                </a:solidFill>
                <a:latin typeface="Times New Roman" panose="02020603050405020304" pitchFamily="18" charset="0"/>
              </a:rPr>
              <a:t>UNIVERSITAS ISLAM NEGERI SUNAN GUNUNG DJATI </a:t>
            </a:r>
          </a:p>
          <a:p>
            <a:pPr algn="ctr"/>
            <a:r>
              <a:rPr lang="id-ID" sz="2000" b="1" dirty="0">
                <a:solidFill>
                  <a:srgbClr val="000000"/>
                </a:solidFill>
                <a:latin typeface="Times New Roman" panose="02020603050405020304" pitchFamily="18" charset="0"/>
              </a:rPr>
              <a:t>BANDUNG</a:t>
            </a:r>
          </a:p>
          <a:p>
            <a:pPr algn="ctr"/>
            <a:r>
              <a:rPr lang="id-ID" sz="2000" b="1" dirty="0">
                <a:solidFill>
                  <a:srgbClr val="000000"/>
                </a:solidFill>
                <a:latin typeface="Times New Roman" panose="02020603050405020304" pitchFamily="18" charset="0"/>
              </a:rPr>
              <a:t>2020</a:t>
            </a:r>
            <a:endParaRPr lang="en-US" sz="2000" b="1"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8660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Metode Cognitive Walkthrough</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394563"/>
            <a:ext cx="10554574" cy="1581087"/>
          </a:xfrm>
        </p:spPr>
        <p:txBody>
          <a:bodyPr>
            <a:normAutofit/>
          </a:bodyPr>
          <a:lstStyle/>
          <a:p>
            <a:pPr marL="0" indent="0" algn="just">
              <a:lnSpc>
                <a:spcPct val="150000"/>
              </a:lnSpc>
              <a:buNone/>
            </a:pPr>
            <a:r>
              <a:rPr lang="id-ID" sz="2200" dirty="0"/>
              <a:t>	Menurut Blackmon, Cognitive Walkthrough adalah pendekatan evaluasi pada bagian usabilitas yang memperkirakan seberapa mudah pengguna  mempelajari tugas-tugas tertentu pada sistem berbasis computer.</a:t>
            </a:r>
          </a:p>
        </p:txBody>
      </p:sp>
      <p:sp>
        <p:nvSpPr>
          <p:cNvPr id="4" name="Content Placeholder 2">
            <a:extLst>
              <a:ext uri="{FF2B5EF4-FFF2-40B4-BE49-F238E27FC236}">
                <a16:creationId xmlns:a16="http://schemas.microsoft.com/office/drawing/2014/main" id="{986CE3A1-AE5E-403F-B2F2-06D04FA9517E}"/>
              </a:ext>
            </a:extLst>
          </p:cNvPr>
          <p:cNvSpPr txBox="1">
            <a:spLocks/>
          </p:cNvSpPr>
          <p:nvPr/>
        </p:nvSpPr>
        <p:spPr>
          <a:xfrm>
            <a:off x="818712" y="4196860"/>
            <a:ext cx="10554574" cy="15810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lnSpc>
                <a:spcPct val="150000"/>
              </a:lnSpc>
              <a:buFont typeface="Wingdings 2" charset="2"/>
              <a:buNone/>
            </a:pPr>
            <a:r>
              <a:rPr lang="id-ID" sz="2200" dirty="0"/>
              <a:t>	</a:t>
            </a:r>
            <a:r>
              <a:rPr lang="sv-SE" sz="2200" dirty="0"/>
              <a:t>Pengguna akan</a:t>
            </a:r>
            <a:r>
              <a:rPr lang="id-ID" sz="2200" dirty="0"/>
              <a:t> </a:t>
            </a:r>
            <a:r>
              <a:rPr lang="sv-SE" sz="2200" dirty="0"/>
              <a:t>mencoba melakukan tugas dengan teknik Trial and Error yang menggambarkan</a:t>
            </a:r>
            <a:r>
              <a:rPr lang="id-ID" sz="2200" dirty="0"/>
              <a:t> </a:t>
            </a:r>
            <a:r>
              <a:rPr lang="sv-SE" sz="2200" dirty="0"/>
              <a:t>simulasi proses kognitif pengguna saat</a:t>
            </a:r>
            <a:r>
              <a:rPr lang="id-ID" sz="2200" dirty="0"/>
              <a:t> p</a:t>
            </a:r>
            <a:r>
              <a:rPr lang="sv-SE" sz="2200" dirty="0"/>
              <a:t>elaksanakan tugas tertentu</a:t>
            </a:r>
            <a:endParaRPr lang="id-ID" sz="2200" dirty="0"/>
          </a:p>
        </p:txBody>
      </p:sp>
    </p:spTree>
    <p:extLst>
      <p:ext uri="{BB962C8B-B14F-4D97-AF65-F5344CB8AC3E}">
        <p14:creationId xmlns:p14="http://schemas.microsoft.com/office/powerpoint/2010/main" val="2857715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Perumusan Masalah</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394563"/>
            <a:ext cx="10554574" cy="1581087"/>
          </a:xfrm>
        </p:spPr>
        <p:txBody>
          <a:bodyPr>
            <a:noAutofit/>
          </a:bodyPr>
          <a:lstStyle/>
          <a:p>
            <a:pPr algn="just">
              <a:lnSpc>
                <a:spcPct val="150000"/>
              </a:lnSpc>
            </a:pPr>
            <a:r>
              <a:rPr lang="id-ID" sz="2200" dirty="0"/>
              <a:t>Bagaimana tingkat usability pada media sosial Sestyc ?</a:t>
            </a:r>
          </a:p>
          <a:p>
            <a:pPr algn="just">
              <a:lnSpc>
                <a:spcPct val="150000"/>
              </a:lnSpc>
            </a:pPr>
            <a:r>
              <a:rPr lang="id-ID" sz="2200" dirty="0"/>
              <a:t>Bagaimana evaluasi perangkat lunak dengan metode Cognitive Walkthrough diterapkan kepada media sosial Sestyc ?</a:t>
            </a:r>
          </a:p>
        </p:txBody>
      </p:sp>
    </p:spTree>
    <p:extLst>
      <p:ext uri="{BB962C8B-B14F-4D97-AF65-F5344CB8AC3E}">
        <p14:creationId xmlns:p14="http://schemas.microsoft.com/office/powerpoint/2010/main" val="44825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Tujuan dan Manfaat</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394563"/>
            <a:ext cx="10554574" cy="1581087"/>
          </a:xfrm>
        </p:spPr>
        <p:txBody>
          <a:bodyPr>
            <a:noAutofit/>
          </a:bodyPr>
          <a:lstStyle/>
          <a:p>
            <a:pPr algn="just">
              <a:lnSpc>
                <a:spcPct val="150000"/>
              </a:lnSpc>
            </a:pPr>
            <a:r>
              <a:rPr lang="id-ID" sz="2200" dirty="0"/>
              <a:t>Mengetahui tingkat usability pada media sosial Sestyc</a:t>
            </a:r>
          </a:p>
          <a:p>
            <a:pPr algn="just">
              <a:lnSpc>
                <a:spcPct val="150000"/>
              </a:lnSpc>
            </a:pPr>
            <a:r>
              <a:rPr lang="id-ID" sz="2200" dirty="0"/>
              <a:t>Menerapkan evaluasi perangkat lunak dengan metode Cognitive Walkthrough  kepada media sosial Sestyc</a:t>
            </a:r>
          </a:p>
        </p:txBody>
      </p:sp>
    </p:spTree>
    <p:extLst>
      <p:ext uri="{BB962C8B-B14F-4D97-AF65-F5344CB8AC3E}">
        <p14:creationId xmlns:p14="http://schemas.microsoft.com/office/powerpoint/2010/main" val="34526289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Batasan Masalah</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093843"/>
            <a:ext cx="10554574" cy="4625009"/>
          </a:xfrm>
        </p:spPr>
        <p:txBody>
          <a:bodyPr>
            <a:noAutofit/>
          </a:bodyPr>
          <a:lstStyle/>
          <a:p>
            <a:pPr algn="just">
              <a:lnSpc>
                <a:spcPct val="150000"/>
              </a:lnSpc>
            </a:pPr>
            <a:r>
              <a:rPr lang="id-ID" sz="1900" dirty="0"/>
              <a:t>Aplikasi yang diteliti adalah media sosial Sestyc</a:t>
            </a:r>
          </a:p>
          <a:p>
            <a:pPr algn="just">
              <a:lnSpc>
                <a:spcPct val="150000"/>
              </a:lnSpc>
            </a:pPr>
            <a:r>
              <a:rPr lang="id-ID" sz="1900" dirty="0"/>
              <a:t>Metode yang digunakan yaitu Cognitive Walkthrough</a:t>
            </a:r>
          </a:p>
          <a:p>
            <a:pPr algn="just">
              <a:lnSpc>
                <a:spcPct val="150000"/>
              </a:lnSpc>
            </a:pPr>
            <a:r>
              <a:rPr lang="id-ID" sz="1900" dirty="0"/>
              <a:t>Tools yang digunakan adalah SPSS, dan Microsoft Office</a:t>
            </a:r>
          </a:p>
          <a:p>
            <a:pPr algn="just">
              <a:lnSpc>
                <a:spcPct val="150000"/>
              </a:lnSpc>
            </a:pPr>
            <a:r>
              <a:rPr lang="id-ID" sz="1900" dirty="0"/>
              <a:t>Ruang lingkup yang diteliti hanya di bagian User Interface (UI), sehingga algoritma dan pemrograman aplikasi tidak dilibatkan dalam penelitian.</a:t>
            </a:r>
          </a:p>
          <a:p>
            <a:pPr algn="just">
              <a:lnSpc>
                <a:spcPct val="150000"/>
              </a:lnSpc>
            </a:pPr>
            <a:r>
              <a:rPr lang="id-ID" sz="1900" dirty="0"/>
              <a:t>Metode penelitian yang digunakan yaitu Cognitive Walkthrough, dengan metode pengujian usability evaluation dan teknik pengumpulan data purposive sampling.</a:t>
            </a:r>
          </a:p>
        </p:txBody>
      </p:sp>
    </p:spTree>
    <p:extLst>
      <p:ext uri="{BB962C8B-B14F-4D97-AF65-F5344CB8AC3E}">
        <p14:creationId xmlns:p14="http://schemas.microsoft.com/office/powerpoint/2010/main" val="9340798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dirty="0"/>
              <a:t>State of The Art </a:t>
            </a:r>
            <a:r>
              <a:rPr lang="id-ID" sz="1800" dirty="0"/>
              <a:t>1</a:t>
            </a:r>
            <a:endParaRPr lang="id-ID" dirty="0"/>
          </a:p>
        </p:txBody>
      </p:sp>
      <p:graphicFrame>
        <p:nvGraphicFramePr>
          <p:cNvPr id="5" name="Content Placeholder 4">
            <a:extLst>
              <a:ext uri="{FF2B5EF4-FFF2-40B4-BE49-F238E27FC236}">
                <a16:creationId xmlns:a16="http://schemas.microsoft.com/office/drawing/2014/main" id="{B453B40D-FC5C-4C7B-B360-3EF566B10F4A}"/>
              </a:ext>
            </a:extLst>
          </p:cNvPr>
          <p:cNvGraphicFramePr>
            <a:graphicFrameLocks noGrp="1"/>
          </p:cNvGraphicFramePr>
          <p:nvPr>
            <p:ph idx="1"/>
            <p:extLst>
              <p:ext uri="{D42A27DB-BD31-4B8C-83A1-F6EECF244321}">
                <p14:modId xmlns:p14="http://schemas.microsoft.com/office/powerpoint/2010/main" val="4232710289"/>
              </p:ext>
            </p:extLst>
          </p:nvPr>
        </p:nvGraphicFramePr>
        <p:xfrm>
          <a:off x="819150" y="2222500"/>
          <a:ext cx="10553698" cy="3903291"/>
        </p:xfrm>
        <a:graphic>
          <a:graphicData uri="http://schemas.openxmlformats.org/drawingml/2006/table">
            <a:tbl>
              <a:tblPr firstRow="1" bandRow="1">
                <a:tableStyleId>{5C22544A-7EE6-4342-B048-85BDC9FD1C3A}</a:tableStyleId>
              </a:tblPr>
              <a:tblGrid>
                <a:gridCol w="682040">
                  <a:extLst>
                    <a:ext uri="{9D8B030D-6E8A-4147-A177-3AD203B41FA5}">
                      <a16:colId xmlns:a16="http://schemas.microsoft.com/office/drawing/2014/main" val="4166775398"/>
                    </a:ext>
                  </a:extLst>
                </a:gridCol>
                <a:gridCol w="2064073">
                  <a:extLst>
                    <a:ext uri="{9D8B030D-6E8A-4147-A177-3AD203B41FA5}">
                      <a16:colId xmlns:a16="http://schemas.microsoft.com/office/drawing/2014/main" val="1434949865"/>
                    </a:ext>
                  </a:extLst>
                </a:gridCol>
                <a:gridCol w="3733282">
                  <a:extLst>
                    <a:ext uri="{9D8B030D-6E8A-4147-A177-3AD203B41FA5}">
                      <a16:colId xmlns:a16="http://schemas.microsoft.com/office/drawing/2014/main" val="1293690599"/>
                    </a:ext>
                  </a:extLst>
                </a:gridCol>
                <a:gridCol w="4074303">
                  <a:extLst>
                    <a:ext uri="{9D8B030D-6E8A-4147-A177-3AD203B41FA5}">
                      <a16:colId xmlns:a16="http://schemas.microsoft.com/office/drawing/2014/main" val="2787445512"/>
                    </a:ext>
                  </a:extLst>
                </a:gridCol>
              </a:tblGrid>
              <a:tr h="326005">
                <a:tc>
                  <a:txBody>
                    <a:bodyPr/>
                    <a:lstStyle/>
                    <a:p>
                      <a:pPr algn="ctr" fontAlgn="t">
                        <a:lnSpc>
                          <a:spcPct val="150000"/>
                        </a:lnSpc>
                        <a:spcBef>
                          <a:spcPts val="0"/>
                        </a:spcBef>
                        <a:spcAft>
                          <a:spcPts val="1000"/>
                        </a:spcAft>
                      </a:pPr>
                      <a:r>
                        <a:rPr lang="id-ID" sz="1300" u="none" strike="noStrike">
                          <a:effectLst/>
                        </a:rPr>
                        <a:t>No.</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Peneliti</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Judul Penelitian</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Kelebihan dan Kekurangan</a:t>
                      </a:r>
                      <a:endParaRPr lang="id-ID" sz="1300" b="0" i="0" u="none" strike="noStrike">
                        <a:effectLst/>
                        <a:latin typeface="Arial" panose="020B0604020202020204" pitchFamily="34" charset="0"/>
                      </a:endParaRPr>
                    </a:p>
                  </a:txBody>
                  <a:tcPr marL="40055" marR="40055" marT="5563" marB="0"/>
                </a:tc>
                <a:extLst>
                  <a:ext uri="{0D108BD9-81ED-4DB2-BD59-A6C34878D82A}">
                    <a16:rowId xmlns:a16="http://schemas.microsoft.com/office/drawing/2014/main" val="3555525021"/>
                  </a:ext>
                </a:extLst>
              </a:tr>
              <a:tr h="806667">
                <a:tc>
                  <a:txBody>
                    <a:bodyPr/>
                    <a:lstStyle/>
                    <a:p>
                      <a:pPr algn="ctr" fontAlgn="t">
                        <a:lnSpc>
                          <a:spcPct val="150000"/>
                        </a:lnSpc>
                        <a:spcBef>
                          <a:spcPts val="0"/>
                        </a:spcBef>
                        <a:spcAft>
                          <a:spcPts val="1000"/>
                        </a:spcAft>
                      </a:pPr>
                      <a:r>
                        <a:rPr lang="id-ID" sz="1300" u="none" strike="noStrike">
                          <a:effectLst/>
                        </a:rPr>
                        <a:t>1</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a:effectLst/>
                        </a:rPr>
                        <a:t>Revianda Amrullah</a:t>
                      </a:r>
                    </a:p>
                    <a:p>
                      <a:pPr algn="l" fontAlgn="t">
                        <a:lnSpc>
                          <a:spcPct val="150000"/>
                        </a:lnSpc>
                        <a:spcBef>
                          <a:spcPts val="0"/>
                        </a:spcBef>
                        <a:spcAft>
                          <a:spcPts val="1000"/>
                        </a:spcAft>
                      </a:pPr>
                      <a:r>
                        <a:rPr lang="id-ID" sz="1300" u="none" strike="noStrike">
                          <a:effectLst/>
                        </a:rPr>
                        <a:t>(2019)</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dirty="0">
                          <a:effectLst/>
                        </a:rPr>
                        <a:t>Evaluasi User Experience Pada Game PUBG MOBILE Menggunakan Metode Cognitive Walkthrough</a:t>
                      </a:r>
                      <a:endParaRPr lang="id-ID" sz="1300" b="0" i="0" u="none" strike="noStrike" dirty="0">
                        <a:effectLst/>
                        <a:latin typeface="Arial" panose="020B0604020202020204" pitchFamily="34" charset="0"/>
                      </a:endParaRPr>
                    </a:p>
                  </a:txBody>
                  <a:tcPr marL="40055" marR="40055" marT="5563" marB="0"/>
                </a:tc>
                <a:tc>
                  <a:txBody>
                    <a:bodyPr/>
                    <a:lstStyle/>
                    <a:p>
                      <a:pPr marL="285750" indent="-285750" algn="l" fontAlgn="t">
                        <a:lnSpc>
                          <a:spcPct val="150000"/>
                        </a:lnSpc>
                        <a:spcBef>
                          <a:spcPts val="0"/>
                        </a:spcBef>
                        <a:spcAft>
                          <a:spcPts val="0"/>
                        </a:spcAft>
                        <a:buClrTx/>
                        <a:buSzPts val="1200"/>
                        <a:buFontTx/>
                        <a:buChar char="-"/>
                      </a:pPr>
                      <a:r>
                        <a:rPr lang="id-ID" sz="1300" u="none" strike="noStrike" dirty="0">
                          <a:effectLst/>
                        </a:rPr>
                        <a:t>Menggunakan metode Cognitive</a:t>
                      </a:r>
                    </a:p>
                    <a:p>
                      <a:pPr marL="0" indent="0" algn="l" fontAlgn="t">
                        <a:lnSpc>
                          <a:spcPct val="150000"/>
                        </a:lnSpc>
                        <a:spcBef>
                          <a:spcPts val="0"/>
                        </a:spcBef>
                        <a:spcAft>
                          <a:spcPts val="0"/>
                        </a:spcAft>
                        <a:buClrTx/>
                        <a:buSzPts val="1200"/>
                        <a:buFontTx/>
                        <a:buNone/>
                      </a:pPr>
                      <a:r>
                        <a:rPr lang="id-ID" sz="1300" u="none" strike="noStrike" dirty="0">
                          <a:effectLst/>
                        </a:rPr>
                        <a:t>      Walkthrough</a:t>
                      </a:r>
                    </a:p>
                    <a:p>
                      <a:pPr marL="347472" indent="-347472" algn="l" fontAlgn="t">
                        <a:lnSpc>
                          <a:spcPct val="150000"/>
                        </a:lnSpc>
                        <a:spcBef>
                          <a:spcPts val="0"/>
                        </a:spcBef>
                        <a:spcAft>
                          <a:spcPts val="1000"/>
                        </a:spcAft>
                      </a:pPr>
                      <a:r>
                        <a:rPr lang="id-ID" sz="1300" u="none" strike="noStrike" dirty="0">
                          <a:effectLst/>
                        </a:rPr>
                        <a:t>-     Fokus ke analisis fungi dan operasi</a:t>
                      </a:r>
                      <a:endParaRPr lang="id-ID" sz="1300" b="0" i="0" u="none" strike="noStrike" dirty="0">
                        <a:effectLst/>
                        <a:latin typeface="Arial" panose="020B0604020202020204" pitchFamily="34" charset="0"/>
                      </a:endParaRPr>
                    </a:p>
                  </a:txBody>
                  <a:tcPr marL="40055" marR="40055" marT="5563" marB="0"/>
                </a:tc>
                <a:extLst>
                  <a:ext uri="{0D108BD9-81ED-4DB2-BD59-A6C34878D82A}">
                    <a16:rowId xmlns:a16="http://schemas.microsoft.com/office/drawing/2014/main" val="3165834825"/>
                  </a:ext>
                </a:extLst>
              </a:tr>
              <a:tr h="2542391">
                <a:tc>
                  <a:txBody>
                    <a:bodyPr/>
                    <a:lstStyle/>
                    <a:p>
                      <a:pPr algn="ctr" fontAlgn="t">
                        <a:lnSpc>
                          <a:spcPct val="150000"/>
                        </a:lnSpc>
                        <a:spcBef>
                          <a:spcPts val="0"/>
                        </a:spcBef>
                        <a:spcAft>
                          <a:spcPts val="1000"/>
                        </a:spcAft>
                      </a:pPr>
                      <a:r>
                        <a:rPr lang="id-ID" sz="1300" u="none" strike="noStrike">
                          <a:effectLst/>
                        </a:rPr>
                        <a:t>2</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a:effectLst/>
                        </a:rPr>
                        <a:t>Rio Donaroe, dkk</a:t>
                      </a:r>
                    </a:p>
                    <a:p>
                      <a:pPr algn="l" fontAlgn="t">
                        <a:lnSpc>
                          <a:spcPct val="150000"/>
                        </a:lnSpc>
                        <a:spcBef>
                          <a:spcPts val="0"/>
                        </a:spcBef>
                        <a:spcAft>
                          <a:spcPts val="1000"/>
                        </a:spcAft>
                      </a:pPr>
                      <a:r>
                        <a:rPr lang="id-ID" sz="1300" u="none" strike="noStrike">
                          <a:effectLst/>
                        </a:rPr>
                        <a:t>(2018)</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a:effectLst/>
                        </a:rPr>
                        <a:t>Analisis User Experience Aplikasi Mobile Facebook (Studi kasus pada Mahasiswa Universitas Brawijaya)</a:t>
                      </a:r>
                      <a:endParaRPr lang="id-ID" sz="1300" b="0" i="0" u="none" strike="noStrike">
                        <a:effectLst/>
                        <a:latin typeface="Arial" panose="020B0604020202020204" pitchFamily="34" charset="0"/>
                      </a:endParaRPr>
                    </a:p>
                  </a:txBody>
                  <a:tcPr marL="40055" marR="40055" marT="5563" marB="0"/>
                </a:tc>
                <a:tc>
                  <a:txBody>
                    <a:bodyPr/>
                    <a:lstStyle/>
                    <a:p>
                      <a:pPr marL="285750" indent="-285750" algn="l" fontAlgn="t">
                        <a:lnSpc>
                          <a:spcPct val="150000"/>
                        </a:lnSpc>
                        <a:spcBef>
                          <a:spcPts val="0"/>
                        </a:spcBef>
                        <a:spcAft>
                          <a:spcPts val="0"/>
                        </a:spcAft>
                        <a:buClrTx/>
                        <a:buSzPts val="1200"/>
                        <a:buFontTx/>
                        <a:buChar char="-"/>
                      </a:pPr>
                      <a:r>
                        <a:rPr lang="id-ID" sz="1300" u="none" strike="noStrike" dirty="0">
                          <a:effectLst/>
                        </a:rPr>
                        <a:t>Peneletian mengambil studi kasus tentang</a:t>
                      </a:r>
                    </a:p>
                    <a:p>
                      <a:pPr marL="0" indent="0" algn="l" fontAlgn="t">
                        <a:lnSpc>
                          <a:spcPct val="150000"/>
                        </a:lnSpc>
                        <a:spcBef>
                          <a:spcPts val="0"/>
                        </a:spcBef>
                        <a:spcAft>
                          <a:spcPts val="0"/>
                        </a:spcAft>
                        <a:buClrTx/>
                        <a:buSzPts val="1200"/>
                        <a:buFontTx/>
                        <a:buNone/>
                      </a:pPr>
                      <a:r>
                        <a:rPr lang="id-ID" sz="1300" u="none" strike="noStrike" dirty="0">
                          <a:effectLst/>
                        </a:rPr>
                        <a:t>      media sosial yang sudah banyak</a:t>
                      </a:r>
                    </a:p>
                    <a:p>
                      <a:pPr marL="0" indent="0" algn="l" fontAlgn="t">
                        <a:lnSpc>
                          <a:spcPct val="150000"/>
                        </a:lnSpc>
                        <a:spcBef>
                          <a:spcPts val="0"/>
                        </a:spcBef>
                        <a:spcAft>
                          <a:spcPts val="0"/>
                        </a:spcAft>
                        <a:buClrTx/>
                        <a:buSzPts val="1200"/>
                        <a:buFontTx/>
                        <a:buNone/>
                      </a:pPr>
                      <a:r>
                        <a:rPr lang="id-ID" sz="1300" u="none" strike="noStrike" dirty="0">
                          <a:effectLst/>
                        </a:rPr>
                        <a:t>      penggunanya</a:t>
                      </a:r>
                    </a:p>
                    <a:p>
                      <a:pPr marL="347472" indent="-347472" algn="l" fontAlgn="t">
                        <a:lnSpc>
                          <a:spcPct val="150000"/>
                        </a:lnSpc>
                        <a:spcBef>
                          <a:spcPts val="0"/>
                        </a:spcBef>
                        <a:spcAft>
                          <a:spcPts val="0"/>
                        </a:spcAft>
                        <a:buFontTx/>
                        <a:buChar char="-"/>
                      </a:pPr>
                      <a:r>
                        <a:rPr lang="id-ID" sz="1300" u="none" strike="noStrike" dirty="0">
                          <a:effectLst/>
                        </a:rPr>
                        <a:t>Pembahasan tentang 4 kompuonen UX : value,desirability, adoptabilty, &amp; usability</a:t>
                      </a:r>
                    </a:p>
                    <a:p>
                      <a:pPr marL="285750" indent="-285750" algn="l" fontAlgn="t">
                        <a:lnSpc>
                          <a:spcPct val="150000"/>
                        </a:lnSpc>
                        <a:spcBef>
                          <a:spcPts val="0"/>
                        </a:spcBef>
                        <a:spcAft>
                          <a:spcPts val="0"/>
                        </a:spcAft>
                        <a:buFontTx/>
                        <a:buChar char="-"/>
                      </a:pPr>
                      <a:r>
                        <a:rPr lang="id-ID" sz="1300" u="none" strike="noStrike" dirty="0">
                          <a:effectLst/>
                        </a:rPr>
                        <a:t>Metode pengambilan sampel menggunakan probability sampling</a:t>
                      </a:r>
                    </a:p>
                    <a:p>
                      <a:pPr marL="347472" indent="-347472" algn="l" fontAlgn="t">
                        <a:lnSpc>
                          <a:spcPct val="150000"/>
                        </a:lnSpc>
                        <a:spcBef>
                          <a:spcPts val="0"/>
                        </a:spcBef>
                        <a:spcAft>
                          <a:spcPts val="1000"/>
                        </a:spcAft>
                        <a:buFontTx/>
                        <a:buChar char="-"/>
                      </a:pPr>
                      <a:r>
                        <a:rPr lang="id-ID" sz="1300" u="none" strike="noStrike" dirty="0">
                          <a:effectLst/>
                        </a:rPr>
                        <a:t>Penelitian belum terfokus menggunakan metode tertentu</a:t>
                      </a:r>
                      <a:endParaRPr lang="id-ID" sz="1300" b="0" i="0" u="none" strike="noStrike" dirty="0">
                        <a:effectLst/>
                        <a:latin typeface="Arial" panose="020B0604020202020204" pitchFamily="34" charset="0"/>
                      </a:endParaRPr>
                    </a:p>
                  </a:txBody>
                  <a:tcPr marL="40055" marR="40055" marT="5563" marB="0"/>
                </a:tc>
                <a:extLst>
                  <a:ext uri="{0D108BD9-81ED-4DB2-BD59-A6C34878D82A}">
                    <a16:rowId xmlns:a16="http://schemas.microsoft.com/office/drawing/2014/main" val="4177030243"/>
                  </a:ext>
                </a:extLst>
              </a:tr>
            </a:tbl>
          </a:graphicData>
        </a:graphic>
      </p:graphicFrame>
    </p:spTree>
    <p:extLst>
      <p:ext uri="{BB962C8B-B14F-4D97-AF65-F5344CB8AC3E}">
        <p14:creationId xmlns:p14="http://schemas.microsoft.com/office/powerpoint/2010/main" val="35032092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dirty="0"/>
              <a:t>State of The Art </a:t>
            </a:r>
            <a:r>
              <a:rPr lang="id-ID" sz="1800" dirty="0"/>
              <a:t>2</a:t>
            </a:r>
            <a:endParaRPr lang="id-ID" dirty="0"/>
          </a:p>
        </p:txBody>
      </p:sp>
      <p:graphicFrame>
        <p:nvGraphicFramePr>
          <p:cNvPr id="5" name="Content Placeholder 4">
            <a:extLst>
              <a:ext uri="{FF2B5EF4-FFF2-40B4-BE49-F238E27FC236}">
                <a16:creationId xmlns:a16="http://schemas.microsoft.com/office/drawing/2014/main" id="{B453B40D-FC5C-4C7B-B360-3EF566B10F4A}"/>
              </a:ext>
            </a:extLst>
          </p:cNvPr>
          <p:cNvGraphicFramePr>
            <a:graphicFrameLocks noGrp="1"/>
          </p:cNvGraphicFramePr>
          <p:nvPr>
            <p:ph idx="1"/>
            <p:extLst>
              <p:ext uri="{D42A27DB-BD31-4B8C-83A1-F6EECF244321}">
                <p14:modId xmlns:p14="http://schemas.microsoft.com/office/powerpoint/2010/main" val="1743381330"/>
              </p:ext>
            </p:extLst>
          </p:nvPr>
        </p:nvGraphicFramePr>
        <p:xfrm>
          <a:off x="819150" y="2222500"/>
          <a:ext cx="10553698" cy="3728123"/>
        </p:xfrm>
        <a:graphic>
          <a:graphicData uri="http://schemas.openxmlformats.org/drawingml/2006/table">
            <a:tbl>
              <a:tblPr firstRow="1" bandRow="1">
                <a:tableStyleId>{5C22544A-7EE6-4342-B048-85BDC9FD1C3A}</a:tableStyleId>
              </a:tblPr>
              <a:tblGrid>
                <a:gridCol w="682040">
                  <a:extLst>
                    <a:ext uri="{9D8B030D-6E8A-4147-A177-3AD203B41FA5}">
                      <a16:colId xmlns:a16="http://schemas.microsoft.com/office/drawing/2014/main" val="4166775398"/>
                    </a:ext>
                  </a:extLst>
                </a:gridCol>
                <a:gridCol w="2064073">
                  <a:extLst>
                    <a:ext uri="{9D8B030D-6E8A-4147-A177-3AD203B41FA5}">
                      <a16:colId xmlns:a16="http://schemas.microsoft.com/office/drawing/2014/main" val="1434949865"/>
                    </a:ext>
                  </a:extLst>
                </a:gridCol>
                <a:gridCol w="3733282">
                  <a:extLst>
                    <a:ext uri="{9D8B030D-6E8A-4147-A177-3AD203B41FA5}">
                      <a16:colId xmlns:a16="http://schemas.microsoft.com/office/drawing/2014/main" val="1293690599"/>
                    </a:ext>
                  </a:extLst>
                </a:gridCol>
                <a:gridCol w="4074303">
                  <a:extLst>
                    <a:ext uri="{9D8B030D-6E8A-4147-A177-3AD203B41FA5}">
                      <a16:colId xmlns:a16="http://schemas.microsoft.com/office/drawing/2014/main" val="2787445512"/>
                    </a:ext>
                  </a:extLst>
                </a:gridCol>
              </a:tblGrid>
              <a:tr h="326005">
                <a:tc>
                  <a:txBody>
                    <a:bodyPr/>
                    <a:lstStyle/>
                    <a:p>
                      <a:pPr algn="ctr" fontAlgn="t">
                        <a:lnSpc>
                          <a:spcPct val="150000"/>
                        </a:lnSpc>
                        <a:spcBef>
                          <a:spcPts val="0"/>
                        </a:spcBef>
                        <a:spcAft>
                          <a:spcPts val="1000"/>
                        </a:spcAft>
                      </a:pPr>
                      <a:r>
                        <a:rPr lang="id-ID" sz="1300" u="none" strike="noStrike">
                          <a:effectLst/>
                        </a:rPr>
                        <a:t>No.</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Peneliti</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Judul Penelitian</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Kelebihan dan Kekurangan</a:t>
                      </a:r>
                      <a:endParaRPr lang="id-ID" sz="1300" b="0" i="0" u="none" strike="noStrike">
                        <a:effectLst/>
                        <a:latin typeface="Arial" panose="020B0604020202020204" pitchFamily="34" charset="0"/>
                      </a:endParaRPr>
                    </a:p>
                  </a:txBody>
                  <a:tcPr marL="40055" marR="40055" marT="5563" marB="0"/>
                </a:tc>
                <a:extLst>
                  <a:ext uri="{0D108BD9-81ED-4DB2-BD59-A6C34878D82A}">
                    <a16:rowId xmlns:a16="http://schemas.microsoft.com/office/drawing/2014/main" val="3555525021"/>
                  </a:ext>
                </a:extLst>
              </a:tr>
              <a:tr h="806667">
                <a:tc>
                  <a:txBody>
                    <a:bodyPr/>
                    <a:lstStyle/>
                    <a:p>
                      <a:pPr algn="ct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Febian Alexander, dkk</a:t>
                      </a:r>
                      <a:endParaRPr lang="id-ID" sz="130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(2016)</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i="1">
                          <a:effectLst/>
                          <a:latin typeface="Times New Roman" panose="02020603050405020304" pitchFamily="18" charset="0"/>
                          <a:ea typeface="Calibri" panose="020F0502020204030204" pitchFamily="34" charset="0"/>
                          <a:cs typeface="Arial" panose="020B0604020202020204" pitchFamily="34" charset="0"/>
                        </a:rPr>
                        <a:t>Evaluasi Usability</a:t>
                      </a:r>
                      <a:r>
                        <a:rPr lang="id-ID" sz="1300">
                          <a:effectLst/>
                          <a:latin typeface="Times New Roman" panose="02020603050405020304" pitchFamily="18" charset="0"/>
                          <a:ea typeface="Calibri" panose="020F0502020204030204" pitchFamily="34" charset="0"/>
                          <a:cs typeface="Arial" panose="020B0604020202020204" pitchFamily="34" charset="0"/>
                        </a:rPr>
                        <a:t> Pada Desain </a:t>
                      </a:r>
                      <a:r>
                        <a:rPr lang="id-ID" sz="1300" i="1">
                          <a:effectLst/>
                          <a:latin typeface="Times New Roman" panose="02020603050405020304" pitchFamily="18" charset="0"/>
                          <a:ea typeface="Calibri" panose="020F0502020204030204" pitchFamily="34" charset="0"/>
                          <a:cs typeface="Arial" panose="020B0604020202020204" pitchFamily="34" charset="0"/>
                        </a:rPr>
                        <a:t>E-Learning</a:t>
                      </a:r>
                      <a:r>
                        <a:rPr lang="id-ID" sz="1300">
                          <a:effectLst/>
                          <a:latin typeface="Times New Roman" panose="02020603050405020304" pitchFamily="18" charset="0"/>
                          <a:ea typeface="Calibri" panose="020F0502020204030204" pitchFamily="34" charset="0"/>
                          <a:cs typeface="Arial" panose="020B0604020202020204" pitchFamily="34" charset="0"/>
                        </a:rPr>
                        <a:t> Menggunakan Metode </a:t>
                      </a:r>
                      <a:r>
                        <a:rPr lang="id-ID" sz="1300" i="1">
                          <a:effectLst/>
                          <a:latin typeface="Times New Roman" panose="02020603050405020304" pitchFamily="18" charset="0"/>
                          <a:ea typeface="Calibri" panose="020F0502020204030204" pitchFamily="34" charset="0"/>
                          <a:cs typeface="Arial" panose="020B0604020202020204" pitchFamily="34" charset="0"/>
                        </a:rPr>
                        <a:t>Cognitive Walkthrough</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lnSpc>
                          <a:spcPct val="150000"/>
                        </a:lnSpc>
                        <a:buFont typeface="Symbol" panose="05050102010706020507" pitchFamily="18" charset="2"/>
                        <a:buChar char=""/>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Pembahasan tentang metode </a:t>
                      </a:r>
                      <a:r>
                        <a:rPr lang="id-ID" sz="1300" i="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Cognitive Walkthrough</a:t>
                      </a: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cukup rinci dan mudah di mengerti</a:t>
                      </a:r>
                      <a:endParaRPr lang="id-ID" sz="13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1000"/>
                        </a:spcAft>
                        <a:buFont typeface="Symbol" panose="05050102010706020507" pitchFamily="18" charset="2"/>
                        <a:buChar char=""/>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Pengukuran usability berfokus pada tingkat efisiensi</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5834825"/>
                  </a:ext>
                </a:extLst>
              </a:tr>
              <a:tr h="2542391">
                <a:tc>
                  <a:txBody>
                    <a:bodyPr/>
                    <a:lstStyle/>
                    <a:p>
                      <a:pPr algn="ct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Gagas Pandusarani, dkk</a:t>
                      </a:r>
                      <a:endParaRPr lang="id-ID" sz="130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(2018)</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dirty="0">
                          <a:effectLst/>
                          <a:latin typeface="Times New Roman" panose="02020603050405020304" pitchFamily="18" charset="0"/>
                          <a:ea typeface="Calibri" panose="020F0502020204030204" pitchFamily="34" charset="0"/>
                          <a:cs typeface="Arial" panose="020B0604020202020204" pitchFamily="34" charset="0"/>
                        </a:rPr>
                        <a:t>Analisis </a:t>
                      </a:r>
                      <a:r>
                        <a:rPr lang="id-ID" sz="1300" i="1" dirty="0">
                          <a:effectLst/>
                          <a:latin typeface="Times New Roman" panose="02020603050405020304" pitchFamily="18" charset="0"/>
                          <a:ea typeface="Calibri" panose="020F0502020204030204" pitchFamily="34" charset="0"/>
                          <a:cs typeface="Arial" panose="020B0604020202020204" pitchFamily="34" charset="0"/>
                        </a:rPr>
                        <a:t>User Experience</a:t>
                      </a:r>
                      <a:r>
                        <a:rPr lang="id-ID" sz="1300" dirty="0">
                          <a:effectLst/>
                          <a:latin typeface="Times New Roman" panose="02020603050405020304" pitchFamily="18" charset="0"/>
                          <a:ea typeface="Calibri" panose="020F0502020204030204" pitchFamily="34" charset="0"/>
                          <a:cs typeface="Arial" panose="020B0604020202020204" pitchFamily="34" charset="0"/>
                        </a:rPr>
                        <a:t> Pada Game </a:t>
                      </a:r>
                      <a:r>
                        <a:rPr lang="id-ID" sz="1300" i="1" dirty="0">
                          <a:effectLst/>
                          <a:latin typeface="Times New Roman" panose="02020603050405020304" pitchFamily="18" charset="0"/>
                          <a:ea typeface="Calibri" panose="020F0502020204030204" pitchFamily="34" charset="0"/>
                          <a:cs typeface="Arial" panose="020B0604020202020204" pitchFamily="34" charset="0"/>
                        </a:rPr>
                        <a:t>CS:GO</a:t>
                      </a:r>
                      <a:r>
                        <a:rPr lang="id-ID" sz="1300" dirty="0">
                          <a:effectLst/>
                          <a:latin typeface="Times New Roman" panose="02020603050405020304" pitchFamily="18" charset="0"/>
                          <a:ea typeface="Calibri" panose="020F0502020204030204" pitchFamily="34" charset="0"/>
                          <a:cs typeface="Arial" panose="020B0604020202020204" pitchFamily="34" charset="0"/>
                        </a:rPr>
                        <a:t> dengan Menggunakan Metode </a:t>
                      </a:r>
                      <a:r>
                        <a:rPr lang="id-ID" sz="1300" i="1" dirty="0">
                          <a:effectLst/>
                          <a:latin typeface="Times New Roman" panose="02020603050405020304" pitchFamily="18" charset="0"/>
                          <a:ea typeface="Calibri" panose="020F0502020204030204" pitchFamily="34" charset="0"/>
                          <a:cs typeface="Arial" panose="020B0604020202020204" pitchFamily="34" charset="0"/>
                        </a:rPr>
                        <a:t>Cognitive Walkthrough</a:t>
                      </a:r>
                      <a:r>
                        <a:rPr lang="id-ID" sz="1300" dirty="0">
                          <a:effectLst/>
                          <a:latin typeface="Times New Roman" panose="02020603050405020304" pitchFamily="18" charset="0"/>
                          <a:ea typeface="Calibri" panose="020F0502020204030204" pitchFamily="34" charset="0"/>
                          <a:cs typeface="Arial" panose="020B0604020202020204" pitchFamily="34" charset="0"/>
                        </a:rPr>
                        <a:t> dan Metode </a:t>
                      </a:r>
                      <a:r>
                        <a:rPr lang="id-ID" sz="1300" i="1" dirty="0">
                          <a:effectLst/>
                          <a:latin typeface="Times New Roman" panose="02020603050405020304" pitchFamily="18" charset="0"/>
                          <a:ea typeface="Calibri" panose="020F0502020204030204" pitchFamily="34" charset="0"/>
                          <a:cs typeface="Arial" panose="020B0604020202020204" pitchFamily="34" charset="0"/>
                        </a:rPr>
                        <a:t>Heuristic Evaluation</a:t>
                      </a:r>
                      <a:endParaRPr lang="id-ID" sz="13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lnSpc>
                          <a:spcPct val="150000"/>
                        </a:lnSpc>
                        <a:buFont typeface="Symbol" panose="05050102010706020507" pitchFamily="18" charset="2"/>
                        <a:buChar char=""/>
                      </a:pPr>
                      <a:r>
                        <a:rPr lang="id-ID"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Menggunakan 2 metode sekaligus dengan studi kasus yang sama</a:t>
                      </a:r>
                      <a:endParaRPr lang="id-ID"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id-ID"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Penulis memiliki pengetahuan tambahan untuk membandingkan tingkat evaluasi antara kedua metode </a:t>
                      </a:r>
                      <a:r>
                        <a:rPr lang="id-ID" sz="13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usability</a:t>
                      </a:r>
                      <a:endParaRPr lang="id-ID"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1000"/>
                        </a:spcAft>
                        <a:buFont typeface="Symbol" panose="05050102010706020507" pitchFamily="18" charset="2"/>
                        <a:buChar char=""/>
                      </a:pPr>
                      <a:r>
                        <a:rPr lang="id-ID"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Kriteria responden di rasa kurang efektif dan masih meragukan</a:t>
                      </a:r>
                      <a:endParaRPr lang="id-ID" sz="13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77030243"/>
                  </a:ext>
                </a:extLst>
              </a:tr>
            </a:tbl>
          </a:graphicData>
        </a:graphic>
      </p:graphicFrame>
    </p:spTree>
    <p:extLst>
      <p:ext uri="{BB962C8B-B14F-4D97-AF65-F5344CB8AC3E}">
        <p14:creationId xmlns:p14="http://schemas.microsoft.com/office/powerpoint/2010/main" val="326987975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dirty="0"/>
              <a:t>Kerangka Pemikiran</a:t>
            </a:r>
          </a:p>
        </p:txBody>
      </p:sp>
      <p:graphicFrame>
        <p:nvGraphicFramePr>
          <p:cNvPr id="5" name="Content Placeholder 4">
            <a:extLst>
              <a:ext uri="{FF2B5EF4-FFF2-40B4-BE49-F238E27FC236}">
                <a16:creationId xmlns:a16="http://schemas.microsoft.com/office/drawing/2014/main" id="{1C16F2DA-E9C5-47E0-BAD7-702FA9B4DEEE}"/>
              </a:ext>
            </a:extLst>
          </p:cNvPr>
          <p:cNvGraphicFramePr>
            <a:graphicFrameLocks noGrp="1"/>
          </p:cNvGraphicFramePr>
          <p:nvPr>
            <p:ph idx="1"/>
            <p:extLst>
              <p:ext uri="{D42A27DB-BD31-4B8C-83A1-F6EECF244321}">
                <p14:modId xmlns:p14="http://schemas.microsoft.com/office/powerpoint/2010/main" val="3684072915"/>
              </p:ext>
            </p:extLst>
          </p:nvPr>
        </p:nvGraphicFramePr>
        <p:xfrm>
          <a:off x="581852" y="2262256"/>
          <a:ext cx="11028294" cy="4383792"/>
        </p:xfrm>
        <a:graphic>
          <a:graphicData uri="http://schemas.openxmlformats.org/drawingml/2006/table">
            <a:tbl>
              <a:tblPr firstRow="1" firstCol="1" bandRow="1">
                <a:tableStyleId>{5C22544A-7EE6-4342-B048-85BDC9FD1C3A}</a:tableStyleId>
              </a:tblPr>
              <a:tblGrid>
                <a:gridCol w="5514147">
                  <a:extLst>
                    <a:ext uri="{9D8B030D-6E8A-4147-A177-3AD203B41FA5}">
                      <a16:colId xmlns:a16="http://schemas.microsoft.com/office/drawing/2014/main" val="2548624948"/>
                    </a:ext>
                  </a:extLst>
                </a:gridCol>
                <a:gridCol w="5514147">
                  <a:extLst>
                    <a:ext uri="{9D8B030D-6E8A-4147-A177-3AD203B41FA5}">
                      <a16:colId xmlns:a16="http://schemas.microsoft.com/office/drawing/2014/main" val="3557987958"/>
                    </a:ext>
                  </a:extLst>
                </a:gridCol>
              </a:tblGrid>
              <a:tr h="163849">
                <a:tc>
                  <a:txBody>
                    <a:bodyPr/>
                    <a:lstStyle/>
                    <a:p>
                      <a:pPr algn="ctr" fontAlgn="t">
                        <a:lnSpc>
                          <a:spcPct val="150000"/>
                        </a:lnSpc>
                        <a:spcBef>
                          <a:spcPts val="0"/>
                        </a:spcBef>
                        <a:spcAft>
                          <a:spcPts val="1000"/>
                        </a:spcAft>
                      </a:pPr>
                      <a:r>
                        <a:rPr lang="id-ID" sz="1340" u="none" strike="noStrike" dirty="0">
                          <a:solidFill>
                            <a:schemeClr val="bg1"/>
                          </a:solidFill>
                          <a:effectLst/>
                        </a:rPr>
                        <a:t>Problem</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tc>
                  <a:txBody>
                    <a:bodyPr/>
                    <a:lstStyle/>
                    <a:p>
                      <a:pPr algn="ctr" fontAlgn="t">
                        <a:lnSpc>
                          <a:spcPct val="150000"/>
                        </a:lnSpc>
                        <a:spcBef>
                          <a:spcPts val="0"/>
                        </a:spcBef>
                        <a:spcAft>
                          <a:spcPts val="1000"/>
                        </a:spcAft>
                      </a:pPr>
                      <a:r>
                        <a:rPr lang="id-ID" sz="1340" u="none" strike="noStrike" dirty="0">
                          <a:solidFill>
                            <a:schemeClr val="bg1"/>
                          </a:solidFill>
                          <a:effectLst/>
                        </a:rPr>
                        <a:t>Opportunity</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extLst>
                  <a:ext uri="{0D108BD9-81ED-4DB2-BD59-A6C34878D82A}">
                    <a16:rowId xmlns:a16="http://schemas.microsoft.com/office/drawing/2014/main" val="388175605"/>
                  </a:ext>
                </a:extLst>
              </a:tr>
              <a:tr h="1430657">
                <a:tc>
                  <a:txBody>
                    <a:bodyPr/>
                    <a:lstStyle/>
                    <a:p>
                      <a:pPr algn="ctr" fontAlgn="t">
                        <a:lnSpc>
                          <a:spcPct val="150000"/>
                        </a:lnSpc>
                        <a:spcBef>
                          <a:spcPts val="0"/>
                        </a:spcBef>
                        <a:spcAft>
                          <a:spcPts val="1000"/>
                        </a:spcAft>
                      </a:pPr>
                      <a:r>
                        <a:rPr lang="id-ID" sz="1340" u="none" strike="noStrike">
                          <a:effectLst/>
                        </a:rPr>
                        <a:t>Tidak sedikit dari pengguna Sestyc  memberikan respon yang kurang baik mengenai User Interface (UI) dari beberapa fitur pada perangkat lunak tersebut, juga banyak yang mengeluhkan adanya bug pada beberapa fitur yang sangat urgent. </a:t>
                      </a:r>
                      <a:endParaRPr lang="id-ID" sz="1340" b="0" i="0" u="none" strike="noStrike">
                        <a:effectLst/>
                        <a:latin typeface="Arial" panose="020B0604020202020204" pitchFamily="34" charset="0"/>
                      </a:endParaRPr>
                    </a:p>
                  </a:txBody>
                  <a:tcPr marL="39588" marR="39588" marT="5498" marB="0"/>
                </a:tc>
                <a:tc>
                  <a:txBody>
                    <a:bodyPr/>
                    <a:lstStyle/>
                    <a:p>
                      <a:pPr algn="ctr" fontAlgn="t">
                        <a:lnSpc>
                          <a:spcPct val="150000"/>
                        </a:lnSpc>
                        <a:spcBef>
                          <a:spcPts val="0"/>
                        </a:spcBef>
                        <a:spcAft>
                          <a:spcPts val="1000"/>
                        </a:spcAft>
                      </a:pPr>
                      <a:r>
                        <a:rPr lang="id-ID" sz="1340" u="none" strike="noStrike">
                          <a:effectLst/>
                        </a:rPr>
                        <a:t>Telah ditemukan berbagai macam metode juga penelitian untuk mengevaluasi sistem perangkat lunak yang berfokus pada usability dan UI/UX</a:t>
                      </a:r>
                      <a:endParaRPr lang="id-ID" sz="1340" b="0" i="0" u="none" strike="noStrike">
                        <a:effectLst/>
                        <a:latin typeface="Arial" panose="020B0604020202020204" pitchFamily="34" charset="0"/>
                      </a:endParaRPr>
                    </a:p>
                  </a:txBody>
                  <a:tcPr marL="39588" marR="39588" marT="5498" marB="0"/>
                </a:tc>
                <a:extLst>
                  <a:ext uri="{0D108BD9-81ED-4DB2-BD59-A6C34878D82A}">
                    <a16:rowId xmlns:a16="http://schemas.microsoft.com/office/drawing/2014/main" val="2745421864"/>
                  </a:ext>
                </a:extLst>
              </a:tr>
              <a:tr h="163849">
                <a:tc>
                  <a:txBody>
                    <a:bodyPr/>
                    <a:lstStyle/>
                    <a:p>
                      <a:pPr algn="ctr" fontAlgn="t">
                        <a:lnSpc>
                          <a:spcPct val="150000"/>
                        </a:lnSpc>
                        <a:spcBef>
                          <a:spcPts val="0"/>
                        </a:spcBef>
                        <a:spcAft>
                          <a:spcPts val="1000"/>
                        </a:spcAft>
                      </a:pPr>
                      <a:r>
                        <a:rPr lang="id-ID" sz="1340" u="none" strike="noStrike" dirty="0">
                          <a:solidFill>
                            <a:schemeClr val="bg1"/>
                          </a:solidFill>
                          <a:effectLst/>
                        </a:rPr>
                        <a:t>Approach</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tc>
                  <a:txBody>
                    <a:bodyPr/>
                    <a:lstStyle/>
                    <a:p>
                      <a:pPr algn="ctr" fontAlgn="t">
                        <a:lnSpc>
                          <a:spcPct val="150000"/>
                        </a:lnSpc>
                        <a:spcBef>
                          <a:spcPts val="0"/>
                        </a:spcBef>
                        <a:spcAft>
                          <a:spcPts val="1000"/>
                        </a:spcAft>
                      </a:pPr>
                      <a:r>
                        <a:rPr lang="id-ID" sz="1340" u="none" strike="noStrike" dirty="0">
                          <a:solidFill>
                            <a:schemeClr val="bg1"/>
                          </a:solidFill>
                          <a:effectLst/>
                        </a:rPr>
                        <a:t>Software Development</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extLst>
                  <a:ext uri="{0D108BD9-81ED-4DB2-BD59-A6C34878D82A}">
                    <a16:rowId xmlns:a16="http://schemas.microsoft.com/office/drawing/2014/main" val="1974574342"/>
                  </a:ext>
                </a:extLst>
              </a:tr>
              <a:tr h="1272306">
                <a:tc>
                  <a:txBody>
                    <a:bodyPr/>
                    <a:lstStyle/>
                    <a:p>
                      <a:pPr algn="ctr" fontAlgn="t">
                        <a:lnSpc>
                          <a:spcPct val="150000"/>
                        </a:lnSpc>
                        <a:spcBef>
                          <a:spcPts val="0"/>
                        </a:spcBef>
                        <a:spcAft>
                          <a:spcPts val="1000"/>
                        </a:spcAft>
                      </a:pPr>
                      <a:r>
                        <a:rPr lang="en-US" sz="1340" u="none" strike="noStrike" dirty="0">
                          <a:effectLst/>
                        </a:rPr>
                        <a:t>Usability Evaluation </a:t>
                      </a:r>
                      <a:r>
                        <a:rPr lang="en-US" sz="1340" u="none" strike="noStrike" dirty="0" err="1">
                          <a:effectLst/>
                        </a:rPr>
                        <a:t>menggunakan</a:t>
                      </a:r>
                      <a:r>
                        <a:rPr lang="en-US" sz="1340" u="none" strike="noStrike" dirty="0">
                          <a:effectLst/>
                        </a:rPr>
                        <a:t> </a:t>
                      </a:r>
                      <a:r>
                        <a:rPr lang="en-US" sz="1340" u="none" strike="noStrike" dirty="0" err="1">
                          <a:effectLst/>
                        </a:rPr>
                        <a:t>metode</a:t>
                      </a:r>
                      <a:r>
                        <a:rPr lang="en-US" sz="1340" u="none" strike="noStrike" dirty="0">
                          <a:effectLst/>
                        </a:rPr>
                        <a:t> Cognitive Walkthrough</a:t>
                      </a:r>
                      <a:endParaRPr lang="en-US" sz="1340" b="0" i="0" u="none" strike="noStrike" dirty="0">
                        <a:effectLst/>
                        <a:latin typeface="Arial" panose="020B0604020202020204" pitchFamily="34" charset="0"/>
                      </a:endParaRPr>
                    </a:p>
                  </a:txBody>
                  <a:tcPr marL="39588" marR="39588" marT="5498" marB="0"/>
                </a:tc>
                <a:tc>
                  <a:txBody>
                    <a:bodyPr/>
                    <a:lstStyle/>
                    <a:p>
                      <a:pPr algn="ctr" fontAlgn="t">
                        <a:lnSpc>
                          <a:spcPct val="150000"/>
                        </a:lnSpc>
                        <a:spcBef>
                          <a:spcPts val="0"/>
                        </a:spcBef>
                        <a:spcAft>
                          <a:spcPts val="1000"/>
                        </a:spcAft>
                      </a:pPr>
                      <a:r>
                        <a:rPr lang="id-ID" sz="1340" u="none" strike="noStrike" dirty="0">
                          <a:effectLst/>
                        </a:rPr>
                        <a:t>Metode Pengujian yaitu usability evaluation yang berfokus </a:t>
                      </a:r>
                      <a:r>
                        <a:rPr lang="id-ID" sz="1340" u="none" strike="noStrike">
                          <a:effectLst/>
                        </a:rPr>
                        <a:t>pada efektifitas dan efisiensi perangkat </a:t>
                      </a:r>
                      <a:r>
                        <a:rPr lang="id-ID" sz="1340" u="none" strike="noStrike" dirty="0">
                          <a:effectLst/>
                        </a:rPr>
                        <a:t>lunak, dengan menggunakan teknik purposive sampling akan di pilih evaluator dengan beberapa kriteria untuk mengerjakan beberapa task dan kemudia di analisis</a:t>
                      </a:r>
                      <a:endParaRPr lang="id-ID" sz="1340" b="0" i="0" u="none" strike="noStrike" dirty="0">
                        <a:effectLst/>
                        <a:latin typeface="Arial" panose="020B0604020202020204" pitchFamily="34" charset="0"/>
                      </a:endParaRPr>
                    </a:p>
                  </a:txBody>
                  <a:tcPr marL="39588" marR="39588" marT="5498" marB="0"/>
                </a:tc>
                <a:extLst>
                  <a:ext uri="{0D108BD9-81ED-4DB2-BD59-A6C34878D82A}">
                    <a16:rowId xmlns:a16="http://schemas.microsoft.com/office/drawing/2014/main" val="2319003242"/>
                  </a:ext>
                </a:extLst>
              </a:tr>
              <a:tr h="163849">
                <a:tc>
                  <a:txBody>
                    <a:bodyPr/>
                    <a:lstStyle/>
                    <a:p>
                      <a:pPr algn="ctr" fontAlgn="t">
                        <a:lnSpc>
                          <a:spcPct val="150000"/>
                        </a:lnSpc>
                        <a:spcBef>
                          <a:spcPts val="0"/>
                        </a:spcBef>
                        <a:spcAft>
                          <a:spcPts val="1000"/>
                        </a:spcAft>
                      </a:pPr>
                      <a:r>
                        <a:rPr lang="id-ID" sz="1340" u="none" strike="noStrike" dirty="0">
                          <a:solidFill>
                            <a:schemeClr val="bg1"/>
                          </a:solidFill>
                          <a:effectLst/>
                        </a:rPr>
                        <a:t>Software Implementation</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tc>
                  <a:txBody>
                    <a:bodyPr/>
                    <a:lstStyle/>
                    <a:p>
                      <a:pPr algn="ctr" fontAlgn="t">
                        <a:lnSpc>
                          <a:spcPct val="150000"/>
                        </a:lnSpc>
                        <a:spcBef>
                          <a:spcPts val="0"/>
                        </a:spcBef>
                        <a:spcAft>
                          <a:spcPts val="1000"/>
                        </a:spcAft>
                      </a:pPr>
                      <a:r>
                        <a:rPr lang="id-ID" sz="1340" u="none" strike="noStrike" dirty="0">
                          <a:solidFill>
                            <a:schemeClr val="bg1"/>
                          </a:solidFill>
                          <a:effectLst/>
                        </a:rPr>
                        <a:t>Result</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extLst>
                  <a:ext uri="{0D108BD9-81ED-4DB2-BD59-A6C34878D82A}">
                    <a16:rowId xmlns:a16="http://schemas.microsoft.com/office/drawing/2014/main" val="1565438795"/>
                  </a:ext>
                </a:extLst>
              </a:tr>
              <a:tr h="480551">
                <a:tc>
                  <a:txBody>
                    <a:bodyPr/>
                    <a:lstStyle/>
                    <a:p>
                      <a:pPr algn="ctr" fontAlgn="t">
                        <a:lnSpc>
                          <a:spcPct val="150000"/>
                        </a:lnSpc>
                        <a:spcBef>
                          <a:spcPts val="0"/>
                        </a:spcBef>
                        <a:spcAft>
                          <a:spcPts val="1000"/>
                        </a:spcAft>
                      </a:pPr>
                      <a:r>
                        <a:rPr lang="id-ID" sz="1340" u="none" strike="noStrike" dirty="0">
                          <a:effectLst/>
                        </a:rPr>
                        <a:t>Media sosial Sestyc</a:t>
                      </a:r>
                      <a:endParaRPr lang="id-ID" sz="1340" b="0" i="0" u="none" strike="noStrike" dirty="0">
                        <a:effectLst/>
                        <a:latin typeface="Arial" panose="020B0604020202020204" pitchFamily="34" charset="0"/>
                      </a:endParaRPr>
                    </a:p>
                  </a:txBody>
                  <a:tcPr marL="39588" marR="39588" marT="5498" marB="0"/>
                </a:tc>
                <a:tc>
                  <a:txBody>
                    <a:bodyPr/>
                    <a:lstStyle/>
                    <a:p>
                      <a:pPr algn="ctr" fontAlgn="t">
                        <a:lnSpc>
                          <a:spcPct val="150000"/>
                        </a:lnSpc>
                        <a:spcBef>
                          <a:spcPts val="0"/>
                        </a:spcBef>
                        <a:spcAft>
                          <a:spcPts val="1000"/>
                        </a:spcAft>
                      </a:pPr>
                      <a:r>
                        <a:rPr lang="id-ID" sz="1340" u="none" strike="noStrike" dirty="0">
                          <a:effectLst/>
                        </a:rPr>
                        <a:t>Analisis dan rekomendasi pada evaluasi perangkat lunak Sestyc</a:t>
                      </a:r>
                      <a:endParaRPr lang="id-ID" sz="1340" b="0" i="0" u="none" strike="noStrike" dirty="0">
                        <a:effectLst/>
                        <a:latin typeface="Arial" panose="020B0604020202020204" pitchFamily="34" charset="0"/>
                      </a:endParaRPr>
                    </a:p>
                  </a:txBody>
                  <a:tcPr marL="39588" marR="39588" marT="5498" marB="0"/>
                </a:tc>
                <a:extLst>
                  <a:ext uri="{0D108BD9-81ED-4DB2-BD59-A6C34878D82A}">
                    <a16:rowId xmlns:a16="http://schemas.microsoft.com/office/drawing/2014/main" val="769960978"/>
                  </a:ext>
                </a:extLst>
              </a:tr>
            </a:tbl>
          </a:graphicData>
        </a:graphic>
      </p:graphicFrame>
    </p:spTree>
    <p:extLst>
      <p:ext uri="{BB962C8B-B14F-4D97-AF65-F5344CB8AC3E}">
        <p14:creationId xmlns:p14="http://schemas.microsoft.com/office/powerpoint/2010/main" val="31184539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sz="3500" dirty="0"/>
              <a:t>Metodologi Penelitian</a:t>
            </a:r>
          </a:p>
        </p:txBody>
      </p:sp>
      <p:sp>
        <p:nvSpPr>
          <p:cNvPr id="4" name="Content Placeholder 3">
            <a:extLst>
              <a:ext uri="{FF2B5EF4-FFF2-40B4-BE49-F238E27FC236}">
                <a16:creationId xmlns:a16="http://schemas.microsoft.com/office/drawing/2014/main" id="{11F0A25F-5673-4248-B36C-6E7D430979C6}"/>
              </a:ext>
            </a:extLst>
          </p:cNvPr>
          <p:cNvSpPr>
            <a:spLocks noGrp="1"/>
          </p:cNvSpPr>
          <p:nvPr>
            <p:ph idx="1"/>
          </p:nvPr>
        </p:nvSpPr>
        <p:spPr>
          <a:xfrm>
            <a:off x="106017" y="2275295"/>
            <a:ext cx="5989983" cy="4579488"/>
          </a:xfrm>
        </p:spPr>
        <p:txBody>
          <a:bodyPr>
            <a:noAutofit/>
          </a:bodyPr>
          <a:lstStyle/>
          <a:p>
            <a:r>
              <a:rPr lang="id-ID" sz="1900" dirty="0"/>
              <a:t>Tahap pertama yang di ambil dalam metodologi penelitian ini adalah studi literatur</a:t>
            </a:r>
          </a:p>
          <a:p>
            <a:r>
              <a:rPr lang="id-ID" sz="1900" dirty="0"/>
              <a:t>Tahap kedua dilakukan perancangan skenario berdasarkan metode cognitive walkthrough</a:t>
            </a:r>
          </a:p>
          <a:p>
            <a:r>
              <a:rPr lang="id-ID" sz="1900" dirty="0"/>
              <a:t>Tahap pengambilan data akan dilakukan dengan wawancara terhadap responden berdasarkan skenario cognitive walkthrough yang telah di buat sebelumnya.</a:t>
            </a:r>
          </a:p>
          <a:p>
            <a:r>
              <a:rPr lang="id-ID" sz="1900" dirty="0"/>
              <a:t>Tahap selanjutnya adalaha analisis hasil dari pengumpulan data yang telah dilakukan, untuk kemudian masuk ke tahap terakhir yaitu kesimpulan dan saran</a:t>
            </a:r>
          </a:p>
          <a:p>
            <a:endParaRPr lang="id-ID" sz="1900" dirty="0"/>
          </a:p>
        </p:txBody>
      </p:sp>
      <p:pic>
        <p:nvPicPr>
          <p:cNvPr id="7" name="Picture 6" descr="A screenshot of a cell phone&#10;&#10;Description automatically generated">
            <a:extLst>
              <a:ext uri="{FF2B5EF4-FFF2-40B4-BE49-F238E27FC236}">
                <a16:creationId xmlns:a16="http://schemas.microsoft.com/office/drawing/2014/main" id="{9373C1B9-0418-48D9-AF8A-F7429A774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605" y="-3217"/>
            <a:ext cx="6411431" cy="6858000"/>
          </a:xfrm>
          <a:prstGeom prst="rect">
            <a:avLst/>
          </a:prstGeom>
        </p:spPr>
      </p:pic>
    </p:spTree>
    <p:extLst>
      <p:ext uri="{BB962C8B-B14F-4D97-AF65-F5344CB8AC3E}">
        <p14:creationId xmlns:p14="http://schemas.microsoft.com/office/powerpoint/2010/main" val="4089732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D2BDDEF-B8B1-4982-80E0-134478997EB3}"/>
              </a:ext>
            </a:extLst>
          </p:cNvPr>
          <p:cNvGraphicFramePr>
            <a:graphicFrameLocks noGrp="1"/>
          </p:cNvGraphicFramePr>
          <p:nvPr>
            <p:ph idx="1"/>
            <p:extLst>
              <p:ext uri="{D42A27DB-BD31-4B8C-83A1-F6EECF244321}">
                <p14:modId xmlns:p14="http://schemas.microsoft.com/office/powerpoint/2010/main" val="1892999908"/>
              </p:ext>
            </p:extLst>
          </p:nvPr>
        </p:nvGraphicFramePr>
        <p:xfrm>
          <a:off x="819150" y="2222500"/>
          <a:ext cx="10553693" cy="3873499"/>
        </p:xfrm>
        <a:graphic>
          <a:graphicData uri="http://schemas.openxmlformats.org/drawingml/2006/table">
            <a:tbl>
              <a:tblPr firstRow="1" firstCol="1" bandRow="1">
                <a:tableStyleId>{5C22544A-7EE6-4342-B048-85BDC9FD1C3A}</a:tableStyleId>
              </a:tblPr>
              <a:tblGrid>
                <a:gridCol w="675283">
                  <a:extLst>
                    <a:ext uri="{9D8B030D-6E8A-4147-A177-3AD203B41FA5}">
                      <a16:colId xmlns:a16="http://schemas.microsoft.com/office/drawing/2014/main" val="1714899351"/>
                    </a:ext>
                  </a:extLst>
                </a:gridCol>
                <a:gridCol w="4553338">
                  <a:extLst>
                    <a:ext uri="{9D8B030D-6E8A-4147-A177-3AD203B41FA5}">
                      <a16:colId xmlns:a16="http://schemas.microsoft.com/office/drawing/2014/main" val="280382999"/>
                    </a:ext>
                  </a:extLst>
                </a:gridCol>
                <a:gridCol w="443756">
                  <a:extLst>
                    <a:ext uri="{9D8B030D-6E8A-4147-A177-3AD203B41FA5}">
                      <a16:colId xmlns:a16="http://schemas.microsoft.com/office/drawing/2014/main" val="2881719462"/>
                    </a:ext>
                  </a:extLst>
                </a:gridCol>
                <a:gridCol w="443756">
                  <a:extLst>
                    <a:ext uri="{9D8B030D-6E8A-4147-A177-3AD203B41FA5}">
                      <a16:colId xmlns:a16="http://schemas.microsoft.com/office/drawing/2014/main" val="858689964"/>
                    </a:ext>
                  </a:extLst>
                </a:gridCol>
                <a:gridCol w="443756">
                  <a:extLst>
                    <a:ext uri="{9D8B030D-6E8A-4147-A177-3AD203B41FA5}">
                      <a16:colId xmlns:a16="http://schemas.microsoft.com/office/drawing/2014/main" val="1407932035"/>
                    </a:ext>
                  </a:extLst>
                </a:gridCol>
                <a:gridCol w="443756">
                  <a:extLst>
                    <a:ext uri="{9D8B030D-6E8A-4147-A177-3AD203B41FA5}">
                      <a16:colId xmlns:a16="http://schemas.microsoft.com/office/drawing/2014/main" val="2089869522"/>
                    </a:ext>
                  </a:extLst>
                </a:gridCol>
                <a:gridCol w="443756">
                  <a:extLst>
                    <a:ext uri="{9D8B030D-6E8A-4147-A177-3AD203B41FA5}">
                      <a16:colId xmlns:a16="http://schemas.microsoft.com/office/drawing/2014/main" val="3854135511"/>
                    </a:ext>
                  </a:extLst>
                </a:gridCol>
                <a:gridCol w="443756">
                  <a:extLst>
                    <a:ext uri="{9D8B030D-6E8A-4147-A177-3AD203B41FA5}">
                      <a16:colId xmlns:a16="http://schemas.microsoft.com/office/drawing/2014/main" val="398193610"/>
                    </a:ext>
                  </a:extLst>
                </a:gridCol>
                <a:gridCol w="443756">
                  <a:extLst>
                    <a:ext uri="{9D8B030D-6E8A-4147-A177-3AD203B41FA5}">
                      <a16:colId xmlns:a16="http://schemas.microsoft.com/office/drawing/2014/main" val="2539626015"/>
                    </a:ext>
                  </a:extLst>
                </a:gridCol>
                <a:gridCol w="443756">
                  <a:extLst>
                    <a:ext uri="{9D8B030D-6E8A-4147-A177-3AD203B41FA5}">
                      <a16:colId xmlns:a16="http://schemas.microsoft.com/office/drawing/2014/main" val="545965098"/>
                    </a:ext>
                  </a:extLst>
                </a:gridCol>
                <a:gridCol w="443756">
                  <a:extLst>
                    <a:ext uri="{9D8B030D-6E8A-4147-A177-3AD203B41FA5}">
                      <a16:colId xmlns:a16="http://schemas.microsoft.com/office/drawing/2014/main" val="3968423460"/>
                    </a:ext>
                  </a:extLst>
                </a:gridCol>
                <a:gridCol w="443756">
                  <a:extLst>
                    <a:ext uri="{9D8B030D-6E8A-4147-A177-3AD203B41FA5}">
                      <a16:colId xmlns:a16="http://schemas.microsoft.com/office/drawing/2014/main" val="1366079655"/>
                    </a:ext>
                  </a:extLst>
                </a:gridCol>
                <a:gridCol w="443756">
                  <a:extLst>
                    <a:ext uri="{9D8B030D-6E8A-4147-A177-3AD203B41FA5}">
                      <a16:colId xmlns:a16="http://schemas.microsoft.com/office/drawing/2014/main" val="3542065368"/>
                    </a:ext>
                  </a:extLst>
                </a:gridCol>
                <a:gridCol w="443756">
                  <a:extLst>
                    <a:ext uri="{9D8B030D-6E8A-4147-A177-3AD203B41FA5}">
                      <a16:colId xmlns:a16="http://schemas.microsoft.com/office/drawing/2014/main" val="2213398503"/>
                    </a:ext>
                  </a:extLst>
                </a:gridCol>
              </a:tblGrid>
              <a:tr h="553357">
                <a:tc rowSpan="2">
                  <a:txBody>
                    <a:bodyPr/>
                    <a:lstStyle/>
                    <a:p>
                      <a:pPr algn="ctr" fontAlgn="ctr">
                        <a:lnSpc>
                          <a:spcPct val="150000"/>
                        </a:lnSpc>
                        <a:spcBef>
                          <a:spcPts val="0"/>
                        </a:spcBef>
                        <a:spcAft>
                          <a:spcPts val="1000"/>
                        </a:spcAft>
                      </a:pPr>
                      <a:r>
                        <a:rPr lang="id-ID" sz="1200" u="none" strike="noStrike">
                          <a:effectLst/>
                        </a:rPr>
                        <a:t>No</a:t>
                      </a:r>
                      <a:endParaRPr lang="id-ID" sz="1800" b="0" i="0" u="none" strike="noStrike">
                        <a:effectLst/>
                        <a:latin typeface="Arial" panose="020B0604020202020204" pitchFamily="34" charset="0"/>
                      </a:endParaRPr>
                    </a:p>
                  </a:txBody>
                  <a:tcPr marL="68580" marR="68580" marT="9525" marB="0" anchor="ctr"/>
                </a:tc>
                <a:tc rowSpan="2">
                  <a:txBody>
                    <a:bodyPr/>
                    <a:lstStyle/>
                    <a:p>
                      <a:pPr algn="ctr" fontAlgn="ctr">
                        <a:lnSpc>
                          <a:spcPct val="150000"/>
                        </a:lnSpc>
                        <a:spcBef>
                          <a:spcPts val="0"/>
                        </a:spcBef>
                        <a:spcAft>
                          <a:spcPts val="1000"/>
                        </a:spcAft>
                      </a:pPr>
                      <a:r>
                        <a:rPr lang="id-ID" sz="1200" u="none" strike="noStrike">
                          <a:effectLst/>
                        </a:rPr>
                        <a:t>Jenis Kegiatan</a:t>
                      </a:r>
                      <a:endParaRPr lang="id-ID" sz="1800" b="0" i="0" u="none" strike="noStrike">
                        <a:effectLst/>
                        <a:latin typeface="Arial" panose="020B0604020202020204" pitchFamily="34" charset="0"/>
                      </a:endParaRPr>
                    </a:p>
                  </a:txBody>
                  <a:tcPr marL="68580" marR="68580" marT="9525" marB="0" anchor="ctr"/>
                </a:tc>
                <a:tc gridSpan="4">
                  <a:txBody>
                    <a:bodyPr/>
                    <a:lstStyle/>
                    <a:p>
                      <a:pPr algn="ctr" fontAlgn="ctr">
                        <a:lnSpc>
                          <a:spcPct val="150000"/>
                        </a:lnSpc>
                        <a:spcBef>
                          <a:spcPts val="0"/>
                        </a:spcBef>
                        <a:spcAft>
                          <a:spcPts val="1000"/>
                        </a:spcAft>
                      </a:pPr>
                      <a:r>
                        <a:rPr lang="id-ID" sz="1200" u="none" strike="noStrike">
                          <a:effectLst/>
                        </a:rPr>
                        <a:t>Agustus</a:t>
                      </a:r>
                      <a:endParaRPr lang="id-ID" sz="1800" b="0" i="0" u="none" strike="noStrike">
                        <a:effectLst/>
                        <a:latin typeface="Arial" panose="020B0604020202020204" pitchFamily="34" charset="0"/>
                      </a:endParaRPr>
                    </a:p>
                  </a:txBody>
                  <a:tcPr marL="68580" marR="68580" marT="9525" marB="0" anchor="ct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fontAlgn="ctr">
                        <a:lnSpc>
                          <a:spcPct val="150000"/>
                        </a:lnSpc>
                        <a:spcBef>
                          <a:spcPts val="0"/>
                        </a:spcBef>
                        <a:spcAft>
                          <a:spcPts val="1000"/>
                        </a:spcAft>
                      </a:pPr>
                      <a:r>
                        <a:rPr lang="id-ID" sz="1200" u="none" strike="noStrike">
                          <a:effectLst/>
                        </a:rPr>
                        <a:t>September</a:t>
                      </a:r>
                      <a:endParaRPr lang="id-ID" sz="1800" b="0" i="0" u="none" strike="noStrike">
                        <a:effectLst/>
                        <a:latin typeface="Arial" panose="020B0604020202020204" pitchFamily="34" charset="0"/>
                      </a:endParaRPr>
                    </a:p>
                  </a:txBody>
                  <a:tcPr marL="68580" marR="68580" marT="9525" marB="0" anchor="ct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fontAlgn="ctr">
                        <a:lnSpc>
                          <a:spcPct val="150000"/>
                        </a:lnSpc>
                        <a:spcBef>
                          <a:spcPts val="0"/>
                        </a:spcBef>
                        <a:spcAft>
                          <a:spcPts val="1000"/>
                        </a:spcAft>
                      </a:pPr>
                      <a:r>
                        <a:rPr lang="id-ID" sz="1200" u="none" strike="noStrike">
                          <a:effectLst/>
                        </a:rPr>
                        <a:t>Oktober</a:t>
                      </a:r>
                      <a:endParaRPr lang="id-ID" sz="1800" b="0" i="0" u="none" strike="noStrike">
                        <a:effectLst/>
                        <a:latin typeface="Arial" panose="020B0604020202020204" pitchFamily="34" charset="0"/>
                      </a:endParaRPr>
                    </a:p>
                  </a:txBody>
                  <a:tcPr marL="68580" marR="68580" marT="9525"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469163994"/>
                  </a:ext>
                </a:extLst>
              </a:tr>
              <a:tr h="553357">
                <a:tc vMerge="1">
                  <a:txBody>
                    <a:bodyPr/>
                    <a:lstStyle/>
                    <a:p>
                      <a:endParaRPr lang="id-ID"/>
                    </a:p>
                  </a:txBody>
                  <a:tcPr/>
                </a:tc>
                <a:tc vMerge="1">
                  <a:txBody>
                    <a:bodyPr/>
                    <a:lstStyle/>
                    <a:p>
                      <a:endParaRPr lang="id-ID"/>
                    </a:p>
                  </a:txBody>
                  <a:tcPr/>
                </a:tc>
                <a:tc>
                  <a:txBody>
                    <a:bodyPr/>
                    <a:lstStyle/>
                    <a:p>
                      <a:pPr algn="ctr" fontAlgn="ctr">
                        <a:lnSpc>
                          <a:spcPct val="150000"/>
                        </a:lnSpc>
                        <a:spcBef>
                          <a:spcPts val="0"/>
                        </a:spcBef>
                        <a:spcAft>
                          <a:spcPts val="1000"/>
                        </a:spcAft>
                      </a:pPr>
                      <a:r>
                        <a:rPr lang="id-ID" sz="12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4</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4</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4</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687050869"/>
                  </a:ext>
                </a:extLst>
              </a:tr>
              <a:tr h="553357">
                <a:tc>
                  <a:txBody>
                    <a:bodyPr/>
                    <a:lstStyle/>
                    <a:p>
                      <a:pPr algn="ctr" fontAlgn="ctr">
                        <a:lnSpc>
                          <a:spcPct val="150000"/>
                        </a:lnSpc>
                        <a:spcBef>
                          <a:spcPts val="0"/>
                        </a:spcBef>
                        <a:spcAft>
                          <a:spcPts val="1000"/>
                        </a:spcAft>
                      </a:pPr>
                      <a:r>
                        <a:rPr lang="id-ID" sz="11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Studi Literatur</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FF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FF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FF0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32688556"/>
                  </a:ext>
                </a:extLst>
              </a:tr>
              <a:tr h="553357">
                <a:tc>
                  <a:txBody>
                    <a:bodyPr/>
                    <a:lstStyle/>
                    <a:p>
                      <a:pPr algn="ctr" fontAlgn="ctr">
                        <a:lnSpc>
                          <a:spcPct val="150000"/>
                        </a:lnSpc>
                        <a:spcBef>
                          <a:spcPts val="0"/>
                        </a:spcBef>
                        <a:spcAft>
                          <a:spcPts val="1000"/>
                        </a:spcAft>
                      </a:pPr>
                      <a:r>
                        <a:rPr lang="id-ID" sz="11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Perancangan Skenario CW</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92D05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92D05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92D05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427635375"/>
                  </a:ext>
                </a:extLst>
              </a:tr>
              <a:tr h="553357">
                <a:tc>
                  <a:txBody>
                    <a:bodyPr/>
                    <a:lstStyle/>
                    <a:p>
                      <a:pPr algn="ctr" fontAlgn="ctr">
                        <a:lnSpc>
                          <a:spcPct val="150000"/>
                        </a:lnSpc>
                        <a:spcBef>
                          <a:spcPts val="0"/>
                        </a:spcBef>
                        <a:spcAft>
                          <a:spcPts val="1000"/>
                        </a:spcAft>
                      </a:pPr>
                      <a:r>
                        <a:rPr lang="id-ID" sz="11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Pengambilan Data</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C0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C0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C00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704895389"/>
                  </a:ext>
                </a:extLst>
              </a:tr>
              <a:tr h="553357">
                <a:tc>
                  <a:txBody>
                    <a:bodyPr/>
                    <a:lstStyle/>
                    <a:p>
                      <a:pPr algn="ctr" fontAlgn="ctr">
                        <a:lnSpc>
                          <a:spcPct val="150000"/>
                        </a:lnSpc>
                        <a:spcBef>
                          <a:spcPts val="0"/>
                        </a:spcBef>
                        <a:spcAft>
                          <a:spcPts val="1000"/>
                        </a:spcAft>
                      </a:pPr>
                      <a:r>
                        <a:rPr lang="id-ID" sz="1100" u="none" strike="noStrike">
                          <a:effectLst/>
                        </a:rPr>
                        <a:t>4</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Analisis Hasil Evaluasi</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462745820"/>
                  </a:ext>
                </a:extLst>
              </a:tr>
              <a:tr h="553357">
                <a:tc>
                  <a:txBody>
                    <a:bodyPr/>
                    <a:lstStyle/>
                    <a:p>
                      <a:pPr algn="ctr" fontAlgn="ctr">
                        <a:lnSpc>
                          <a:spcPct val="150000"/>
                        </a:lnSpc>
                        <a:spcBef>
                          <a:spcPts val="0"/>
                        </a:spcBef>
                        <a:spcAft>
                          <a:spcPts val="1000"/>
                        </a:spcAft>
                      </a:pPr>
                      <a:r>
                        <a:rPr lang="id-ID" sz="1100" u="none" strike="noStrike">
                          <a:effectLst/>
                        </a:rPr>
                        <a:t>5</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Documentation</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extLst>
                  <a:ext uri="{0D108BD9-81ED-4DB2-BD59-A6C34878D82A}">
                    <a16:rowId xmlns:a16="http://schemas.microsoft.com/office/drawing/2014/main" val="1000296422"/>
                  </a:ext>
                </a:extLst>
              </a:tr>
            </a:tbl>
          </a:graphicData>
        </a:graphic>
      </p:graphicFrame>
      <p:sp>
        <p:nvSpPr>
          <p:cNvPr id="4" name="Title 1">
            <a:extLst>
              <a:ext uri="{FF2B5EF4-FFF2-40B4-BE49-F238E27FC236}">
                <a16:creationId xmlns:a16="http://schemas.microsoft.com/office/drawing/2014/main" id="{22295B3F-4BAD-42A5-8D11-CBA8D6B65A10}"/>
              </a:ext>
            </a:extLst>
          </p:cNvPr>
          <p:cNvSpPr>
            <a:spLocks noGrp="1"/>
          </p:cNvSpPr>
          <p:nvPr>
            <p:ph type="title"/>
          </p:nvPr>
        </p:nvSpPr>
        <p:spPr>
          <a:xfrm>
            <a:off x="810000" y="447188"/>
            <a:ext cx="10571998" cy="970450"/>
          </a:xfrm>
        </p:spPr>
        <p:txBody>
          <a:bodyPr/>
          <a:lstStyle/>
          <a:p>
            <a:r>
              <a:rPr lang="id-ID" sz="3500" dirty="0"/>
              <a:t>Jadwal Penelitian</a:t>
            </a:r>
          </a:p>
        </p:txBody>
      </p:sp>
    </p:spTree>
    <p:extLst>
      <p:ext uri="{BB962C8B-B14F-4D97-AF65-F5344CB8AC3E}">
        <p14:creationId xmlns:p14="http://schemas.microsoft.com/office/powerpoint/2010/main" val="260167712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4F70-D1BD-4DB8-9FFA-05437E312449}"/>
              </a:ext>
            </a:extLst>
          </p:cNvPr>
          <p:cNvSpPr>
            <a:spLocks noGrp="1"/>
          </p:cNvSpPr>
          <p:nvPr>
            <p:ph type="title"/>
          </p:nvPr>
        </p:nvSpPr>
        <p:spPr/>
        <p:txBody>
          <a:bodyPr/>
          <a:lstStyle/>
          <a:p>
            <a:r>
              <a:rPr lang="id-ID" dirty="0"/>
              <a:t>Skenario Penelitian </a:t>
            </a:r>
            <a:r>
              <a:rPr lang="id-ID" sz="1800" dirty="0"/>
              <a:t>1</a:t>
            </a:r>
            <a:endParaRPr lang="id-ID" dirty="0"/>
          </a:p>
        </p:txBody>
      </p:sp>
      <p:sp>
        <p:nvSpPr>
          <p:cNvPr id="3" name="Content Placeholder 2">
            <a:extLst>
              <a:ext uri="{FF2B5EF4-FFF2-40B4-BE49-F238E27FC236}">
                <a16:creationId xmlns:a16="http://schemas.microsoft.com/office/drawing/2014/main" id="{81789B9E-AD32-4B2E-A781-F15822F33780}"/>
              </a:ext>
            </a:extLst>
          </p:cNvPr>
          <p:cNvSpPr>
            <a:spLocks noGrp="1"/>
          </p:cNvSpPr>
          <p:nvPr>
            <p:ph idx="1"/>
          </p:nvPr>
        </p:nvSpPr>
        <p:spPr>
          <a:xfrm>
            <a:off x="818712" y="2222287"/>
            <a:ext cx="10554574" cy="4430304"/>
          </a:xfrm>
        </p:spPr>
        <p:txBody>
          <a:bodyPr/>
          <a:lstStyle/>
          <a:p>
            <a:r>
              <a:rPr lang="id-ID" dirty="0"/>
              <a:t>Evaluasi Usability</a:t>
            </a:r>
          </a:p>
          <a:p>
            <a:r>
              <a:rPr lang="id-ID" dirty="0"/>
              <a:t>Metode Cognitive Walkthrough</a:t>
            </a:r>
          </a:p>
          <a:p>
            <a:r>
              <a:rPr lang="id-ID" dirty="0"/>
              <a:t>Teknik Pengambilan Data : </a:t>
            </a:r>
            <a:r>
              <a:rPr lang="id-ID" i="1" dirty="0"/>
              <a:t>Purposive Sampling</a:t>
            </a:r>
          </a:p>
          <a:p>
            <a:pPr lvl="1"/>
            <a:r>
              <a:rPr lang="id-ID" i="1" dirty="0"/>
              <a:t>User Aktif Sestyc (minimal 3 postingan di galeri, dan punya 10 teman)</a:t>
            </a:r>
          </a:p>
          <a:p>
            <a:pPr lvl="1"/>
            <a:r>
              <a:rPr lang="id-ID" i="1" dirty="0"/>
              <a:t>Usia 15-29 tahun (sebagai pengguna terbanyak internet, sumber : Asosiasi Penyelenggara Jasa Internet Indonesia (APJII))</a:t>
            </a:r>
          </a:p>
          <a:p>
            <a:pPr lvl="1"/>
            <a:r>
              <a:rPr lang="id-ID" i="1" dirty="0"/>
              <a:t>Berjumlah 10  orang, 2 kategori :</a:t>
            </a:r>
          </a:p>
          <a:p>
            <a:pPr lvl="2"/>
            <a:r>
              <a:rPr lang="id-ID" i="1" dirty="0"/>
              <a:t>Kategori 1, User baru (minimal 3 postingan, dan 10 daftar teman)</a:t>
            </a:r>
          </a:p>
          <a:p>
            <a:pPr lvl="2"/>
            <a:r>
              <a:rPr lang="id-ID" i="1" dirty="0"/>
              <a:t>Kategori 2, User lama (minimal 15 postingan, dan 50 daftar teman)</a:t>
            </a:r>
          </a:p>
          <a:p>
            <a:pPr lvl="1"/>
            <a:r>
              <a:rPr lang="id-ID" i="1" dirty="0"/>
              <a:t>Melalui fitur Random chat / personal chat, </a:t>
            </a:r>
          </a:p>
          <a:p>
            <a:pPr lvl="1"/>
            <a:r>
              <a:rPr lang="id-ID" i="1" dirty="0"/>
              <a:t>Media google form dan/atau Screen Recorder</a:t>
            </a:r>
          </a:p>
        </p:txBody>
      </p:sp>
    </p:spTree>
    <p:extLst>
      <p:ext uri="{BB962C8B-B14F-4D97-AF65-F5344CB8AC3E}">
        <p14:creationId xmlns:p14="http://schemas.microsoft.com/office/powerpoint/2010/main" val="2038801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1EB0-84AA-4C92-9549-0B6BB5E8F2BA}"/>
              </a:ext>
            </a:extLst>
          </p:cNvPr>
          <p:cNvSpPr>
            <a:spLocks noGrp="1"/>
          </p:cNvSpPr>
          <p:nvPr>
            <p:ph type="ctrTitle"/>
          </p:nvPr>
        </p:nvSpPr>
        <p:spPr/>
        <p:txBody>
          <a:bodyPr/>
          <a:lstStyle/>
          <a:p>
            <a:r>
              <a:rPr lang="es-ES" sz="3500" b="1" dirty="0">
                <a:solidFill>
                  <a:srgbClr val="000000"/>
                </a:solidFill>
                <a:latin typeface="Times New Roman" panose="02020603050405020304" pitchFamily="18" charset="0"/>
              </a:rPr>
              <a:t>EVALUASI </a:t>
            </a:r>
            <a:r>
              <a:rPr lang="es-ES" sz="3500" b="1" i="1" dirty="0">
                <a:solidFill>
                  <a:srgbClr val="000000"/>
                </a:solidFill>
                <a:latin typeface="Times New Roman" panose="02020603050405020304" pitchFamily="18" charset="0"/>
              </a:rPr>
              <a:t>USER EXPERIENCE </a:t>
            </a:r>
            <a:r>
              <a:rPr lang="es-ES" sz="3500" b="1" dirty="0">
                <a:solidFill>
                  <a:srgbClr val="000000"/>
                </a:solidFill>
                <a:latin typeface="Times New Roman" panose="02020603050405020304" pitchFamily="18" charset="0"/>
              </a:rPr>
              <a:t>PADA MEDIA SOSIAL</a:t>
            </a:r>
            <a:r>
              <a:rPr lang="id-ID" sz="3500" b="1" dirty="0">
                <a:solidFill>
                  <a:srgbClr val="000000"/>
                </a:solidFill>
                <a:latin typeface="Times New Roman" panose="02020603050405020304" pitchFamily="18" charset="0"/>
              </a:rPr>
              <a:t> </a:t>
            </a:r>
            <a:r>
              <a:rPr lang="id-ID" sz="3500" b="1" i="1" dirty="0">
                <a:solidFill>
                  <a:srgbClr val="000000"/>
                </a:solidFill>
                <a:latin typeface="Times New Roman" panose="02020603050405020304" pitchFamily="18" charset="0"/>
              </a:rPr>
              <a:t>SESTYC </a:t>
            </a:r>
            <a:r>
              <a:rPr lang="id-ID" sz="3500" b="1" dirty="0">
                <a:solidFill>
                  <a:srgbClr val="000000"/>
                </a:solidFill>
                <a:latin typeface="Times New Roman" panose="02020603050405020304" pitchFamily="18" charset="0"/>
              </a:rPr>
              <a:t>MENGGUNAKAN METODE</a:t>
            </a:r>
            <a:r>
              <a:rPr lang="id-ID" sz="3500" b="1" i="1" dirty="0">
                <a:solidFill>
                  <a:srgbClr val="000000"/>
                </a:solidFill>
                <a:latin typeface="Times New Roman" panose="02020603050405020304" pitchFamily="18" charset="0"/>
              </a:rPr>
              <a:t> COGNITIVE WALKTHROUGH</a:t>
            </a:r>
            <a:br>
              <a:rPr lang="en-US" sz="3500" b="1" dirty="0">
                <a:solidFill>
                  <a:sysClr val="windowText" lastClr="000000"/>
                </a:solidFill>
                <a:latin typeface="Times New Roman" panose="02020603050405020304" pitchFamily="18" charset="0"/>
                <a:cs typeface="Times New Roman" panose="02020603050405020304" pitchFamily="18" charset="0"/>
              </a:rPr>
            </a:br>
            <a:endParaRPr lang="id-ID" sz="3500" dirty="0"/>
          </a:p>
        </p:txBody>
      </p:sp>
      <p:sp>
        <p:nvSpPr>
          <p:cNvPr id="3" name="Subtitle 2">
            <a:extLst>
              <a:ext uri="{FF2B5EF4-FFF2-40B4-BE49-F238E27FC236}">
                <a16:creationId xmlns:a16="http://schemas.microsoft.com/office/drawing/2014/main" id="{CABFEE07-6085-470F-984B-FA24738DA8CF}"/>
              </a:ext>
            </a:extLst>
          </p:cNvPr>
          <p:cNvSpPr>
            <a:spLocks noGrp="1"/>
          </p:cNvSpPr>
          <p:nvPr>
            <p:ph type="subTitle" idx="1"/>
          </p:nvPr>
        </p:nvSpPr>
        <p:spPr>
          <a:xfrm>
            <a:off x="810001" y="5320603"/>
            <a:ext cx="10572000" cy="748892"/>
          </a:xfrm>
        </p:spPr>
        <p:txBody>
          <a:bodyPr>
            <a:normAutofit lnSpcReduction="10000"/>
          </a:bodyPr>
          <a:lstStyle/>
          <a:p>
            <a:r>
              <a:rPr lang="id-ID" b="1" dirty="0"/>
              <a:t>Raka Sulthonuddin Ahmadsyah</a:t>
            </a:r>
          </a:p>
          <a:p>
            <a:r>
              <a:rPr lang="id-ID" b="1" dirty="0"/>
              <a:t>1157050134</a:t>
            </a:r>
          </a:p>
        </p:txBody>
      </p:sp>
    </p:spTree>
    <p:extLst>
      <p:ext uri="{BB962C8B-B14F-4D97-AF65-F5344CB8AC3E}">
        <p14:creationId xmlns:p14="http://schemas.microsoft.com/office/powerpoint/2010/main" val="144989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4F70-D1BD-4DB8-9FFA-05437E312449}"/>
              </a:ext>
            </a:extLst>
          </p:cNvPr>
          <p:cNvSpPr>
            <a:spLocks noGrp="1"/>
          </p:cNvSpPr>
          <p:nvPr>
            <p:ph type="title"/>
          </p:nvPr>
        </p:nvSpPr>
        <p:spPr/>
        <p:txBody>
          <a:bodyPr/>
          <a:lstStyle/>
          <a:p>
            <a:r>
              <a:rPr lang="id-ID" dirty="0"/>
              <a:t>Skenario Penelitian </a:t>
            </a:r>
            <a:r>
              <a:rPr lang="id-ID" sz="1800" dirty="0"/>
              <a:t>2</a:t>
            </a:r>
            <a:endParaRPr lang="id-ID" dirty="0"/>
          </a:p>
        </p:txBody>
      </p:sp>
      <p:sp>
        <p:nvSpPr>
          <p:cNvPr id="3" name="Content Placeholder 2">
            <a:extLst>
              <a:ext uri="{FF2B5EF4-FFF2-40B4-BE49-F238E27FC236}">
                <a16:creationId xmlns:a16="http://schemas.microsoft.com/office/drawing/2014/main" id="{81789B9E-AD32-4B2E-A781-F15822F33780}"/>
              </a:ext>
            </a:extLst>
          </p:cNvPr>
          <p:cNvSpPr>
            <a:spLocks noGrp="1"/>
          </p:cNvSpPr>
          <p:nvPr>
            <p:ph idx="1"/>
          </p:nvPr>
        </p:nvSpPr>
        <p:spPr>
          <a:xfrm>
            <a:off x="818712" y="2222286"/>
            <a:ext cx="10554574" cy="4635713"/>
          </a:xfrm>
        </p:spPr>
        <p:txBody>
          <a:bodyPr>
            <a:normAutofit lnSpcReduction="10000"/>
          </a:bodyPr>
          <a:lstStyle/>
          <a:p>
            <a:r>
              <a:rPr lang="id-ID" dirty="0"/>
              <a:t>Parameter Pengujian : </a:t>
            </a:r>
            <a:r>
              <a:rPr lang="id-ID" i="1" dirty="0"/>
              <a:t>parameter ISO 9241-11</a:t>
            </a:r>
            <a:endParaRPr lang="id-ID" dirty="0"/>
          </a:p>
          <a:p>
            <a:pPr lvl="1"/>
            <a:r>
              <a:rPr lang="id-ID" i="1" dirty="0"/>
              <a:t>Efektifitas, Penyelesaian Task</a:t>
            </a:r>
          </a:p>
          <a:p>
            <a:pPr lvl="1"/>
            <a:r>
              <a:rPr lang="id-ID" i="1" dirty="0"/>
              <a:t>Efisiensi, Lama waktu Penyelesaian task</a:t>
            </a:r>
          </a:p>
          <a:p>
            <a:pPr lvl="1"/>
            <a:r>
              <a:rPr lang="id-ID" i="1" dirty="0"/>
              <a:t>Kepuasan, System Usability Scale</a:t>
            </a:r>
            <a:endParaRPr lang="id-ID" dirty="0"/>
          </a:p>
          <a:p>
            <a:r>
              <a:rPr lang="id-ID" dirty="0"/>
              <a:t>Hasil : Kesimpulan</a:t>
            </a:r>
          </a:p>
          <a:p>
            <a:pPr lvl="1"/>
            <a:r>
              <a:rPr lang="id-ID" i="1" dirty="0"/>
              <a:t>Analisis Efektifitas, Efisiensi, dan Kepuasan sistem</a:t>
            </a:r>
          </a:p>
          <a:p>
            <a:pPr lvl="1"/>
            <a:r>
              <a:rPr lang="id-ID" i="1" dirty="0"/>
              <a:t>Rekomendasi sistem</a:t>
            </a:r>
            <a:endParaRPr lang="id-ID" dirty="0"/>
          </a:p>
          <a:p>
            <a:r>
              <a:rPr lang="id-ID" dirty="0"/>
              <a:t>Pengujuian CW : 5 Task</a:t>
            </a:r>
          </a:p>
          <a:p>
            <a:pPr lvl="1"/>
            <a:r>
              <a:rPr lang="id-ID" dirty="0"/>
              <a:t>Posting Foto (tanpa caption)</a:t>
            </a:r>
          </a:p>
          <a:p>
            <a:pPr lvl="1"/>
            <a:r>
              <a:rPr lang="id-ID" dirty="0"/>
              <a:t>Ubah Foto Profil</a:t>
            </a:r>
          </a:p>
          <a:p>
            <a:pPr lvl="1"/>
            <a:r>
              <a:rPr lang="id-ID" dirty="0"/>
              <a:t>Like &amp; Comment</a:t>
            </a:r>
          </a:p>
          <a:p>
            <a:pPr lvl="1"/>
            <a:r>
              <a:rPr lang="id-ID" dirty="0"/>
              <a:t>Cari teman &amp; ikuti lalu sapa</a:t>
            </a:r>
          </a:p>
          <a:p>
            <a:pPr lvl="1"/>
            <a:r>
              <a:rPr lang="id-ID" dirty="0"/>
              <a:t>Fitur Random chat</a:t>
            </a:r>
          </a:p>
        </p:txBody>
      </p:sp>
    </p:spTree>
    <p:extLst>
      <p:ext uri="{BB962C8B-B14F-4D97-AF65-F5344CB8AC3E}">
        <p14:creationId xmlns:p14="http://schemas.microsoft.com/office/powerpoint/2010/main" val="897168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7D2D-B4B1-49C4-94DD-6146D9FD23C2}"/>
              </a:ext>
            </a:extLst>
          </p:cNvPr>
          <p:cNvSpPr>
            <a:spLocks noGrp="1"/>
          </p:cNvSpPr>
          <p:nvPr>
            <p:ph type="title"/>
          </p:nvPr>
        </p:nvSpPr>
        <p:spPr/>
        <p:txBody>
          <a:bodyPr/>
          <a:lstStyle/>
          <a:p>
            <a:r>
              <a:rPr lang="id-ID" dirty="0"/>
              <a:t>Lampiran</a:t>
            </a:r>
          </a:p>
        </p:txBody>
      </p:sp>
      <p:pic>
        <p:nvPicPr>
          <p:cNvPr id="4" name="Picture 3" descr="A screenshot of a cell phone&#10;&#10;Description automatically generated">
            <a:extLst>
              <a:ext uri="{FF2B5EF4-FFF2-40B4-BE49-F238E27FC236}">
                <a16:creationId xmlns:a16="http://schemas.microsoft.com/office/drawing/2014/main" id="{517AB051-4959-4A5D-8E70-183F60C2C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7" y="2358869"/>
            <a:ext cx="6085240" cy="342294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2F090936-CE0A-4CD1-9ED3-5F54B58EA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866" y="3559126"/>
            <a:ext cx="5782417" cy="3217635"/>
          </a:xfrm>
          <a:prstGeom prst="rect">
            <a:avLst/>
          </a:prstGeom>
        </p:spPr>
      </p:pic>
    </p:spTree>
    <p:extLst>
      <p:ext uri="{BB962C8B-B14F-4D97-AF65-F5344CB8AC3E}">
        <p14:creationId xmlns:p14="http://schemas.microsoft.com/office/powerpoint/2010/main" val="380403232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DE4BF0C-5DBC-4429-A19F-D39047531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87" y="200464"/>
            <a:ext cx="2905682" cy="645707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884AE7B-D6AB-4842-992A-F894BF469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159" y="200463"/>
            <a:ext cx="2905682" cy="64570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96D1488-732C-454D-A069-CB05F536D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930" y="200463"/>
            <a:ext cx="2905683" cy="6457074"/>
          </a:xfrm>
          <a:prstGeom prst="rect">
            <a:avLst/>
          </a:prstGeom>
        </p:spPr>
      </p:pic>
    </p:spTree>
    <p:extLst>
      <p:ext uri="{BB962C8B-B14F-4D97-AF65-F5344CB8AC3E}">
        <p14:creationId xmlns:p14="http://schemas.microsoft.com/office/powerpoint/2010/main" val="41255913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4FF3FD5F-B55F-4603-A9EF-176D94C2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64" y="200464"/>
            <a:ext cx="2905682" cy="64570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6ADB1DD-9DC8-4A15-8164-75D63B8DA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200464"/>
            <a:ext cx="2905682" cy="645707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BB5BB10-F281-4278-89CD-29CDF3FAD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836" y="200464"/>
            <a:ext cx="2905682" cy="6457071"/>
          </a:xfrm>
          <a:prstGeom prst="rect">
            <a:avLst/>
          </a:prstGeom>
        </p:spPr>
      </p:pic>
    </p:spTree>
    <p:extLst>
      <p:ext uri="{BB962C8B-B14F-4D97-AF65-F5344CB8AC3E}">
        <p14:creationId xmlns:p14="http://schemas.microsoft.com/office/powerpoint/2010/main" val="15941197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A5F4C6B5-9135-4E7C-8C1D-B36EB9699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58" y="200464"/>
            <a:ext cx="2905682" cy="6457072"/>
          </a:xfrm>
          <a:prstGeom prst="rect">
            <a:avLst/>
          </a:prstGeom>
        </p:spPr>
      </p:pic>
      <p:pic>
        <p:nvPicPr>
          <p:cNvPr id="7" name="Picture 6" descr="A picture containing screenshot, drawing&#10;&#10;Description automatically generated">
            <a:extLst>
              <a:ext uri="{FF2B5EF4-FFF2-40B4-BE49-F238E27FC236}">
                <a16:creationId xmlns:a16="http://schemas.microsoft.com/office/drawing/2014/main" id="{C5D4231A-4970-460C-8C85-36E444CBC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200464"/>
            <a:ext cx="2905682" cy="6457072"/>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181AA121-AFAB-4AE7-BC8B-51C9C7A67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2242" y="200464"/>
            <a:ext cx="2905682" cy="6457072"/>
          </a:xfrm>
          <a:prstGeom prst="rect">
            <a:avLst/>
          </a:prstGeom>
        </p:spPr>
      </p:pic>
    </p:spTree>
    <p:extLst>
      <p:ext uri="{BB962C8B-B14F-4D97-AF65-F5344CB8AC3E}">
        <p14:creationId xmlns:p14="http://schemas.microsoft.com/office/powerpoint/2010/main" val="341500984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C91B-7DA8-4143-84F2-6C0B6C5FC429}"/>
              </a:ext>
            </a:extLst>
          </p:cNvPr>
          <p:cNvSpPr>
            <a:spLocks noGrp="1"/>
          </p:cNvSpPr>
          <p:nvPr>
            <p:ph type="title"/>
          </p:nvPr>
        </p:nvSpPr>
        <p:spPr>
          <a:xfrm>
            <a:off x="810000" y="553204"/>
            <a:ext cx="10571998" cy="970450"/>
          </a:xfrm>
        </p:spPr>
        <p:txBody>
          <a:bodyPr/>
          <a:lstStyle/>
          <a:p>
            <a:r>
              <a:rPr lang="id-ID" dirty="0">
                <a:latin typeface="Times New Roman" panose="02020603050405020304" pitchFamily="18" charset="0"/>
                <a:cs typeface="Times New Roman" panose="02020603050405020304" pitchFamily="18" charset="0"/>
              </a:rPr>
              <a:t>Manusia Mahkluk Sosial yang saling Berkomunikasi</a:t>
            </a:r>
          </a:p>
        </p:txBody>
      </p:sp>
      <p:pic>
        <p:nvPicPr>
          <p:cNvPr id="4" name="Picture 3" descr="A group of people looking at each other&#10;&#10;Description automatically generated">
            <a:extLst>
              <a:ext uri="{FF2B5EF4-FFF2-40B4-BE49-F238E27FC236}">
                <a16:creationId xmlns:a16="http://schemas.microsoft.com/office/drawing/2014/main" id="{0E234FC6-1425-4696-88C3-98884C38B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298" y="2491338"/>
            <a:ext cx="6032892" cy="3836919"/>
          </a:xfrm>
          <a:prstGeom prst="rect">
            <a:avLst/>
          </a:prstGeom>
        </p:spPr>
      </p:pic>
      <p:sp>
        <p:nvSpPr>
          <p:cNvPr id="5" name="Subtitle 2">
            <a:extLst>
              <a:ext uri="{FF2B5EF4-FFF2-40B4-BE49-F238E27FC236}">
                <a16:creationId xmlns:a16="http://schemas.microsoft.com/office/drawing/2014/main" id="{6A6A03F3-D7DA-4328-91F3-9E72D78A08D5}"/>
              </a:ext>
            </a:extLst>
          </p:cNvPr>
          <p:cNvSpPr txBox="1">
            <a:spLocks/>
          </p:cNvSpPr>
          <p:nvPr/>
        </p:nvSpPr>
        <p:spPr>
          <a:xfrm>
            <a:off x="465444" y="2802689"/>
            <a:ext cx="4729408" cy="3651119"/>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d-ID" sz="2500" dirty="0">
                <a:latin typeface="Times New Roman" panose="02020603050405020304" pitchFamily="18" charset="0"/>
              </a:rPr>
              <a:t>Berbagai cara dilakukan agar dapat terus berkomunikasi dengan tanpa hambatan, baik langsung maupun tidak langsung. Hingga pada akhirnya manusia menciptakan sebuah alat untuk memudahkannya saling berinteraksi, yaitu </a:t>
            </a:r>
          </a:p>
          <a:p>
            <a:pPr marL="0" indent="0">
              <a:buNone/>
            </a:pPr>
            <a:r>
              <a:rPr lang="id-ID" sz="3200" b="1" dirty="0">
                <a:latin typeface="Times New Roman" panose="02020603050405020304" pitchFamily="18" charset="0"/>
              </a:rPr>
              <a:t>MEDIA SOSIAL</a:t>
            </a:r>
            <a:endParaRPr lang="id-ID" sz="3200" b="1" dirty="0"/>
          </a:p>
        </p:txBody>
      </p:sp>
    </p:spTree>
    <p:extLst>
      <p:ext uri="{BB962C8B-B14F-4D97-AF65-F5344CB8AC3E}">
        <p14:creationId xmlns:p14="http://schemas.microsoft.com/office/powerpoint/2010/main" val="3862844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BB0E-C52F-41E3-9F4A-A2AE536BDD77}"/>
              </a:ext>
            </a:extLst>
          </p:cNvPr>
          <p:cNvSpPr>
            <a:spLocks noGrp="1"/>
          </p:cNvSpPr>
          <p:nvPr>
            <p:ph type="title"/>
          </p:nvPr>
        </p:nvSpPr>
        <p:spPr>
          <a:xfrm>
            <a:off x="850985" y="1238502"/>
            <a:ext cx="5893840" cy="2498611"/>
          </a:xfrm>
        </p:spPr>
        <p:txBody>
          <a:bodyPr/>
          <a:lstStyle/>
          <a:p>
            <a:r>
              <a:rPr lang="id-ID" sz="2500" dirty="0">
                <a:solidFill>
                  <a:schemeClr val="tx1"/>
                </a:solidFill>
                <a:latin typeface="Times New Roman" panose="02020603050405020304" pitchFamily="18" charset="0"/>
              </a:rPr>
              <a:t>sebuah produk teknologi berbasis internet yang dijadikan sebagai alat untuk bertukar informasi antar manusia melalui interaksi dan komunikasi yang terjadi secara digital baik itu langsung maupun tidak langsung</a:t>
            </a:r>
            <a:endParaRPr lang="id-ID" sz="2500" dirty="0">
              <a:solidFill>
                <a:schemeClr val="tx1"/>
              </a:solidFill>
            </a:endParaRPr>
          </a:p>
        </p:txBody>
      </p:sp>
      <p:sp>
        <p:nvSpPr>
          <p:cNvPr id="3" name="Text Placeholder 2">
            <a:extLst>
              <a:ext uri="{FF2B5EF4-FFF2-40B4-BE49-F238E27FC236}">
                <a16:creationId xmlns:a16="http://schemas.microsoft.com/office/drawing/2014/main" id="{9E9940D1-18D1-4248-BFAC-670BDC2BD11C}"/>
              </a:ext>
            </a:extLst>
          </p:cNvPr>
          <p:cNvSpPr>
            <a:spLocks noGrp="1"/>
          </p:cNvSpPr>
          <p:nvPr>
            <p:ph type="body" idx="1"/>
          </p:nvPr>
        </p:nvSpPr>
        <p:spPr>
          <a:xfrm>
            <a:off x="680912" y="4549698"/>
            <a:ext cx="5891636" cy="713241"/>
          </a:xfrm>
        </p:spPr>
        <p:txBody>
          <a:bodyPr/>
          <a:lstStyle/>
          <a:p>
            <a:r>
              <a:rPr lang="id-ID" sz="3000" b="1" dirty="0">
                <a:latin typeface="Times New Roman" panose="02020603050405020304" pitchFamily="18" charset="0"/>
                <a:cs typeface="Times New Roman" panose="02020603050405020304" pitchFamily="18" charset="0"/>
              </a:rPr>
              <a:t>MEDIA SOSIAL</a:t>
            </a:r>
          </a:p>
        </p:txBody>
      </p:sp>
      <p:pic>
        <p:nvPicPr>
          <p:cNvPr id="8" name="Picture 7" descr="A close up of a sign&#10;&#10;Description automatically generated">
            <a:extLst>
              <a:ext uri="{FF2B5EF4-FFF2-40B4-BE49-F238E27FC236}">
                <a16:creationId xmlns:a16="http://schemas.microsoft.com/office/drawing/2014/main" id="{B912ECD4-5997-4104-808F-ADB78118D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68" y="677874"/>
            <a:ext cx="4337590" cy="289172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30CFEA3B-B7F8-4F24-BDD8-E2B19643B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468" y="3884414"/>
            <a:ext cx="4337590" cy="2277235"/>
          </a:xfrm>
          <a:prstGeom prst="rect">
            <a:avLst/>
          </a:prstGeom>
        </p:spPr>
      </p:pic>
    </p:spTree>
    <p:extLst>
      <p:ext uri="{BB962C8B-B14F-4D97-AF65-F5344CB8AC3E}">
        <p14:creationId xmlns:p14="http://schemas.microsoft.com/office/powerpoint/2010/main" val="2152260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34C656-3A5D-44EC-B6AA-C103A06804B2}"/>
              </a:ext>
            </a:extLst>
          </p:cNvPr>
          <p:cNvSpPr>
            <a:spLocks noGrp="1"/>
          </p:cNvSpPr>
          <p:nvPr>
            <p:ph type="body" idx="1"/>
          </p:nvPr>
        </p:nvSpPr>
        <p:spPr>
          <a:xfrm>
            <a:off x="810000" y="5281201"/>
            <a:ext cx="10561418" cy="1576799"/>
          </a:xfrm>
        </p:spPr>
        <p:txBody>
          <a:bodyPr/>
          <a:lstStyle/>
          <a:p>
            <a:pPr algn="just"/>
            <a:r>
              <a:rPr lang="id-ID" sz="2200" dirty="0">
                <a:latin typeface="Times New Roman" panose="02020603050405020304" pitchFamily="18" charset="0"/>
                <a:cs typeface="Times New Roman" panose="02020603050405020304" pitchFamily="18" charset="0"/>
              </a:rPr>
              <a:t>	Penguna internet khususnya di Indonesia sudah mencapai jumlah 175,4 juta orang kemudian dari total tersebut pengguna media sosial sendiri sudah mencapai angka 160 juta. Dengan demikian, presentasi pengguna media sosial di Indonesia mencapai 90 persen dari keseluruhan pengguna aktif internet</a:t>
            </a:r>
          </a:p>
        </p:txBody>
      </p:sp>
      <p:pic>
        <p:nvPicPr>
          <p:cNvPr id="5" name="Picture 4" descr="A screenshot of a cell phone&#10;&#10;Description automatically generated">
            <a:extLst>
              <a:ext uri="{FF2B5EF4-FFF2-40B4-BE49-F238E27FC236}">
                <a16:creationId xmlns:a16="http://schemas.microsoft.com/office/drawing/2014/main" id="{9765BF02-4A38-4E0A-8ED0-C05CA9CE5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121" y="309769"/>
            <a:ext cx="7659757" cy="4308613"/>
          </a:xfrm>
          <a:prstGeom prst="rect">
            <a:avLst/>
          </a:prstGeom>
        </p:spPr>
      </p:pic>
    </p:spTree>
    <p:extLst>
      <p:ext uri="{BB962C8B-B14F-4D97-AF65-F5344CB8AC3E}">
        <p14:creationId xmlns:p14="http://schemas.microsoft.com/office/powerpoint/2010/main" val="4287651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086C-1E81-457F-8950-A4D726922338}"/>
              </a:ext>
            </a:extLst>
          </p:cNvPr>
          <p:cNvSpPr>
            <a:spLocks noGrp="1"/>
          </p:cNvSpPr>
          <p:nvPr>
            <p:ph type="title"/>
          </p:nvPr>
        </p:nvSpPr>
        <p:spPr>
          <a:xfrm>
            <a:off x="977347" y="437322"/>
            <a:ext cx="10237305" cy="1126089"/>
          </a:xfrm>
        </p:spPr>
        <p:txBody>
          <a:bodyPr/>
          <a:lstStyle/>
          <a:p>
            <a:pPr algn="just"/>
            <a:r>
              <a:rPr lang="id-ID" sz="3000" dirty="0">
                <a:latin typeface="Times New Roman" panose="02020603050405020304" pitchFamily="18" charset="0"/>
                <a:cs typeface="Times New Roman" panose="02020603050405020304" pitchFamily="18" charset="0"/>
              </a:rPr>
              <a:t>Hampir semua media sosial yang digunakan masyarakat Indonesia berasal dari luar negeri</a:t>
            </a:r>
          </a:p>
        </p:txBody>
      </p:sp>
      <p:sp>
        <p:nvSpPr>
          <p:cNvPr id="4" name="Title 1">
            <a:extLst>
              <a:ext uri="{FF2B5EF4-FFF2-40B4-BE49-F238E27FC236}">
                <a16:creationId xmlns:a16="http://schemas.microsoft.com/office/drawing/2014/main" id="{AF2E7B8B-1E55-4362-B142-1D1ABAC7552C}"/>
              </a:ext>
            </a:extLst>
          </p:cNvPr>
          <p:cNvSpPr txBox="1">
            <a:spLocks/>
          </p:cNvSpPr>
          <p:nvPr/>
        </p:nvSpPr>
        <p:spPr>
          <a:xfrm>
            <a:off x="894948" y="4227442"/>
            <a:ext cx="2431694" cy="207210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2200" dirty="0">
                <a:latin typeface="Times New Roman" panose="02020603050405020304" pitchFamily="18" charset="0"/>
                <a:cs typeface="Times New Roman" panose="02020603050405020304" pitchFamily="18" charset="0"/>
              </a:rPr>
              <a:t>Facebook yang</a:t>
            </a:r>
          </a:p>
          <a:p>
            <a:pPr algn="ctr"/>
            <a:r>
              <a:rPr lang="id-ID" sz="2200" dirty="0">
                <a:latin typeface="Times New Roman" panose="02020603050405020304" pitchFamily="18" charset="0"/>
                <a:cs typeface="Times New Roman" panose="02020603050405020304" pitchFamily="18" charset="0"/>
              </a:rPr>
              <a:t>di ciptakan oleh Mark Zuckerberg di Massachusetts Amerika Serikat</a:t>
            </a:r>
          </a:p>
        </p:txBody>
      </p:sp>
      <p:pic>
        <p:nvPicPr>
          <p:cNvPr id="12" name="Picture 11" descr="A close up of a logo&#10;&#10;Description automatically generated">
            <a:extLst>
              <a:ext uri="{FF2B5EF4-FFF2-40B4-BE49-F238E27FC236}">
                <a16:creationId xmlns:a16="http://schemas.microsoft.com/office/drawing/2014/main" id="{1941996C-72DC-48D4-A04D-B37DBB1C2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134" y="2602760"/>
            <a:ext cx="1403729" cy="140372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87242568-A053-4A68-8567-A5F75D6B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31" y="2602761"/>
            <a:ext cx="1403729" cy="1403729"/>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82BEC866-7014-4B2A-A5AC-888741C76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079" y="2602760"/>
            <a:ext cx="1403730" cy="1403730"/>
          </a:xfrm>
          <a:prstGeom prst="rect">
            <a:avLst/>
          </a:prstGeom>
        </p:spPr>
      </p:pic>
      <p:sp>
        <p:nvSpPr>
          <p:cNvPr id="18" name="Title 1">
            <a:extLst>
              <a:ext uri="{FF2B5EF4-FFF2-40B4-BE49-F238E27FC236}">
                <a16:creationId xmlns:a16="http://schemas.microsoft.com/office/drawing/2014/main" id="{B682BB96-3C88-45D0-8E7C-758D1951BB81}"/>
              </a:ext>
            </a:extLst>
          </p:cNvPr>
          <p:cNvSpPr txBox="1">
            <a:spLocks/>
          </p:cNvSpPr>
          <p:nvPr/>
        </p:nvSpPr>
        <p:spPr>
          <a:xfrm>
            <a:off x="4772456" y="4561627"/>
            <a:ext cx="2647084" cy="1403729"/>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2200" dirty="0">
                <a:latin typeface="Times New Roman" panose="02020603050405020304" pitchFamily="18" charset="0"/>
                <a:cs typeface="Times New Roman" panose="02020603050405020304" pitchFamily="18" charset="0"/>
              </a:rPr>
              <a:t>Twitter di</a:t>
            </a:r>
          </a:p>
          <a:p>
            <a:pPr algn="ctr"/>
            <a:r>
              <a:rPr lang="id-ID" sz="2200" dirty="0">
                <a:latin typeface="Times New Roman" panose="02020603050405020304" pitchFamily="18" charset="0"/>
                <a:cs typeface="Times New Roman" panose="02020603050405020304" pitchFamily="18" charset="0"/>
              </a:rPr>
              <a:t>ciptakan oleh jack Dorsey di California Amerika Serikat</a:t>
            </a:r>
          </a:p>
        </p:txBody>
      </p:sp>
      <p:sp>
        <p:nvSpPr>
          <p:cNvPr id="20" name="Title 1">
            <a:extLst>
              <a:ext uri="{FF2B5EF4-FFF2-40B4-BE49-F238E27FC236}">
                <a16:creationId xmlns:a16="http://schemas.microsoft.com/office/drawing/2014/main" id="{515D465F-0A28-43A1-AB96-B0B5C6932470}"/>
              </a:ext>
            </a:extLst>
          </p:cNvPr>
          <p:cNvSpPr txBox="1">
            <a:spLocks/>
          </p:cNvSpPr>
          <p:nvPr/>
        </p:nvSpPr>
        <p:spPr>
          <a:xfrm>
            <a:off x="8953549" y="4563851"/>
            <a:ext cx="2802789" cy="1126089"/>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2200" dirty="0">
                <a:latin typeface="Times New Roman" panose="02020603050405020304" pitchFamily="18" charset="0"/>
                <a:cs typeface="Times New Roman" panose="02020603050405020304" pitchFamily="18" charset="0"/>
              </a:rPr>
              <a:t>Line di ciptakan oleh</a:t>
            </a:r>
          </a:p>
          <a:p>
            <a:pPr algn="ctr"/>
            <a:r>
              <a:rPr lang="id-ID" sz="2200" dirty="0">
                <a:latin typeface="Times New Roman" panose="02020603050405020304" pitchFamily="18" charset="0"/>
                <a:cs typeface="Times New Roman" panose="02020603050405020304" pitchFamily="18" charset="0"/>
              </a:rPr>
              <a:t>Lee Hae-Jin di Jepang</a:t>
            </a:r>
          </a:p>
        </p:txBody>
      </p:sp>
    </p:spTree>
    <p:extLst>
      <p:ext uri="{BB962C8B-B14F-4D97-AF65-F5344CB8AC3E}">
        <p14:creationId xmlns:p14="http://schemas.microsoft.com/office/powerpoint/2010/main" val="4109136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086C-1E81-457F-8950-A4D726922338}"/>
              </a:ext>
            </a:extLst>
          </p:cNvPr>
          <p:cNvSpPr>
            <a:spLocks noGrp="1"/>
          </p:cNvSpPr>
          <p:nvPr>
            <p:ph type="title"/>
          </p:nvPr>
        </p:nvSpPr>
        <p:spPr>
          <a:xfrm>
            <a:off x="977347" y="437322"/>
            <a:ext cx="10237305" cy="1126089"/>
          </a:xfrm>
        </p:spPr>
        <p:txBody>
          <a:bodyPr/>
          <a:lstStyle/>
          <a:p>
            <a:pPr algn="just"/>
            <a:r>
              <a:rPr lang="id-ID" sz="3000" dirty="0">
                <a:latin typeface="Times New Roman" panose="02020603050405020304" pitchFamily="18" charset="0"/>
                <a:cs typeface="Times New Roman" panose="02020603050405020304" pitchFamily="18" charset="0"/>
              </a:rPr>
              <a:t>Muncul Media Sosial baru di awal tahun 2019 bernama SESTYC</a:t>
            </a:r>
          </a:p>
        </p:txBody>
      </p:sp>
      <p:sp>
        <p:nvSpPr>
          <p:cNvPr id="4" name="Title 1">
            <a:extLst>
              <a:ext uri="{FF2B5EF4-FFF2-40B4-BE49-F238E27FC236}">
                <a16:creationId xmlns:a16="http://schemas.microsoft.com/office/drawing/2014/main" id="{AF2E7B8B-1E55-4362-B142-1D1ABAC7552C}"/>
              </a:ext>
            </a:extLst>
          </p:cNvPr>
          <p:cNvSpPr txBox="1">
            <a:spLocks/>
          </p:cNvSpPr>
          <p:nvPr/>
        </p:nvSpPr>
        <p:spPr>
          <a:xfrm>
            <a:off x="4880151" y="2392949"/>
            <a:ext cx="6852303" cy="379683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buFont typeface="Arial" panose="020B0604020202020204" pitchFamily="34" charset="0"/>
              <a:buChar char="•"/>
            </a:pPr>
            <a:endParaRPr lang="id-ID" sz="23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Hasil Karya 5 Orang Mileneal asal SURABAYA</a:t>
            </a: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sampai saat ini, aplikasi Sestyc telah di unduh lebih dari 500.000 pengguna</a:t>
            </a: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Memiliki banyak fitur yang tidak di miliki oleh media sosial pada umumnya</a:t>
            </a: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Fitur lengkap bahkan di prediksi dapat menyaingi Media Sosial Instagram, Facebook, dan Twitter</a:t>
            </a:r>
          </a:p>
        </p:txBody>
      </p:sp>
      <p:pic>
        <p:nvPicPr>
          <p:cNvPr id="5" name="Picture 4" descr="A close up of a logo&#10;&#10;Description automatically generated">
            <a:extLst>
              <a:ext uri="{FF2B5EF4-FFF2-40B4-BE49-F238E27FC236}">
                <a16:creationId xmlns:a16="http://schemas.microsoft.com/office/drawing/2014/main" id="{1E83E3B0-3732-4009-BA43-D6A2D120F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47" y="2690913"/>
            <a:ext cx="3034638" cy="3034638"/>
          </a:xfrm>
          <a:prstGeom prst="rect">
            <a:avLst/>
          </a:prstGeom>
        </p:spPr>
      </p:pic>
    </p:spTree>
    <p:extLst>
      <p:ext uri="{BB962C8B-B14F-4D97-AF65-F5344CB8AC3E}">
        <p14:creationId xmlns:p14="http://schemas.microsoft.com/office/powerpoint/2010/main" val="2971812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9234-3700-4573-87BC-0965D9DA59F3}"/>
              </a:ext>
            </a:extLst>
          </p:cNvPr>
          <p:cNvSpPr>
            <a:spLocks noGrp="1"/>
          </p:cNvSpPr>
          <p:nvPr>
            <p:ph type="title"/>
          </p:nvPr>
        </p:nvSpPr>
        <p:spPr/>
        <p:txBody>
          <a:bodyPr/>
          <a:lstStyle/>
          <a:p>
            <a:r>
              <a:rPr lang="id-ID" dirty="0"/>
              <a:t>Memiliki banyak bug dan ketidakcocokan antara UI dan User</a:t>
            </a:r>
          </a:p>
        </p:txBody>
      </p:sp>
      <p:pic>
        <p:nvPicPr>
          <p:cNvPr id="6" name="Picture 5" descr="A picture containing knife&#10;&#10;Description automatically generated">
            <a:extLst>
              <a:ext uri="{FF2B5EF4-FFF2-40B4-BE49-F238E27FC236}">
                <a16:creationId xmlns:a16="http://schemas.microsoft.com/office/drawing/2014/main" id="{FC0EA8F8-13B0-48BF-83F6-07B0F7276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9" y="2392848"/>
            <a:ext cx="5449060" cy="895475"/>
          </a:xfrm>
          <a:prstGeom prst="rect">
            <a:avLst/>
          </a:prstGeom>
        </p:spPr>
      </p:pic>
      <p:pic>
        <p:nvPicPr>
          <p:cNvPr id="8" name="Picture 7" descr="A picture containing knife&#10;&#10;Description automatically generated">
            <a:extLst>
              <a:ext uri="{FF2B5EF4-FFF2-40B4-BE49-F238E27FC236}">
                <a16:creationId xmlns:a16="http://schemas.microsoft.com/office/drawing/2014/main" id="{143FEAE0-B786-412D-A2DC-1C036996B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685" y="2380108"/>
            <a:ext cx="5458587" cy="724001"/>
          </a:xfrm>
          <a:prstGeom prst="rect">
            <a:avLst/>
          </a:prstGeom>
        </p:spPr>
      </p:pic>
      <p:pic>
        <p:nvPicPr>
          <p:cNvPr id="10" name="Picture 9" descr="A picture containing knife, bird&#10;&#10;Description automatically generated">
            <a:extLst>
              <a:ext uri="{FF2B5EF4-FFF2-40B4-BE49-F238E27FC236}">
                <a16:creationId xmlns:a16="http://schemas.microsoft.com/office/drawing/2014/main" id="{F872417F-952B-4DFA-9224-D9E2C4610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39" y="3598686"/>
            <a:ext cx="5458587" cy="1095528"/>
          </a:xfrm>
          <a:prstGeom prst="rect">
            <a:avLst/>
          </a:prstGeom>
        </p:spPr>
      </p:pic>
      <p:pic>
        <p:nvPicPr>
          <p:cNvPr id="12" name="Picture 11" descr="A picture containing knife&#10;&#10;Description automatically generated">
            <a:extLst>
              <a:ext uri="{FF2B5EF4-FFF2-40B4-BE49-F238E27FC236}">
                <a16:creationId xmlns:a16="http://schemas.microsoft.com/office/drawing/2014/main" id="{20B3CD40-DF97-457B-96AA-6EBDB76CC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5684" y="5212575"/>
            <a:ext cx="5449059" cy="904933"/>
          </a:xfrm>
          <a:prstGeom prst="rect">
            <a:avLst/>
          </a:prstGeom>
        </p:spPr>
      </p:pic>
      <p:pic>
        <p:nvPicPr>
          <p:cNvPr id="14" name="Picture 13" descr="A picture containing bird&#10;&#10;Description automatically generated">
            <a:extLst>
              <a:ext uri="{FF2B5EF4-FFF2-40B4-BE49-F238E27FC236}">
                <a16:creationId xmlns:a16="http://schemas.microsoft.com/office/drawing/2014/main" id="{00C338B1-EBDB-404B-8A49-23232B318B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5684" y="3359736"/>
            <a:ext cx="5458587" cy="1638529"/>
          </a:xfrm>
          <a:prstGeom prst="rect">
            <a:avLst/>
          </a:prstGeom>
        </p:spPr>
      </p:pic>
      <p:pic>
        <p:nvPicPr>
          <p:cNvPr id="16" name="Picture 15" descr="A picture containing knife&#10;&#10;Description automatically generated">
            <a:extLst>
              <a:ext uri="{FF2B5EF4-FFF2-40B4-BE49-F238E27FC236}">
                <a16:creationId xmlns:a16="http://schemas.microsoft.com/office/drawing/2014/main" id="{E75F40A9-1ADB-429E-A5C9-B4ABB6631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939" y="5004628"/>
            <a:ext cx="5477639" cy="1114581"/>
          </a:xfrm>
          <a:prstGeom prst="rect">
            <a:avLst/>
          </a:prstGeom>
        </p:spPr>
      </p:pic>
    </p:spTree>
    <p:extLst>
      <p:ext uri="{BB962C8B-B14F-4D97-AF65-F5344CB8AC3E}">
        <p14:creationId xmlns:p14="http://schemas.microsoft.com/office/powerpoint/2010/main" val="1203879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1B07-3156-46D5-A6A1-5B0E6D7E9133}"/>
              </a:ext>
            </a:extLst>
          </p:cNvPr>
          <p:cNvSpPr>
            <a:spLocks noGrp="1"/>
          </p:cNvSpPr>
          <p:nvPr>
            <p:ph type="title"/>
          </p:nvPr>
        </p:nvSpPr>
        <p:spPr>
          <a:xfrm>
            <a:off x="853190" y="1967375"/>
            <a:ext cx="5893840" cy="1305915"/>
          </a:xfrm>
        </p:spPr>
        <p:txBody>
          <a:bodyPr/>
          <a:lstStyle/>
          <a:p>
            <a:r>
              <a:rPr lang="id-ID" sz="3500" dirty="0"/>
              <a:t>- Usability</a:t>
            </a:r>
            <a:br>
              <a:rPr lang="id-ID" sz="3500" dirty="0"/>
            </a:br>
            <a:r>
              <a:rPr lang="id-ID" sz="3500" dirty="0"/>
              <a:t>- User Interface</a:t>
            </a:r>
            <a:br>
              <a:rPr lang="id-ID" sz="3500" dirty="0"/>
            </a:br>
            <a:r>
              <a:rPr lang="id-ID" sz="3500" dirty="0"/>
              <a:t>- BUG Sistem</a:t>
            </a:r>
          </a:p>
        </p:txBody>
      </p:sp>
      <p:sp>
        <p:nvSpPr>
          <p:cNvPr id="3" name="Text Placeholder 2">
            <a:extLst>
              <a:ext uri="{FF2B5EF4-FFF2-40B4-BE49-F238E27FC236}">
                <a16:creationId xmlns:a16="http://schemas.microsoft.com/office/drawing/2014/main" id="{6264ACAE-876A-40CD-B866-068C785BA772}"/>
              </a:ext>
            </a:extLst>
          </p:cNvPr>
          <p:cNvSpPr>
            <a:spLocks noGrp="1"/>
          </p:cNvSpPr>
          <p:nvPr>
            <p:ph type="body" idx="1"/>
          </p:nvPr>
        </p:nvSpPr>
        <p:spPr/>
        <p:txBody>
          <a:bodyPr/>
          <a:lstStyle/>
          <a:p>
            <a:r>
              <a:rPr lang="id-ID" sz="2500" b="1" dirty="0"/>
              <a:t>Evaluasi User Experience</a:t>
            </a:r>
          </a:p>
        </p:txBody>
      </p:sp>
      <p:sp>
        <p:nvSpPr>
          <p:cNvPr id="4" name="Text Placeholder 3">
            <a:extLst>
              <a:ext uri="{FF2B5EF4-FFF2-40B4-BE49-F238E27FC236}">
                <a16:creationId xmlns:a16="http://schemas.microsoft.com/office/drawing/2014/main" id="{A1C7B1C7-9FFF-492F-AD7B-7A745E07DCC8}"/>
              </a:ext>
            </a:extLst>
          </p:cNvPr>
          <p:cNvSpPr>
            <a:spLocks noGrp="1"/>
          </p:cNvSpPr>
          <p:nvPr>
            <p:ph type="body" sz="quarter" idx="16"/>
          </p:nvPr>
        </p:nvSpPr>
        <p:spPr/>
        <p:txBody>
          <a:bodyPr/>
          <a:lstStyle/>
          <a:p>
            <a:endParaRPr lang="id-ID"/>
          </a:p>
        </p:txBody>
      </p:sp>
      <p:pic>
        <p:nvPicPr>
          <p:cNvPr id="6" name="Picture 5" descr="A close up of a logo&#10;&#10;Description automatically generated">
            <a:extLst>
              <a:ext uri="{FF2B5EF4-FFF2-40B4-BE49-F238E27FC236}">
                <a16:creationId xmlns:a16="http://schemas.microsoft.com/office/drawing/2014/main" id="{63E9CA1A-C222-4924-BA64-D5D01E64F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323" y="1601869"/>
            <a:ext cx="3034638" cy="3034638"/>
          </a:xfrm>
          <a:prstGeom prst="rect">
            <a:avLst/>
          </a:prstGeom>
        </p:spPr>
      </p:pic>
    </p:spTree>
    <p:extLst>
      <p:ext uri="{BB962C8B-B14F-4D97-AF65-F5344CB8AC3E}">
        <p14:creationId xmlns:p14="http://schemas.microsoft.com/office/powerpoint/2010/main" val="3388823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947</TotalTime>
  <Words>1092</Words>
  <Application>Microsoft Office PowerPoint</Application>
  <PresentationFormat>Widescreen</PresentationFormat>
  <Paragraphs>222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Symbol</vt:lpstr>
      <vt:lpstr>Times New Roman</vt:lpstr>
      <vt:lpstr>Wingdings 2</vt:lpstr>
      <vt:lpstr>Quotable</vt:lpstr>
      <vt:lpstr>PowerPoint Presentation</vt:lpstr>
      <vt:lpstr>EVALUASI USER EXPERIENCE PADA MEDIA SOSIAL SESTYC MENGGUNAKAN METODE COGNITIVE WALKTHROUGH </vt:lpstr>
      <vt:lpstr>Manusia Mahkluk Sosial yang saling Berkomunikasi</vt:lpstr>
      <vt:lpstr>sebuah produk teknologi berbasis internet yang dijadikan sebagai alat untuk bertukar informasi antar manusia melalui interaksi dan komunikasi yang terjadi secara digital baik itu langsung maupun tidak langsung</vt:lpstr>
      <vt:lpstr>PowerPoint Presentation</vt:lpstr>
      <vt:lpstr>Hampir semua media sosial yang digunakan masyarakat Indonesia berasal dari luar negeri</vt:lpstr>
      <vt:lpstr>Muncul Media Sosial baru di awal tahun 2019 bernama SESTYC</vt:lpstr>
      <vt:lpstr>Memiliki banyak bug dan ketidakcocokan antara UI dan User</vt:lpstr>
      <vt:lpstr>- Usability - User Interface - BUG Sistem</vt:lpstr>
      <vt:lpstr>Metode Cognitive Walkthrough</vt:lpstr>
      <vt:lpstr>Perumusan Masalah</vt:lpstr>
      <vt:lpstr>Tujuan dan Manfaat</vt:lpstr>
      <vt:lpstr>Batasan Masalah</vt:lpstr>
      <vt:lpstr>State of The Art 1</vt:lpstr>
      <vt:lpstr>State of The Art 2</vt:lpstr>
      <vt:lpstr>Kerangka Pemikiran</vt:lpstr>
      <vt:lpstr>Metodologi Penelitian</vt:lpstr>
      <vt:lpstr>Jadwal Penelitian</vt:lpstr>
      <vt:lpstr>Skenario Penelitian 1</vt:lpstr>
      <vt:lpstr>Skenario Penelitian 2</vt:lpstr>
      <vt:lpstr>Lampiran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2020-08-27T06:31:09Z</dcterms:created>
  <dcterms:modified xsi:type="dcterms:W3CDTF">2020-09-02T08:10:51Z</dcterms:modified>
</cp:coreProperties>
</file>