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2" r:id="rId2"/>
    <p:sldId id="256" r:id="rId3"/>
    <p:sldId id="261" r:id="rId4"/>
    <p:sldId id="257" r:id="rId5"/>
    <p:sldId id="258" r:id="rId6"/>
    <p:sldId id="259" r:id="rId7"/>
    <p:sldId id="260" r:id="rId8"/>
    <p:sldId id="263" r:id="rId9"/>
    <p:sldId id="264" r:id="rId10"/>
    <p:sldId id="265" r:id="rId11"/>
    <p:sldId id="266" r:id="rId12"/>
    <p:sldId id="267" r:id="rId13"/>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790464" initials="7" lastIdx="1" clrIdx="0">
    <p:extLst>
      <p:ext uri="{19B8F6BF-5375-455C-9EA6-DF929625EA0E}">
        <p15:presenceInfo xmlns:p15="http://schemas.microsoft.com/office/powerpoint/2012/main" userId="S::790464@nicgovsa.onmicrosoft.com::9a85e673-837d-4b42-8a76-1fd8457c7b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5"/>
  </p:normalViewPr>
  <p:slideViewPr>
    <p:cSldViewPr snapToGrid="0" snapToObjects="1">
      <p:cViewPr>
        <p:scale>
          <a:sx n="98" d="100"/>
          <a:sy n="98"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40A5A-449F-CA4B-8B4F-6F2EC4E4C4D6}" type="datetimeFigureOut">
              <a:rPr lang="en-SA" smtClean="0"/>
              <a:t>08/09/2021 R</a:t>
            </a:fld>
            <a:endParaRPr lang="en-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36594-F69F-2B4C-A6DD-0133B033C6F9}" type="slidenum">
              <a:rPr lang="en-SA" smtClean="0"/>
              <a:t>‹#›</a:t>
            </a:fld>
            <a:endParaRPr lang="en-SA"/>
          </a:p>
        </p:txBody>
      </p:sp>
    </p:spTree>
    <p:extLst>
      <p:ext uri="{BB962C8B-B14F-4D97-AF65-F5344CB8AC3E}">
        <p14:creationId xmlns:p14="http://schemas.microsoft.com/office/powerpoint/2010/main" val="285113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r" defTabSz="914400" rtl="1" eaLnBrk="1" latinLnBrk="0" hangingPunct="1"/>
            <a:endParaRPr lang="en-SA" dirty="0"/>
          </a:p>
        </p:txBody>
      </p:sp>
      <p:sp>
        <p:nvSpPr>
          <p:cNvPr id="4" name="Slide Number Placeholder 3"/>
          <p:cNvSpPr>
            <a:spLocks noGrp="1"/>
          </p:cNvSpPr>
          <p:nvPr>
            <p:ph type="sldNum" sz="quarter" idx="5"/>
          </p:nvPr>
        </p:nvSpPr>
        <p:spPr/>
        <p:txBody>
          <a:bodyPr/>
          <a:lstStyle/>
          <a:p>
            <a:fld id="{AFB36594-F69F-2B4C-A6DD-0133B033C6F9}" type="slidenum">
              <a:rPr lang="en-SA" smtClean="0"/>
              <a:t>6</a:t>
            </a:fld>
            <a:endParaRPr lang="en-SA"/>
          </a:p>
        </p:txBody>
      </p:sp>
    </p:spTree>
    <p:extLst>
      <p:ext uri="{BB962C8B-B14F-4D97-AF65-F5344CB8AC3E}">
        <p14:creationId xmlns:p14="http://schemas.microsoft.com/office/powerpoint/2010/main" val="684122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891FB-4129-0948-BA7B-07E3AE608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4883D1B9-65CF-CE47-8378-9FBBFE2837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871D2579-23AF-EF47-BA43-AD42D7BF6E73}"/>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CDB1EE5F-F936-4842-A94B-184EAE33D5B1}"/>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F9EB69E3-DDA2-D444-BB18-180133529010}"/>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66396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0403-1181-C14D-98D9-DB9D0C7404D1}"/>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7525698-A96F-B145-893D-AA00CC14E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1665059C-3266-A74C-9B08-DA1FC33B24A5}"/>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44190B99-125D-CE48-BB79-29F0DF869E2A}"/>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246C0C86-5869-AC4C-9CB6-4A27903C95D5}"/>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13713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031AE-A379-CD4F-A9D9-4A161ED005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1709646D-3C4B-064D-8CBE-E93767D6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1FECD12-825E-F34D-BA4F-4FC7921DBC4B}"/>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3CE0C3DF-3C43-E341-9DE0-465E521C7692}"/>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AAE0F3A-28FA-D242-A229-A1452451F377}"/>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223618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3EAC-D8A2-0940-96EC-EF38CD9A0068}"/>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641D4DDE-8441-A94A-9ACE-D445E4DE3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A4B36AA-87F7-2743-BA80-8F41B1998350}"/>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885CEFFE-3DBF-CA49-B752-2EF492A4BA1C}"/>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3FB7970-04AC-7E48-96BB-04FDB11D291E}"/>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176734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F21D-3919-044C-9304-E5067428B6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D5DC7614-7DF8-974A-B45D-877EEE373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2411D-C516-7243-A4BB-76ACA9C488C7}"/>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5390C4F4-F4DF-7144-8FA7-D758F829917B}"/>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88988477-F995-6240-B787-854FA462EEC3}"/>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99542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AB24-98DE-2541-94FA-FBEBC7AB91E2}"/>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FDFBD471-7643-7945-9238-2BD84E3BC5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BD1BE309-AB26-3943-A736-C6CC747311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DA4AD8F7-C592-FA49-8743-CF43B8E2FF67}"/>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6" name="Footer Placeholder 5">
            <a:extLst>
              <a:ext uri="{FF2B5EF4-FFF2-40B4-BE49-F238E27FC236}">
                <a16:creationId xmlns:a16="http://schemas.microsoft.com/office/drawing/2014/main" id="{00EAF940-A871-0C4C-A7BB-EE99A9985D4C}"/>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98B00F0-0630-CB4A-A9DB-466D1DF6BCD5}"/>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420187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B507-EA05-464C-8345-BB6157B90BE0}"/>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3CE9EEAC-F5AF-2D4F-9381-CEE18B1B2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A168A-5505-8D45-BBBD-F674FA49A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EA239AD3-98E3-4E47-9B37-2877B26AD4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9DB0BB-168F-D143-8C24-5F73A1B50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05891A81-C2CE-F947-879E-1348FFBDBE5A}"/>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8" name="Footer Placeholder 7">
            <a:extLst>
              <a:ext uri="{FF2B5EF4-FFF2-40B4-BE49-F238E27FC236}">
                <a16:creationId xmlns:a16="http://schemas.microsoft.com/office/drawing/2014/main" id="{90FF43A0-671C-F34B-8DFE-7FD8808DEBF9}"/>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64926826-6ED5-8941-B05E-72212A840EAD}"/>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51839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31CF-1FD7-624F-8DB3-830F21148748}"/>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0E870670-242F-364A-85AB-CB68BC9CE339}"/>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4" name="Footer Placeholder 3">
            <a:extLst>
              <a:ext uri="{FF2B5EF4-FFF2-40B4-BE49-F238E27FC236}">
                <a16:creationId xmlns:a16="http://schemas.microsoft.com/office/drawing/2014/main" id="{5B8D287F-A51B-AB4F-93D0-7D1873C04F86}"/>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BB9E4B1D-A220-364A-AE05-0233E1159408}"/>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6522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97029-0796-EB4C-9DC1-FE0E45FDBC5E}"/>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3" name="Footer Placeholder 2">
            <a:extLst>
              <a:ext uri="{FF2B5EF4-FFF2-40B4-BE49-F238E27FC236}">
                <a16:creationId xmlns:a16="http://schemas.microsoft.com/office/drawing/2014/main" id="{CBAD17FF-23E9-324D-87BE-337A6625A9D9}"/>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041409A7-A17B-9D4A-BEEE-6478742AC054}"/>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3185165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039C-B65A-894A-9F85-3BCA42F54B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369724EB-FDDF-D74F-B48F-37DA9DDBB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F4C363EA-CB9B-2943-B3DE-48662FAAB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34C87-FDA8-A94C-B897-B460B880BE6E}"/>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6" name="Footer Placeholder 5">
            <a:extLst>
              <a:ext uri="{FF2B5EF4-FFF2-40B4-BE49-F238E27FC236}">
                <a16:creationId xmlns:a16="http://schemas.microsoft.com/office/drawing/2014/main" id="{9CFA7F81-DEC5-3241-9A6B-3BE51618117F}"/>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FFA7BA9C-D7C6-0F49-982A-51A2240292FC}"/>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28627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F94-E9C0-2346-A5D8-1E71DE958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E8B17A0D-EC76-7F44-9705-F101FC2A0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524CAD9A-88D7-4941-A047-DB17FF756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E4B3E-5845-C54C-8D1C-2E8AFDF7663C}"/>
              </a:ext>
            </a:extLst>
          </p:cNvPr>
          <p:cNvSpPr>
            <a:spLocks noGrp="1"/>
          </p:cNvSpPr>
          <p:nvPr>
            <p:ph type="dt" sz="half" idx="10"/>
          </p:nvPr>
        </p:nvSpPr>
        <p:spPr/>
        <p:txBody>
          <a:bodyPr/>
          <a:lstStyle/>
          <a:p>
            <a:fld id="{8383269B-7FBA-314C-9171-0FCF686AF47B}" type="datetimeFigureOut">
              <a:rPr lang="en-SA" smtClean="0"/>
              <a:t>08/09/2021 R</a:t>
            </a:fld>
            <a:endParaRPr lang="en-SA"/>
          </a:p>
        </p:txBody>
      </p:sp>
      <p:sp>
        <p:nvSpPr>
          <p:cNvPr id="6" name="Footer Placeholder 5">
            <a:extLst>
              <a:ext uri="{FF2B5EF4-FFF2-40B4-BE49-F238E27FC236}">
                <a16:creationId xmlns:a16="http://schemas.microsoft.com/office/drawing/2014/main" id="{C7389882-3309-BE43-9142-E6B9535B5874}"/>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2160B3B7-6183-4945-A38F-02EDD0998706}"/>
              </a:ext>
            </a:extLst>
          </p:cNvPr>
          <p:cNvSpPr>
            <a:spLocks noGrp="1"/>
          </p:cNvSpPr>
          <p:nvPr>
            <p:ph type="sldNum" sz="quarter" idx="12"/>
          </p:nvPr>
        </p:nvSpPr>
        <p:spPr/>
        <p:txBody>
          <a:bodyPr/>
          <a:lstStyle/>
          <a:p>
            <a:fld id="{AB6594EE-8220-EE49-A829-9BA0D8CDEBCE}" type="slidenum">
              <a:rPr lang="en-SA" smtClean="0"/>
              <a:t>‹#›</a:t>
            </a:fld>
            <a:endParaRPr lang="en-SA"/>
          </a:p>
        </p:txBody>
      </p:sp>
    </p:spTree>
    <p:extLst>
      <p:ext uri="{BB962C8B-B14F-4D97-AF65-F5344CB8AC3E}">
        <p14:creationId xmlns:p14="http://schemas.microsoft.com/office/powerpoint/2010/main" val="1230919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45020-AD85-D14C-9867-F1991C593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9797710A-424E-E542-B143-C0E0EA6FD8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DE032C1C-34A6-9549-9E94-BB1537EFE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83269B-7FBA-314C-9171-0FCF686AF47B}" type="datetimeFigureOut">
              <a:rPr lang="en-SA" smtClean="0"/>
              <a:t>08/09/2021 R</a:t>
            </a:fld>
            <a:endParaRPr lang="en-SA"/>
          </a:p>
        </p:txBody>
      </p:sp>
      <p:sp>
        <p:nvSpPr>
          <p:cNvPr id="5" name="Footer Placeholder 4">
            <a:extLst>
              <a:ext uri="{FF2B5EF4-FFF2-40B4-BE49-F238E27FC236}">
                <a16:creationId xmlns:a16="http://schemas.microsoft.com/office/drawing/2014/main" id="{A8856307-2148-0447-8430-7B31799B7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BC9B1855-9D46-D24A-A35A-82F33436C3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594EE-8220-EE49-A829-9BA0D8CDEBCE}" type="slidenum">
              <a:rPr lang="en-SA" smtClean="0"/>
              <a:t>‹#›</a:t>
            </a:fld>
            <a:endParaRPr lang="en-SA"/>
          </a:p>
        </p:txBody>
      </p:sp>
    </p:spTree>
    <p:extLst>
      <p:ext uri="{BB962C8B-B14F-4D97-AF65-F5344CB8AC3E}">
        <p14:creationId xmlns:p14="http://schemas.microsoft.com/office/powerpoint/2010/main" val="1393937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7272337"/>
          </a:xfrm>
          <a:prstGeom prst="rect">
            <a:avLst/>
          </a:prstGeom>
        </p:spPr>
      </p:pic>
      <p:sp>
        <p:nvSpPr>
          <p:cNvPr id="4" name="TextBox 3">
            <a:extLst>
              <a:ext uri="{FF2B5EF4-FFF2-40B4-BE49-F238E27FC236}">
                <a16:creationId xmlns:a16="http://schemas.microsoft.com/office/drawing/2014/main" id="{80A641E3-BA64-604B-82E6-AE1863578F22}"/>
              </a:ext>
            </a:extLst>
          </p:cNvPr>
          <p:cNvSpPr txBox="1"/>
          <p:nvPr/>
        </p:nvSpPr>
        <p:spPr>
          <a:xfrm>
            <a:off x="3886201" y="518041"/>
            <a:ext cx="7862887" cy="4739759"/>
          </a:xfrm>
          <a:prstGeom prst="rect">
            <a:avLst/>
          </a:prstGeom>
          <a:noFill/>
        </p:spPr>
        <p:txBody>
          <a:bodyPr wrap="square" rtlCol="0">
            <a:spAutoFit/>
          </a:bodyPr>
          <a:lstStyle/>
          <a:p>
            <a:r>
              <a:rPr lang="en-US" sz="2400" dirty="0">
                <a:latin typeface="Arial Rounded MT Bold" panose="020F0704030504030204" pitchFamily="34" charset="77"/>
                <a:cs typeface="Al Nile" pitchFamily="2" charset="-78"/>
              </a:rPr>
              <a:t>summary</a:t>
            </a:r>
            <a:r>
              <a:rPr lang="en-US" sz="2400" dirty="0">
                <a:latin typeface="Arial Rounded MT Bold" panose="020F0704030504030204" pitchFamily="34" charset="77"/>
                <a:cs typeface="Al Bayan Plain" pitchFamily="2" charset="-78"/>
              </a:rPr>
              <a:t>: </a:t>
            </a:r>
          </a:p>
          <a:p>
            <a:r>
              <a:rPr lang="en-US" sz="2000" dirty="0"/>
              <a:t>Exploratory Data Analysis Using Python, I will explore the NYC MTA spinner </a:t>
            </a:r>
          </a:p>
          <a:p>
            <a:r>
              <a:rPr lang="en-US" sz="2000" dirty="0"/>
              <a:t>dataset. Track entrances and exits every four hours for turnstiles (UNIT) daily </a:t>
            </a:r>
          </a:p>
          <a:p>
            <a:r>
              <a:rPr lang="en-US" sz="2000" dirty="0"/>
              <a:t>in the subway system. Also calculate the total daily entries and exits. Also plot the daily time series of the revolving door. And integrating turnstiles into the same zone/unit/station control group. I want to merge the numbers together - for each </a:t>
            </a:r>
            <a:r>
              <a:rPr lang="en-US" sz="2000" dirty="0" err="1"/>
              <a:t>ControlArea</a:t>
            </a:r>
            <a:r>
              <a:rPr lang="en-US" sz="2000" dirty="0"/>
              <a:t> / UNIT / STATION group, for each day. From every revolving door belongs to this combo. Over the course of 12 weeks, I collect </a:t>
            </a:r>
          </a:p>
          <a:p>
            <a:r>
              <a:rPr lang="en-US" sz="2000" dirty="0"/>
              <a:t>and sort the total number of passengers for each station, so I can see which </a:t>
            </a:r>
          </a:p>
          <a:p>
            <a:r>
              <a:rPr lang="en-US" sz="2000" dirty="0"/>
              <a:t>stations have the highest traffic during the time I'm investigating </a:t>
            </a:r>
          </a:p>
          <a:p>
            <a:endParaRPr lang="en-SA" dirty="0"/>
          </a:p>
        </p:txBody>
      </p:sp>
    </p:spTree>
    <p:extLst>
      <p:ext uri="{BB962C8B-B14F-4D97-AF65-F5344CB8AC3E}">
        <p14:creationId xmlns:p14="http://schemas.microsoft.com/office/powerpoint/2010/main" val="203115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50A0BCEA-D509-DB40-9D66-050DA50FD61C}"/>
              </a:ext>
            </a:extLst>
          </p:cNvPr>
          <p:cNvPicPr>
            <a:picLocks noChangeAspect="1"/>
          </p:cNvPicPr>
          <p:nvPr/>
        </p:nvPicPr>
        <p:blipFill>
          <a:blip r:embed="rId3"/>
          <a:stretch>
            <a:fillRect/>
          </a:stretch>
        </p:blipFill>
        <p:spPr>
          <a:xfrm>
            <a:off x="2796988" y="908050"/>
            <a:ext cx="9395012" cy="5041900"/>
          </a:xfrm>
          <a:prstGeom prst="rect">
            <a:avLst/>
          </a:prstGeom>
        </p:spPr>
      </p:pic>
    </p:spTree>
    <p:extLst>
      <p:ext uri="{BB962C8B-B14F-4D97-AF65-F5344CB8AC3E}">
        <p14:creationId xmlns:p14="http://schemas.microsoft.com/office/powerpoint/2010/main" val="180408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142875" y="1"/>
            <a:ext cx="12049125" cy="6858000"/>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0359357E-6B67-BD4A-8311-7475CF6C6C2F}"/>
              </a:ext>
            </a:extLst>
          </p:cNvPr>
          <p:cNvPicPr>
            <a:picLocks noChangeAspect="1"/>
          </p:cNvPicPr>
          <p:nvPr/>
        </p:nvPicPr>
        <p:blipFill>
          <a:blip r:embed="rId3"/>
          <a:stretch>
            <a:fillRect/>
          </a:stretch>
        </p:blipFill>
        <p:spPr>
          <a:xfrm>
            <a:off x="2622176" y="1312248"/>
            <a:ext cx="9569824" cy="5433833"/>
          </a:xfrm>
          <a:prstGeom prst="rect">
            <a:avLst/>
          </a:prstGeom>
        </p:spPr>
      </p:pic>
      <p:sp>
        <p:nvSpPr>
          <p:cNvPr id="7" name="TextBox 6">
            <a:extLst>
              <a:ext uri="{FF2B5EF4-FFF2-40B4-BE49-F238E27FC236}">
                <a16:creationId xmlns:a16="http://schemas.microsoft.com/office/drawing/2014/main" id="{4E5CE7B6-135D-E24C-8E3D-A37D25B7E71D}"/>
              </a:ext>
            </a:extLst>
          </p:cNvPr>
          <p:cNvSpPr txBox="1"/>
          <p:nvPr/>
        </p:nvSpPr>
        <p:spPr>
          <a:xfrm>
            <a:off x="4206687" y="152996"/>
            <a:ext cx="4883523" cy="923330"/>
          </a:xfrm>
          <a:prstGeom prst="rect">
            <a:avLst/>
          </a:prstGeom>
          <a:noFill/>
        </p:spPr>
        <p:txBody>
          <a:bodyPr wrap="square" rtlCol="0">
            <a:spAutoFit/>
          </a:bodyPr>
          <a:lstStyle/>
          <a:p>
            <a:r>
              <a:rPr lang="en-US" dirty="0"/>
              <a:t>Collect everything at each station, and come up with a time series type of time series for each station, by adding all the turnstiles in the station.</a:t>
            </a:r>
            <a:endParaRPr lang="en-SA" dirty="0"/>
          </a:p>
        </p:txBody>
      </p:sp>
    </p:spTree>
    <p:extLst>
      <p:ext uri="{BB962C8B-B14F-4D97-AF65-F5344CB8AC3E}">
        <p14:creationId xmlns:p14="http://schemas.microsoft.com/office/powerpoint/2010/main" val="1292357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spTree>
    <p:extLst>
      <p:ext uri="{BB962C8B-B14F-4D97-AF65-F5344CB8AC3E}">
        <p14:creationId xmlns:p14="http://schemas.microsoft.com/office/powerpoint/2010/main" val="305816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6858000"/>
          </a:xfrm>
          <a:prstGeom prst="rect">
            <a:avLst/>
          </a:prstGeom>
        </p:spPr>
      </p:pic>
      <p:sp>
        <p:nvSpPr>
          <p:cNvPr id="6" name="TextBox 5">
            <a:extLst>
              <a:ext uri="{FF2B5EF4-FFF2-40B4-BE49-F238E27FC236}">
                <a16:creationId xmlns:a16="http://schemas.microsoft.com/office/drawing/2014/main" id="{6876AF94-69CA-9E4D-97B4-548611B256DA}"/>
              </a:ext>
            </a:extLst>
          </p:cNvPr>
          <p:cNvSpPr txBox="1"/>
          <p:nvPr/>
        </p:nvSpPr>
        <p:spPr>
          <a:xfrm>
            <a:off x="4300537" y="739716"/>
            <a:ext cx="6829425" cy="5724644"/>
          </a:xfrm>
          <a:prstGeom prst="rect">
            <a:avLst/>
          </a:prstGeom>
          <a:noFill/>
        </p:spPr>
        <p:txBody>
          <a:bodyPr wrap="square" rtlCol="0">
            <a:spAutoFit/>
          </a:bodyPr>
          <a:lstStyle/>
          <a:p>
            <a:r>
              <a:rPr lang="en-US" sz="2400" dirty="0">
                <a:latin typeface="Arial Rounded MT Bold" panose="020F0704030504030204" pitchFamily="34" charset="77"/>
              </a:rPr>
              <a:t>Variables included in initially processed data:</a:t>
            </a:r>
            <a:endParaRPr lang="en-US" sz="2400" b="1" dirty="0">
              <a:latin typeface="Arial Rounded MT Bold" panose="020F0704030504030204" pitchFamily="34" charset="77"/>
            </a:endParaRPr>
          </a:p>
          <a:p>
            <a:r>
              <a:rPr lang="en-US" sz="2000" b="1" dirty="0"/>
              <a:t>C/A</a:t>
            </a:r>
            <a:r>
              <a:rPr lang="en-US" sz="2000" dirty="0"/>
              <a:t> = Control Area (e.g., A002)</a:t>
            </a:r>
          </a:p>
          <a:p>
            <a:r>
              <a:rPr lang="en-US" sz="2000" b="1" dirty="0"/>
              <a:t>unit</a:t>
            </a:r>
            <a:r>
              <a:rPr lang="en-US" sz="2000" dirty="0"/>
              <a:t> = Remote Unit for a station (e.g., R051)</a:t>
            </a:r>
          </a:p>
          <a:p>
            <a:r>
              <a:rPr lang="en-US" sz="2000" b="1" dirty="0"/>
              <a:t>SCP</a:t>
            </a:r>
            <a:r>
              <a:rPr lang="en-US" sz="2000" dirty="0"/>
              <a:t> = Subunit Channel Position represents an specific address for a device (e.g., 02-00-00)</a:t>
            </a:r>
          </a:p>
          <a:p>
            <a:r>
              <a:rPr lang="en-US" sz="2000" b="1" dirty="0" err="1"/>
              <a:t>station_code</a:t>
            </a:r>
            <a:r>
              <a:rPr lang="en-US" sz="2000" dirty="0"/>
              <a:t> = C/A + unit, locating a station</a:t>
            </a:r>
          </a:p>
          <a:p>
            <a:r>
              <a:rPr lang="en-US" sz="2000" b="1" dirty="0"/>
              <a:t>turnstile</a:t>
            </a:r>
            <a:r>
              <a:rPr lang="en-US" sz="2000" dirty="0"/>
              <a:t> = C/A + unit + SCP, locating a turnstile</a:t>
            </a:r>
          </a:p>
          <a:p>
            <a:r>
              <a:rPr lang="en-US" sz="2000" b="1" dirty="0"/>
              <a:t>Station</a:t>
            </a:r>
            <a:r>
              <a:rPr lang="en-US" sz="2000" dirty="0"/>
              <a:t> = Represents the station name the device is located at</a:t>
            </a:r>
          </a:p>
          <a:p>
            <a:r>
              <a:rPr lang="en-US" sz="2000" b="1" dirty="0"/>
              <a:t>date</a:t>
            </a:r>
            <a:r>
              <a:rPr lang="en-US" sz="2000" dirty="0"/>
              <a:t> = Represents the date (MM-DD-YY)</a:t>
            </a:r>
          </a:p>
          <a:p>
            <a:r>
              <a:rPr lang="en-US" sz="2000" b="1" dirty="0"/>
              <a:t>time</a:t>
            </a:r>
            <a:r>
              <a:rPr lang="en-US" sz="2000" dirty="0"/>
              <a:t> = Represents the time (</a:t>
            </a:r>
            <a:r>
              <a:rPr lang="en-US" sz="2000" dirty="0" err="1"/>
              <a:t>hh:mm:ss</a:t>
            </a:r>
            <a:r>
              <a:rPr lang="en-US" sz="2000" dirty="0"/>
              <a:t>) for a scheduled audit event</a:t>
            </a:r>
          </a:p>
          <a:p>
            <a:r>
              <a:rPr lang="en-US" sz="2000" b="1" dirty="0"/>
              <a:t>datetime</a:t>
            </a:r>
            <a:r>
              <a:rPr lang="en-US" sz="2000" dirty="0"/>
              <a:t> = date + time (MM-DD-YY </a:t>
            </a:r>
            <a:r>
              <a:rPr lang="en-US" sz="2000" dirty="0" err="1"/>
              <a:t>hh:mm:ss</a:t>
            </a:r>
            <a:r>
              <a:rPr lang="en-US" sz="2000" dirty="0"/>
              <a:t>)</a:t>
            </a:r>
          </a:p>
          <a:p>
            <a:r>
              <a:rPr lang="en-US" sz="2000" b="1" dirty="0"/>
              <a:t>desc</a:t>
            </a:r>
            <a:r>
              <a:rPr lang="en-US" sz="2000" dirty="0"/>
              <a:t> = Represent the "REGULAR" scheduled audit event (Normally occurs every 4 hours)</a:t>
            </a:r>
          </a:p>
          <a:p>
            <a:r>
              <a:rPr lang="en-US" sz="2000" b="1" dirty="0"/>
              <a:t>entries</a:t>
            </a:r>
            <a:r>
              <a:rPr lang="en-US" sz="2000" dirty="0"/>
              <a:t> = The </a:t>
            </a:r>
            <a:r>
              <a:rPr lang="en-US" sz="2000" dirty="0" err="1"/>
              <a:t>comulative</a:t>
            </a:r>
            <a:r>
              <a:rPr lang="en-US" sz="2000" dirty="0"/>
              <a:t> entry register value for a device</a:t>
            </a:r>
          </a:p>
          <a:p>
            <a:r>
              <a:rPr lang="en-US" sz="2000" b="1" dirty="0"/>
              <a:t>exits</a:t>
            </a:r>
            <a:r>
              <a:rPr lang="en-US" sz="2000" dirty="0"/>
              <a:t> = The cumulative exit register value for a device</a:t>
            </a:r>
          </a:p>
          <a:p>
            <a:endParaRPr lang="en-SA" dirty="0"/>
          </a:p>
        </p:txBody>
      </p:sp>
    </p:spTree>
    <p:extLst>
      <p:ext uri="{BB962C8B-B14F-4D97-AF65-F5344CB8AC3E}">
        <p14:creationId xmlns:p14="http://schemas.microsoft.com/office/powerpoint/2010/main" val="14224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0" y="0"/>
            <a:ext cx="12144375" cy="6858000"/>
          </a:xfrm>
          <a:prstGeom prst="rect">
            <a:avLst/>
          </a:prstGeom>
        </p:spPr>
      </p:pic>
      <p:pic>
        <p:nvPicPr>
          <p:cNvPr id="6" name="Picture 5" descr="A picture containing application&#10;&#10;Description automatically generated">
            <a:extLst>
              <a:ext uri="{FF2B5EF4-FFF2-40B4-BE49-F238E27FC236}">
                <a16:creationId xmlns:a16="http://schemas.microsoft.com/office/drawing/2014/main" id="{CAA6376B-7DD8-B74A-B6C3-A03FCA04EFCE}"/>
              </a:ext>
            </a:extLst>
          </p:cNvPr>
          <p:cNvPicPr>
            <a:picLocks noChangeAspect="1"/>
          </p:cNvPicPr>
          <p:nvPr/>
        </p:nvPicPr>
        <p:blipFill>
          <a:blip r:embed="rId3"/>
          <a:stretch>
            <a:fillRect/>
          </a:stretch>
        </p:blipFill>
        <p:spPr>
          <a:xfrm>
            <a:off x="3757612" y="1857375"/>
            <a:ext cx="8434388" cy="4768850"/>
          </a:xfrm>
          <a:prstGeom prst="rect">
            <a:avLst/>
          </a:prstGeom>
        </p:spPr>
      </p:pic>
      <p:sp>
        <p:nvSpPr>
          <p:cNvPr id="7" name="TextBox 6">
            <a:extLst>
              <a:ext uri="{FF2B5EF4-FFF2-40B4-BE49-F238E27FC236}">
                <a16:creationId xmlns:a16="http://schemas.microsoft.com/office/drawing/2014/main" id="{E3DD5D2D-7134-3340-8397-04EEF4427622}"/>
              </a:ext>
            </a:extLst>
          </p:cNvPr>
          <p:cNvSpPr txBox="1"/>
          <p:nvPr/>
        </p:nvSpPr>
        <p:spPr>
          <a:xfrm>
            <a:off x="4917281" y="488950"/>
            <a:ext cx="6115050" cy="369332"/>
          </a:xfrm>
          <a:prstGeom prst="rect">
            <a:avLst/>
          </a:prstGeom>
          <a:noFill/>
        </p:spPr>
        <p:txBody>
          <a:bodyPr wrap="square" rtlCol="0">
            <a:spAutoFit/>
          </a:bodyPr>
          <a:lstStyle/>
          <a:p>
            <a:r>
              <a:rPr lang="en-US" dirty="0"/>
              <a:t>Download some MTA turnstile data files,  and read the files).</a:t>
            </a:r>
            <a:endParaRPr lang="en-SA" dirty="0"/>
          </a:p>
        </p:txBody>
      </p:sp>
    </p:spTree>
    <p:extLst>
      <p:ext uri="{BB962C8B-B14F-4D97-AF65-F5344CB8AC3E}">
        <p14:creationId xmlns:p14="http://schemas.microsoft.com/office/powerpoint/2010/main" val="2106846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pic>
        <p:nvPicPr>
          <p:cNvPr id="8" name="Picture 7" descr="Text&#10;&#10;Description automatically generated">
            <a:extLst>
              <a:ext uri="{FF2B5EF4-FFF2-40B4-BE49-F238E27FC236}">
                <a16:creationId xmlns:a16="http://schemas.microsoft.com/office/drawing/2014/main" id="{5F52CE62-A21D-9341-A90D-5476C2CF97D4}"/>
              </a:ext>
            </a:extLst>
          </p:cNvPr>
          <p:cNvPicPr>
            <a:picLocks noChangeAspect="1"/>
          </p:cNvPicPr>
          <p:nvPr/>
        </p:nvPicPr>
        <p:blipFill>
          <a:blip r:embed="rId3"/>
          <a:stretch>
            <a:fillRect/>
          </a:stretch>
        </p:blipFill>
        <p:spPr>
          <a:xfrm>
            <a:off x="3357563" y="2447039"/>
            <a:ext cx="8834437" cy="4214813"/>
          </a:xfrm>
          <a:prstGeom prst="rect">
            <a:avLst/>
          </a:prstGeom>
        </p:spPr>
      </p:pic>
      <p:sp>
        <p:nvSpPr>
          <p:cNvPr id="9" name="TextBox 8">
            <a:extLst>
              <a:ext uri="{FF2B5EF4-FFF2-40B4-BE49-F238E27FC236}">
                <a16:creationId xmlns:a16="http://schemas.microsoft.com/office/drawing/2014/main" id="{E8AE4B03-0910-764E-B1E4-D8FCFD5A9D25}"/>
              </a:ext>
            </a:extLst>
          </p:cNvPr>
          <p:cNvSpPr txBox="1"/>
          <p:nvPr/>
        </p:nvSpPr>
        <p:spPr>
          <a:xfrm>
            <a:off x="3608971" y="138330"/>
            <a:ext cx="7178091" cy="2246769"/>
          </a:xfrm>
          <a:prstGeom prst="rect">
            <a:avLst/>
          </a:prstGeom>
          <a:noFill/>
        </p:spPr>
        <p:txBody>
          <a:bodyPr wrap="square" rtlCol="0">
            <a:spAutoFit/>
          </a:bodyPr>
          <a:lstStyle/>
          <a:p>
            <a:pPr rtl="1"/>
            <a:r>
              <a:rPr lang="en-US" sz="2000" dirty="0"/>
              <a:t>For each switch (essentially the control area, unit, device address, and a particular turnstile station), I have a list again, but let the list consist only of the time point and the cumulative number of entries. This basically means keeping only the date and time fields and entries in each list. You can convert datetime to datetime objects - this is a python class that represents a point in time. Date and time fields can be combined into a string</a:t>
            </a:r>
            <a:endParaRPr lang="en-SA" sz="2000" dirty="0"/>
          </a:p>
        </p:txBody>
      </p:sp>
    </p:spTree>
    <p:extLst>
      <p:ext uri="{BB962C8B-B14F-4D97-AF65-F5344CB8AC3E}">
        <p14:creationId xmlns:p14="http://schemas.microsoft.com/office/powerpoint/2010/main" val="247448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49" y="363176"/>
            <a:ext cx="12049125" cy="6472237"/>
          </a:xfrm>
          <a:prstGeom prst="rect">
            <a:avLst/>
          </a:prstGeom>
        </p:spPr>
      </p:pic>
      <p:pic>
        <p:nvPicPr>
          <p:cNvPr id="8" name="Picture 7" descr="A close-up of a document&#10;&#10;Description automatically generated with medium confidence">
            <a:extLst>
              <a:ext uri="{FF2B5EF4-FFF2-40B4-BE49-F238E27FC236}">
                <a16:creationId xmlns:a16="http://schemas.microsoft.com/office/drawing/2014/main" id="{51AEAA09-4A8D-8F44-B90D-EA0A16F48DA6}"/>
              </a:ext>
            </a:extLst>
          </p:cNvPr>
          <p:cNvPicPr>
            <a:picLocks noChangeAspect="1"/>
          </p:cNvPicPr>
          <p:nvPr/>
        </p:nvPicPr>
        <p:blipFill>
          <a:blip r:embed="rId3"/>
          <a:stretch>
            <a:fillRect/>
          </a:stretch>
        </p:blipFill>
        <p:spPr>
          <a:xfrm>
            <a:off x="1364847" y="1757362"/>
            <a:ext cx="10779527" cy="5100637"/>
          </a:xfrm>
          <a:prstGeom prst="rect">
            <a:avLst/>
          </a:prstGeom>
        </p:spPr>
      </p:pic>
      <p:sp>
        <p:nvSpPr>
          <p:cNvPr id="9" name="TextBox 8">
            <a:extLst>
              <a:ext uri="{FF2B5EF4-FFF2-40B4-BE49-F238E27FC236}">
                <a16:creationId xmlns:a16="http://schemas.microsoft.com/office/drawing/2014/main" id="{5226B148-7FAD-284D-B923-F4E733866127}"/>
              </a:ext>
            </a:extLst>
          </p:cNvPr>
          <p:cNvSpPr txBox="1"/>
          <p:nvPr/>
        </p:nvSpPr>
        <p:spPr>
          <a:xfrm>
            <a:off x="3793708" y="-3543"/>
            <a:ext cx="7136230" cy="1631216"/>
          </a:xfrm>
          <a:prstGeom prst="rect">
            <a:avLst/>
          </a:prstGeom>
          <a:noFill/>
        </p:spPr>
        <p:txBody>
          <a:bodyPr wrap="square" rtlCol="0">
            <a:spAutoFit/>
          </a:bodyPr>
          <a:lstStyle/>
          <a:p>
            <a:pPr rtl="1"/>
            <a:r>
              <a:rPr lang="en-US" sz="2000" dirty="0"/>
              <a:t>These numbers are cumulative every n of hours. I want total daily entries.</a:t>
            </a:r>
          </a:p>
          <a:p>
            <a:pPr rtl="1"/>
            <a:r>
              <a:rPr lang="en-US" sz="2000" dirty="0"/>
              <a:t>Now I made sure I had the same keys again, but now I have 1 value for a day, which is not cumulative numbers but the total number of passengers who entered through this turnstile on that day.</a:t>
            </a:r>
          </a:p>
        </p:txBody>
      </p:sp>
    </p:spTree>
    <p:extLst>
      <p:ext uri="{BB962C8B-B14F-4D97-AF65-F5344CB8AC3E}">
        <p14:creationId xmlns:p14="http://schemas.microsoft.com/office/powerpoint/2010/main" val="270708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3"/>
          <a:stretch>
            <a:fillRect/>
          </a:stretch>
        </p:blipFill>
        <p:spPr>
          <a:xfrm>
            <a:off x="142875" y="54005"/>
            <a:ext cx="12049125" cy="6472237"/>
          </a:xfrm>
          <a:prstGeom prst="rect">
            <a:avLst/>
          </a:prstGeom>
        </p:spPr>
      </p:pic>
      <p:pic>
        <p:nvPicPr>
          <p:cNvPr id="6" name="Picture 5" descr="Text&#10;&#10;Description automatically generated">
            <a:extLst>
              <a:ext uri="{FF2B5EF4-FFF2-40B4-BE49-F238E27FC236}">
                <a16:creationId xmlns:a16="http://schemas.microsoft.com/office/drawing/2014/main" id="{745C45CC-CB95-854C-9B61-D2F0BAFCCF03}"/>
              </a:ext>
            </a:extLst>
          </p:cNvPr>
          <p:cNvPicPr>
            <a:picLocks noChangeAspect="1"/>
          </p:cNvPicPr>
          <p:nvPr/>
        </p:nvPicPr>
        <p:blipFill>
          <a:blip r:embed="rId4"/>
          <a:stretch>
            <a:fillRect/>
          </a:stretch>
        </p:blipFill>
        <p:spPr>
          <a:xfrm>
            <a:off x="3219097" y="2214563"/>
            <a:ext cx="8925278" cy="4589432"/>
          </a:xfrm>
          <a:prstGeom prst="rect">
            <a:avLst/>
          </a:prstGeom>
        </p:spPr>
      </p:pic>
    </p:spTree>
    <p:extLst>
      <p:ext uri="{BB962C8B-B14F-4D97-AF65-F5344CB8AC3E}">
        <p14:creationId xmlns:p14="http://schemas.microsoft.com/office/powerpoint/2010/main" val="109254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95250" y="273844"/>
            <a:ext cx="12049125" cy="6472237"/>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6967BC8C-1990-404C-B9B6-0D851BFE42B6}"/>
              </a:ext>
            </a:extLst>
          </p:cNvPr>
          <p:cNvPicPr>
            <a:picLocks noChangeAspect="1"/>
          </p:cNvPicPr>
          <p:nvPr/>
        </p:nvPicPr>
        <p:blipFill>
          <a:blip r:embed="rId3"/>
          <a:stretch>
            <a:fillRect/>
          </a:stretch>
        </p:blipFill>
        <p:spPr>
          <a:xfrm>
            <a:off x="3486150" y="1243013"/>
            <a:ext cx="8501062" cy="5208586"/>
          </a:xfrm>
          <a:prstGeom prst="rect">
            <a:avLst/>
          </a:prstGeom>
        </p:spPr>
      </p:pic>
      <p:sp>
        <p:nvSpPr>
          <p:cNvPr id="7" name="TextBox 6">
            <a:extLst>
              <a:ext uri="{FF2B5EF4-FFF2-40B4-BE49-F238E27FC236}">
                <a16:creationId xmlns:a16="http://schemas.microsoft.com/office/drawing/2014/main" id="{9E7ECEE1-A370-7146-8F6D-9B30D45CED43}"/>
              </a:ext>
            </a:extLst>
          </p:cNvPr>
          <p:cNvSpPr txBox="1"/>
          <p:nvPr/>
        </p:nvSpPr>
        <p:spPr>
          <a:xfrm>
            <a:off x="4861478" y="273844"/>
            <a:ext cx="5806522" cy="369332"/>
          </a:xfrm>
          <a:prstGeom prst="rect">
            <a:avLst/>
          </a:prstGeom>
          <a:noFill/>
        </p:spPr>
        <p:txBody>
          <a:bodyPr wrap="square" rtlCol="0">
            <a:spAutoFit/>
          </a:bodyPr>
          <a:lstStyle/>
          <a:p>
            <a:r>
              <a:rPr lang="en-US" dirty="0"/>
              <a:t>Total daily entries for a particular turnstile station.</a:t>
            </a:r>
            <a:endParaRPr lang="en-SA" dirty="0"/>
          </a:p>
        </p:txBody>
      </p:sp>
    </p:spTree>
    <p:extLst>
      <p:ext uri="{BB962C8B-B14F-4D97-AF65-F5344CB8AC3E}">
        <p14:creationId xmlns:p14="http://schemas.microsoft.com/office/powerpoint/2010/main" val="174807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71437" y="385763"/>
            <a:ext cx="12049125" cy="6472237"/>
          </a:xfrm>
          <a:prstGeom prst="rect">
            <a:avLst/>
          </a:prstGeom>
        </p:spPr>
      </p:pic>
      <p:sp>
        <p:nvSpPr>
          <p:cNvPr id="4" name="TextBox 3">
            <a:extLst>
              <a:ext uri="{FF2B5EF4-FFF2-40B4-BE49-F238E27FC236}">
                <a16:creationId xmlns:a16="http://schemas.microsoft.com/office/drawing/2014/main" id="{660FB6DF-5DCF-F348-AC65-6C23C40F630A}"/>
              </a:ext>
            </a:extLst>
          </p:cNvPr>
          <p:cNvSpPr txBox="1"/>
          <p:nvPr/>
        </p:nvSpPr>
        <p:spPr>
          <a:xfrm>
            <a:off x="4986337" y="111919"/>
            <a:ext cx="3700463" cy="707886"/>
          </a:xfrm>
          <a:prstGeom prst="rect">
            <a:avLst/>
          </a:prstGeom>
          <a:noFill/>
        </p:spPr>
        <p:txBody>
          <a:bodyPr wrap="square" rtlCol="0">
            <a:spAutoFit/>
          </a:bodyPr>
          <a:lstStyle/>
          <a:p>
            <a:r>
              <a:rPr lang="en-US" sz="2000" dirty="0"/>
              <a:t>Revolving door of the daily time series plot</a:t>
            </a:r>
            <a:endParaRPr lang="en-SA" sz="2000" dirty="0"/>
          </a:p>
        </p:txBody>
      </p:sp>
      <p:pic>
        <p:nvPicPr>
          <p:cNvPr id="7" name="Picture 6" descr="Chart, line chart&#10;&#10;Description automatically generated">
            <a:extLst>
              <a:ext uri="{FF2B5EF4-FFF2-40B4-BE49-F238E27FC236}">
                <a16:creationId xmlns:a16="http://schemas.microsoft.com/office/drawing/2014/main" id="{6AB38E19-D3C0-2E47-9C1E-2373BD622F22}"/>
              </a:ext>
            </a:extLst>
          </p:cNvPr>
          <p:cNvPicPr>
            <a:picLocks noChangeAspect="1"/>
          </p:cNvPicPr>
          <p:nvPr/>
        </p:nvPicPr>
        <p:blipFill>
          <a:blip r:embed="rId3"/>
          <a:stretch>
            <a:fillRect/>
          </a:stretch>
        </p:blipFill>
        <p:spPr>
          <a:xfrm>
            <a:off x="3171825" y="1485900"/>
            <a:ext cx="8301037" cy="4929188"/>
          </a:xfrm>
          <a:prstGeom prst="rect">
            <a:avLst/>
          </a:prstGeom>
        </p:spPr>
      </p:pic>
    </p:spTree>
    <p:extLst>
      <p:ext uri="{BB962C8B-B14F-4D97-AF65-F5344CB8AC3E}">
        <p14:creationId xmlns:p14="http://schemas.microsoft.com/office/powerpoint/2010/main" val="150056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5A1A-486B-E648-AD94-D3D2D49132EC}"/>
              </a:ext>
            </a:extLst>
          </p:cNvPr>
          <p:cNvSpPr>
            <a:spLocks noGrp="1"/>
          </p:cNvSpPr>
          <p:nvPr>
            <p:ph type="ctrTitle"/>
          </p:nvPr>
        </p:nvSpPr>
        <p:spPr/>
        <p:txBody>
          <a:bodyPr/>
          <a:lstStyle/>
          <a:p>
            <a:endParaRPr lang="en-SA" dirty="0"/>
          </a:p>
        </p:txBody>
      </p:sp>
      <p:sp>
        <p:nvSpPr>
          <p:cNvPr id="3" name="Subtitle 2">
            <a:extLst>
              <a:ext uri="{FF2B5EF4-FFF2-40B4-BE49-F238E27FC236}">
                <a16:creationId xmlns:a16="http://schemas.microsoft.com/office/drawing/2014/main" id="{274467BA-D476-7345-A3E7-4975A0446FCB}"/>
              </a:ext>
            </a:extLst>
          </p:cNvPr>
          <p:cNvSpPr>
            <a:spLocks noGrp="1"/>
          </p:cNvSpPr>
          <p:nvPr>
            <p:ph type="subTitle" idx="1"/>
          </p:nvPr>
        </p:nvSpPr>
        <p:spPr/>
        <p:txBody>
          <a:bodyPr/>
          <a:lstStyle/>
          <a:p>
            <a:endParaRPr lang="en-SA"/>
          </a:p>
        </p:txBody>
      </p:sp>
      <p:pic>
        <p:nvPicPr>
          <p:cNvPr id="5" name="Picture 4" descr="A picture containing background pattern&#10;&#10;Description automatically generated">
            <a:extLst>
              <a:ext uri="{FF2B5EF4-FFF2-40B4-BE49-F238E27FC236}">
                <a16:creationId xmlns:a16="http://schemas.microsoft.com/office/drawing/2014/main" id="{035B9B02-009A-5E42-B9A0-349BD8390CE2}"/>
              </a:ext>
            </a:extLst>
          </p:cNvPr>
          <p:cNvPicPr>
            <a:picLocks noChangeAspect="1"/>
          </p:cNvPicPr>
          <p:nvPr/>
        </p:nvPicPr>
        <p:blipFill>
          <a:blip r:embed="rId2"/>
          <a:stretch>
            <a:fillRect/>
          </a:stretch>
        </p:blipFill>
        <p:spPr>
          <a:xfrm>
            <a:off x="71437" y="113507"/>
            <a:ext cx="12049125" cy="6472237"/>
          </a:xfrm>
          <a:prstGeom prst="rect">
            <a:avLst/>
          </a:prstGeom>
        </p:spPr>
      </p:pic>
      <p:sp>
        <p:nvSpPr>
          <p:cNvPr id="4" name="TextBox 3">
            <a:extLst>
              <a:ext uri="{FF2B5EF4-FFF2-40B4-BE49-F238E27FC236}">
                <a16:creationId xmlns:a16="http://schemas.microsoft.com/office/drawing/2014/main" id="{AA2B1503-11BC-9142-AAF1-7A581BBC0312}"/>
              </a:ext>
            </a:extLst>
          </p:cNvPr>
          <p:cNvSpPr txBox="1"/>
          <p:nvPr/>
        </p:nvSpPr>
        <p:spPr>
          <a:xfrm>
            <a:off x="4133851" y="565968"/>
            <a:ext cx="7894405" cy="707886"/>
          </a:xfrm>
          <a:prstGeom prst="rect">
            <a:avLst/>
          </a:prstGeom>
          <a:noFill/>
        </p:spPr>
        <p:txBody>
          <a:bodyPr wrap="none" rtlCol="0">
            <a:spAutoFit/>
          </a:bodyPr>
          <a:lstStyle/>
          <a:p>
            <a:r>
              <a:rPr lang="en-US" sz="2000" dirty="0"/>
              <a:t>Combine turnstiles in the same control group / unit / station control area. </a:t>
            </a:r>
            <a:br>
              <a:rPr lang="en-US" sz="2000" dirty="0"/>
            </a:br>
            <a:endParaRPr lang="en-SA" sz="2000" dirty="0"/>
          </a:p>
        </p:txBody>
      </p:sp>
      <p:sp>
        <p:nvSpPr>
          <p:cNvPr id="6" name="TextBox 5">
            <a:extLst>
              <a:ext uri="{FF2B5EF4-FFF2-40B4-BE49-F238E27FC236}">
                <a16:creationId xmlns:a16="http://schemas.microsoft.com/office/drawing/2014/main" id="{6BE27DC5-9416-9142-A58D-44C14184B86C}"/>
              </a:ext>
            </a:extLst>
          </p:cNvPr>
          <p:cNvSpPr txBox="1"/>
          <p:nvPr/>
        </p:nvSpPr>
        <p:spPr>
          <a:xfrm>
            <a:off x="4133851" y="1943360"/>
            <a:ext cx="7260430" cy="1323439"/>
          </a:xfrm>
          <a:prstGeom prst="rect">
            <a:avLst/>
          </a:prstGeom>
          <a:noFill/>
        </p:spPr>
        <p:txBody>
          <a:bodyPr wrap="square" rtlCol="0">
            <a:spAutoFit/>
          </a:bodyPr>
          <a:lstStyle/>
          <a:p>
            <a:pPr rtl="1"/>
            <a:r>
              <a:rPr lang="en-US" sz="2000" dirty="0"/>
              <a:t>There are some </a:t>
            </a:r>
            <a:r>
              <a:rPr lang="en-US" sz="2000" dirty="0" err="1"/>
              <a:t>ControlArea</a:t>
            </a:r>
            <a:r>
              <a:rPr lang="en-US" sz="2000" dirty="0"/>
              <a:t>/Unit/Station combinations that have one turnstile, but most have multiple pedals - same value for C/A, UNIT and STATION shafts, different values ​​for SCP shaft. </a:t>
            </a:r>
            <a:br>
              <a:rPr lang="en-US" sz="2000" dirty="0"/>
            </a:br>
            <a:endParaRPr lang="en-SA" sz="2000" dirty="0"/>
          </a:p>
        </p:txBody>
      </p:sp>
      <p:sp>
        <p:nvSpPr>
          <p:cNvPr id="14" name="Rectangle 5">
            <a:extLst>
              <a:ext uri="{FF2B5EF4-FFF2-40B4-BE49-F238E27FC236}">
                <a16:creationId xmlns:a16="http://schemas.microsoft.com/office/drawing/2014/main" id="{02E2DFD8-AD04-1E49-9309-0EB6237E1CA3}"/>
              </a:ext>
            </a:extLst>
          </p:cNvPr>
          <p:cNvSpPr>
            <a:spLocks noChangeArrowheads="1"/>
          </p:cNvSpPr>
          <p:nvPr/>
        </p:nvSpPr>
        <p:spPr bwMode="auto">
          <a:xfrm>
            <a:off x="4325470" y="3914867"/>
            <a:ext cx="6530788"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2000" b="0" i="0" u="none" strike="noStrike" cap="none" normalizeH="0" baseline="0" dirty="0">
                <a:ln>
                  <a:noFill/>
                </a:ln>
                <a:solidFill>
                  <a:schemeClr val="tx1"/>
                </a:solidFill>
                <a:effectLst/>
                <a:latin typeface="inherit"/>
              </a:rPr>
              <a:t>I want to merge the numbers together - for each ControlArea/UNIT/STATION group, for each day, add the counts from each turnstile that belongs to that combo.</a:t>
            </a:r>
            <a:endParaRPr kumimoji="0" lang="en-SA" altLang="en-SA"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SA" altLang="en-SA" sz="1800" b="0" i="0" u="none" strike="noStrike" cap="none" normalizeH="0" baseline="0" dirty="0">
                <a:ln>
                  <a:noFill/>
                </a:ln>
                <a:solidFill>
                  <a:schemeClr val="tx1"/>
                </a:solidFill>
                <a:effectLst/>
                <a:latin typeface="Arial" panose="020B0604020202020204" pitchFamily="34" charset="0"/>
              </a:rPr>
            </a:b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710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592</Words>
  <Application>Microsoft Macintosh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Calibri Light</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790464</dc:creator>
  <cp:lastModifiedBy>790464</cp:lastModifiedBy>
  <cp:revision>2</cp:revision>
  <dcterms:created xsi:type="dcterms:W3CDTF">2021-09-07T18:49:15Z</dcterms:created>
  <dcterms:modified xsi:type="dcterms:W3CDTF">2021-09-08T11:17:22Z</dcterms:modified>
</cp:coreProperties>
</file>