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7" r:id="rId2"/>
    <p:sldId id="262" r:id="rId3"/>
    <p:sldId id="256" r:id="rId4"/>
    <p:sldId id="261" r:id="rId5"/>
    <p:sldId id="257" r:id="rId6"/>
    <p:sldId id="258" r:id="rId7"/>
    <p:sldId id="259" r:id="rId8"/>
    <p:sldId id="260" r:id="rId9"/>
    <p:sldId id="263" r:id="rId10"/>
    <p:sldId id="264" r:id="rId11"/>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790464" initials="7" lastIdx="1" clrIdx="0">
    <p:extLst>
      <p:ext uri="{19B8F6BF-5375-455C-9EA6-DF929625EA0E}">
        <p15:presenceInfo xmlns:p15="http://schemas.microsoft.com/office/powerpoint/2012/main" userId="S::790464@nicgovsa.onmicrosoft.com::9a85e673-837d-4b42-8a76-1fd8457c7ba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0"/>
  </p:normalViewPr>
  <p:slideViewPr>
    <p:cSldViewPr snapToGrid="0" snapToObjects="1">
      <p:cViewPr>
        <p:scale>
          <a:sx n="63" d="100"/>
          <a:sy n="63" d="100"/>
        </p:scale>
        <p:origin x="144"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40A5A-449F-CA4B-8B4F-6F2EC4E4C4D6}" type="datetimeFigureOut">
              <a:rPr lang="en-SA" smtClean="0"/>
              <a:t>09/09/2021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36594-F69F-2B4C-A6DD-0133B033C6F9}" type="slidenum">
              <a:rPr lang="en-SA" smtClean="0"/>
              <a:t>‹#›</a:t>
            </a:fld>
            <a:endParaRPr lang="en-SA"/>
          </a:p>
        </p:txBody>
      </p:sp>
    </p:spTree>
    <p:extLst>
      <p:ext uri="{BB962C8B-B14F-4D97-AF65-F5344CB8AC3E}">
        <p14:creationId xmlns:p14="http://schemas.microsoft.com/office/powerpoint/2010/main" val="285113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SA" dirty="0"/>
          </a:p>
        </p:txBody>
      </p:sp>
      <p:sp>
        <p:nvSpPr>
          <p:cNvPr id="4" name="Slide Number Placeholder 3"/>
          <p:cNvSpPr>
            <a:spLocks noGrp="1"/>
          </p:cNvSpPr>
          <p:nvPr>
            <p:ph type="sldNum" sz="quarter" idx="5"/>
          </p:nvPr>
        </p:nvSpPr>
        <p:spPr/>
        <p:txBody>
          <a:bodyPr/>
          <a:lstStyle/>
          <a:p>
            <a:fld id="{AFB36594-F69F-2B4C-A6DD-0133B033C6F9}" type="slidenum">
              <a:rPr lang="en-SA" smtClean="0"/>
              <a:t>7</a:t>
            </a:fld>
            <a:endParaRPr lang="en-SA"/>
          </a:p>
        </p:txBody>
      </p:sp>
    </p:spTree>
    <p:extLst>
      <p:ext uri="{BB962C8B-B14F-4D97-AF65-F5344CB8AC3E}">
        <p14:creationId xmlns:p14="http://schemas.microsoft.com/office/powerpoint/2010/main" val="68412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91FB-4129-0948-BA7B-07E3AE608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4883D1B9-65CF-CE47-8378-9FBBFE2837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871D2579-23AF-EF47-BA43-AD42D7BF6E73}"/>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5" name="Footer Placeholder 4">
            <a:extLst>
              <a:ext uri="{FF2B5EF4-FFF2-40B4-BE49-F238E27FC236}">
                <a16:creationId xmlns:a16="http://schemas.microsoft.com/office/drawing/2014/main" id="{CDB1EE5F-F936-4842-A94B-184EAE33D5B1}"/>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9EB69E3-DDA2-D444-BB18-180133529010}"/>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66396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0403-1181-C14D-98D9-DB9D0C7404D1}"/>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E7525698-A96F-B145-893D-AA00CC14E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1665059C-3266-A74C-9B08-DA1FC33B24A5}"/>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5" name="Footer Placeholder 4">
            <a:extLst>
              <a:ext uri="{FF2B5EF4-FFF2-40B4-BE49-F238E27FC236}">
                <a16:creationId xmlns:a16="http://schemas.microsoft.com/office/drawing/2014/main" id="{44190B99-125D-CE48-BB79-29F0DF869E2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246C0C86-5869-AC4C-9CB6-4A27903C95D5}"/>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13713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031AE-A379-CD4F-A9D9-4A161ED005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1709646D-3C4B-064D-8CBE-E93767D63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21FECD12-825E-F34D-BA4F-4FC7921DBC4B}"/>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5" name="Footer Placeholder 4">
            <a:extLst>
              <a:ext uri="{FF2B5EF4-FFF2-40B4-BE49-F238E27FC236}">
                <a16:creationId xmlns:a16="http://schemas.microsoft.com/office/drawing/2014/main" id="{3CE0C3DF-3C43-E341-9DE0-465E521C769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AAE0F3A-28FA-D242-A229-A1452451F377}"/>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322361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3EAC-D8A2-0940-96EC-EF38CD9A0068}"/>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641D4DDE-8441-A94A-9ACE-D445E4DE3F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8A4B36AA-87F7-2743-BA80-8F41B1998350}"/>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5" name="Footer Placeholder 4">
            <a:extLst>
              <a:ext uri="{FF2B5EF4-FFF2-40B4-BE49-F238E27FC236}">
                <a16:creationId xmlns:a16="http://schemas.microsoft.com/office/drawing/2014/main" id="{885CEFFE-3DBF-CA49-B752-2EF492A4BA1C}"/>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3FB7970-04AC-7E48-96BB-04FDB11D291E}"/>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176734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F21D-3919-044C-9304-E5067428B6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D5DC7614-7DF8-974A-B45D-877EEE37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2411D-C516-7243-A4BB-76ACA9C488C7}"/>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5" name="Footer Placeholder 4">
            <a:extLst>
              <a:ext uri="{FF2B5EF4-FFF2-40B4-BE49-F238E27FC236}">
                <a16:creationId xmlns:a16="http://schemas.microsoft.com/office/drawing/2014/main" id="{5390C4F4-F4DF-7144-8FA7-D758F829917B}"/>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8988477-F995-6240-B787-854FA462EEC3}"/>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99542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AB24-98DE-2541-94FA-FBEBC7AB91E2}"/>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FDFBD471-7643-7945-9238-2BD84E3BC5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BD1BE309-AB26-3943-A736-C6CC74731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DA4AD8F7-C592-FA49-8743-CF43B8E2FF67}"/>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6" name="Footer Placeholder 5">
            <a:extLst>
              <a:ext uri="{FF2B5EF4-FFF2-40B4-BE49-F238E27FC236}">
                <a16:creationId xmlns:a16="http://schemas.microsoft.com/office/drawing/2014/main" id="{00EAF940-A871-0C4C-A7BB-EE99A9985D4C}"/>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D98B00F0-0630-CB4A-A9DB-466D1DF6BCD5}"/>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420187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B507-EA05-464C-8345-BB6157B90BE0}"/>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3CE9EEAC-F5AF-2D4F-9381-CEE18B1B2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A168A-5505-8D45-BBBD-F674FA49A4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EA239AD3-98E3-4E47-9B37-2877B26AD4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9DB0BB-168F-D143-8C24-5F73A1B50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05891A81-C2CE-F947-879E-1348FFBDBE5A}"/>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8" name="Footer Placeholder 7">
            <a:extLst>
              <a:ext uri="{FF2B5EF4-FFF2-40B4-BE49-F238E27FC236}">
                <a16:creationId xmlns:a16="http://schemas.microsoft.com/office/drawing/2014/main" id="{90FF43A0-671C-F34B-8DFE-7FD8808DEBF9}"/>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64926826-6ED5-8941-B05E-72212A840EAD}"/>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51839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31CF-1FD7-624F-8DB3-830F21148748}"/>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0E870670-242F-364A-85AB-CB68BC9CE339}"/>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4" name="Footer Placeholder 3">
            <a:extLst>
              <a:ext uri="{FF2B5EF4-FFF2-40B4-BE49-F238E27FC236}">
                <a16:creationId xmlns:a16="http://schemas.microsoft.com/office/drawing/2014/main" id="{5B8D287F-A51B-AB4F-93D0-7D1873C04F86}"/>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BB9E4B1D-A220-364A-AE05-0233E1159408}"/>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36522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97029-0796-EB4C-9DC1-FE0E45FDBC5E}"/>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3" name="Footer Placeholder 2">
            <a:extLst>
              <a:ext uri="{FF2B5EF4-FFF2-40B4-BE49-F238E27FC236}">
                <a16:creationId xmlns:a16="http://schemas.microsoft.com/office/drawing/2014/main" id="{CBAD17FF-23E9-324D-87BE-337A6625A9D9}"/>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041409A7-A17B-9D4A-BEEE-6478742AC054}"/>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318516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039C-B65A-894A-9F85-3BCA42F54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369724EB-FDDF-D74F-B48F-37DA9DDBB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F4C363EA-CB9B-2943-B3DE-48662FAAB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34C87-FDA8-A94C-B897-B460B880BE6E}"/>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6" name="Footer Placeholder 5">
            <a:extLst>
              <a:ext uri="{FF2B5EF4-FFF2-40B4-BE49-F238E27FC236}">
                <a16:creationId xmlns:a16="http://schemas.microsoft.com/office/drawing/2014/main" id="{9CFA7F81-DEC5-3241-9A6B-3BE51618117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FFA7BA9C-D7C6-0F49-982A-51A2240292FC}"/>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8627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7F94-E9C0-2346-A5D8-1E71DE958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E8B17A0D-EC76-7F44-9705-F101FC2A0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524CAD9A-88D7-4941-A047-DB17FF756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E4B3E-5845-C54C-8D1C-2E8AFDF7663C}"/>
              </a:ext>
            </a:extLst>
          </p:cNvPr>
          <p:cNvSpPr>
            <a:spLocks noGrp="1"/>
          </p:cNvSpPr>
          <p:nvPr>
            <p:ph type="dt" sz="half" idx="10"/>
          </p:nvPr>
        </p:nvSpPr>
        <p:spPr/>
        <p:txBody>
          <a:bodyPr/>
          <a:lstStyle/>
          <a:p>
            <a:fld id="{8383269B-7FBA-314C-9171-0FCF686AF47B}" type="datetimeFigureOut">
              <a:rPr lang="en-SA" smtClean="0"/>
              <a:t>09/09/2021 R</a:t>
            </a:fld>
            <a:endParaRPr lang="en-SA"/>
          </a:p>
        </p:txBody>
      </p:sp>
      <p:sp>
        <p:nvSpPr>
          <p:cNvPr id="6" name="Footer Placeholder 5">
            <a:extLst>
              <a:ext uri="{FF2B5EF4-FFF2-40B4-BE49-F238E27FC236}">
                <a16:creationId xmlns:a16="http://schemas.microsoft.com/office/drawing/2014/main" id="{C7389882-3309-BE43-9142-E6B9535B5874}"/>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2160B3B7-6183-4945-A38F-02EDD0998706}"/>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123091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45020-AD85-D14C-9867-F1991C593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9797710A-424E-E542-B143-C0E0EA6FD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DE032C1C-34A6-9549-9E94-BB1537EFE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3269B-7FBA-314C-9171-0FCF686AF47B}" type="datetimeFigureOut">
              <a:rPr lang="en-SA" smtClean="0"/>
              <a:t>09/09/2021 R</a:t>
            </a:fld>
            <a:endParaRPr lang="en-SA"/>
          </a:p>
        </p:txBody>
      </p:sp>
      <p:sp>
        <p:nvSpPr>
          <p:cNvPr id="5" name="Footer Placeholder 4">
            <a:extLst>
              <a:ext uri="{FF2B5EF4-FFF2-40B4-BE49-F238E27FC236}">
                <a16:creationId xmlns:a16="http://schemas.microsoft.com/office/drawing/2014/main" id="{A8856307-2148-0447-8430-7B31799B7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BC9B1855-9D46-D24A-A35A-82F33436C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594EE-8220-EE49-A829-9BA0D8CDEBCE}" type="slidenum">
              <a:rPr lang="en-SA" smtClean="0"/>
              <a:t>‹#›</a:t>
            </a:fld>
            <a:endParaRPr lang="en-SA"/>
          </a:p>
        </p:txBody>
      </p:sp>
    </p:spTree>
    <p:extLst>
      <p:ext uri="{BB962C8B-B14F-4D97-AF65-F5344CB8AC3E}">
        <p14:creationId xmlns:p14="http://schemas.microsoft.com/office/powerpoint/2010/main" val="1393937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47625" y="0"/>
            <a:ext cx="12144375" cy="6746081"/>
          </a:xfrm>
          <a:prstGeom prst="rect">
            <a:avLst/>
          </a:prstGeom>
        </p:spPr>
      </p:pic>
      <p:sp>
        <p:nvSpPr>
          <p:cNvPr id="6" name="TextBox 5">
            <a:extLst>
              <a:ext uri="{FF2B5EF4-FFF2-40B4-BE49-F238E27FC236}">
                <a16:creationId xmlns:a16="http://schemas.microsoft.com/office/drawing/2014/main" id="{8DB74230-2701-4845-B6AC-21EA2BE80FB9}"/>
              </a:ext>
            </a:extLst>
          </p:cNvPr>
          <p:cNvSpPr txBox="1"/>
          <p:nvPr/>
        </p:nvSpPr>
        <p:spPr>
          <a:xfrm>
            <a:off x="3945572" y="383828"/>
            <a:ext cx="3897948" cy="954107"/>
          </a:xfrm>
          <a:prstGeom prst="rect">
            <a:avLst/>
          </a:prstGeom>
          <a:noFill/>
        </p:spPr>
        <p:txBody>
          <a:bodyPr wrap="square" rtlCol="0">
            <a:spAutoFit/>
          </a:bodyPr>
          <a:lstStyle/>
          <a:p>
            <a:r>
              <a:rPr lang="en-SA" sz="2800" dirty="0">
                <a:latin typeface="Arial Rounded MT Bold" panose="020F0704030504030204" pitchFamily="34" charset="77"/>
              </a:rPr>
              <a:t>Rakan Mohammed Alharbi</a:t>
            </a:r>
          </a:p>
        </p:txBody>
      </p:sp>
      <p:sp>
        <p:nvSpPr>
          <p:cNvPr id="7" name="TextBox 6">
            <a:extLst>
              <a:ext uri="{FF2B5EF4-FFF2-40B4-BE49-F238E27FC236}">
                <a16:creationId xmlns:a16="http://schemas.microsoft.com/office/drawing/2014/main" id="{1E8D74BE-180B-0A4F-BC8D-10B6A2C43727}"/>
              </a:ext>
            </a:extLst>
          </p:cNvPr>
          <p:cNvSpPr txBox="1"/>
          <p:nvPr/>
        </p:nvSpPr>
        <p:spPr>
          <a:xfrm>
            <a:off x="3945572" y="1893506"/>
            <a:ext cx="5161280" cy="1231106"/>
          </a:xfrm>
          <a:prstGeom prst="rect">
            <a:avLst/>
          </a:prstGeom>
          <a:noFill/>
        </p:spPr>
        <p:txBody>
          <a:bodyPr wrap="square" rtlCol="0">
            <a:spAutoFit/>
          </a:bodyPr>
          <a:lstStyle/>
          <a:p>
            <a:r>
              <a:rPr lang="en-US" sz="2800" b="1" dirty="0"/>
              <a:t>MTA Turnstile Data: Exploratory Data Analysis</a:t>
            </a:r>
          </a:p>
          <a:p>
            <a:endParaRPr lang="en-SA" dirty="0"/>
          </a:p>
        </p:txBody>
      </p:sp>
    </p:spTree>
    <p:extLst>
      <p:ext uri="{BB962C8B-B14F-4D97-AF65-F5344CB8AC3E}">
        <p14:creationId xmlns:p14="http://schemas.microsoft.com/office/powerpoint/2010/main" val="305816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71437" y="113507"/>
            <a:ext cx="12049125" cy="6472237"/>
          </a:xfrm>
          <a:prstGeom prst="rect">
            <a:avLst/>
          </a:prstGeom>
        </p:spPr>
      </p:pic>
      <p:sp>
        <p:nvSpPr>
          <p:cNvPr id="14" name="Rectangle 5">
            <a:extLst>
              <a:ext uri="{FF2B5EF4-FFF2-40B4-BE49-F238E27FC236}">
                <a16:creationId xmlns:a16="http://schemas.microsoft.com/office/drawing/2014/main" id="{02E2DFD8-AD04-1E49-9309-0EB6237E1CA3}"/>
              </a:ext>
            </a:extLst>
          </p:cNvPr>
          <p:cNvSpPr>
            <a:spLocks noChangeArrowheads="1"/>
          </p:cNvSpPr>
          <p:nvPr/>
        </p:nvSpPr>
        <p:spPr bwMode="auto">
          <a:xfrm>
            <a:off x="4325470" y="4399615"/>
            <a:ext cx="65307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A" altLang="en-SA" sz="1800" b="0" i="0" u="none" strike="noStrike" cap="none" normalizeH="0" baseline="0" dirty="0">
                <a:ln>
                  <a:noFill/>
                </a:ln>
                <a:solidFill>
                  <a:schemeClr val="tx1"/>
                </a:solidFill>
                <a:effectLst/>
                <a:latin typeface="Arial" panose="020B0604020202020204" pitchFamily="34" charset="0"/>
              </a:rPr>
            </a:br>
            <a:endParaRPr kumimoji="0" lang="en-SA" altLang="en-SA"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Table&#10;&#10;Description automatically generated">
            <a:extLst>
              <a:ext uri="{FF2B5EF4-FFF2-40B4-BE49-F238E27FC236}">
                <a16:creationId xmlns:a16="http://schemas.microsoft.com/office/drawing/2014/main" id="{5B0CC009-CA27-DC4B-8871-94B27B18DCF6}"/>
              </a:ext>
            </a:extLst>
          </p:cNvPr>
          <p:cNvPicPr>
            <a:picLocks noChangeAspect="1"/>
          </p:cNvPicPr>
          <p:nvPr/>
        </p:nvPicPr>
        <p:blipFill>
          <a:blip r:embed="rId3"/>
          <a:stretch>
            <a:fillRect/>
          </a:stretch>
        </p:blipFill>
        <p:spPr>
          <a:xfrm>
            <a:off x="4145280" y="2255520"/>
            <a:ext cx="7559040" cy="3831868"/>
          </a:xfrm>
          <a:prstGeom prst="rect">
            <a:avLst/>
          </a:prstGeom>
        </p:spPr>
      </p:pic>
      <p:sp>
        <p:nvSpPr>
          <p:cNvPr id="9" name="TextBox 8">
            <a:extLst>
              <a:ext uri="{FF2B5EF4-FFF2-40B4-BE49-F238E27FC236}">
                <a16:creationId xmlns:a16="http://schemas.microsoft.com/office/drawing/2014/main" id="{DC5D75CC-2308-6E49-9A6E-4514CE23E14A}"/>
              </a:ext>
            </a:extLst>
          </p:cNvPr>
          <p:cNvSpPr txBox="1"/>
          <p:nvPr/>
        </p:nvSpPr>
        <p:spPr>
          <a:xfrm>
            <a:off x="4325470" y="492742"/>
            <a:ext cx="5139420" cy="461665"/>
          </a:xfrm>
          <a:prstGeom prst="rect">
            <a:avLst/>
          </a:prstGeom>
          <a:noFill/>
        </p:spPr>
        <p:txBody>
          <a:bodyPr wrap="none" rtlCol="0">
            <a:spAutoFit/>
          </a:bodyPr>
          <a:lstStyle/>
          <a:p>
            <a:r>
              <a:rPr lang="en-US" sz="2400" dirty="0"/>
              <a:t>remove </a:t>
            </a:r>
            <a:r>
              <a:rPr lang="en-US" sz="2400" dirty="0" err="1"/>
              <a:t>NaN</a:t>
            </a:r>
            <a:r>
              <a:rPr lang="en-US" sz="2400" dirty="0"/>
              <a:t> values and negative values</a:t>
            </a:r>
            <a:endParaRPr lang="en-SA" sz="2400" dirty="0"/>
          </a:p>
        </p:txBody>
      </p:sp>
    </p:spTree>
    <p:extLst>
      <p:ext uri="{BB962C8B-B14F-4D97-AF65-F5344CB8AC3E}">
        <p14:creationId xmlns:p14="http://schemas.microsoft.com/office/powerpoint/2010/main" val="35571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0" y="0"/>
            <a:ext cx="12144375" cy="7272337"/>
          </a:xfrm>
          <a:prstGeom prst="rect">
            <a:avLst/>
          </a:prstGeom>
        </p:spPr>
      </p:pic>
      <p:sp>
        <p:nvSpPr>
          <p:cNvPr id="4" name="TextBox 3">
            <a:extLst>
              <a:ext uri="{FF2B5EF4-FFF2-40B4-BE49-F238E27FC236}">
                <a16:creationId xmlns:a16="http://schemas.microsoft.com/office/drawing/2014/main" id="{80A641E3-BA64-604B-82E6-AE1863578F22}"/>
              </a:ext>
            </a:extLst>
          </p:cNvPr>
          <p:cNvSpPr txBox="1"/>
          <p:nvPr/>
        </p:nvSpPr>
        <p:spPr>
          <a:xfrm>
            <a:off x="3886201" y="518041"/>
            <a:ext cx="7862887" cy="3970318"/>
          </a:xfrm>
          <a:prstGeom prst="rect">
            <a:avLst/>
          </a:prstGeom>
          <a:noFill/>
        </p:spPr>
        <p:txBody>
          <a:bodyPr wrap="square" rtlCol="0">
            <a:spAutoFit/>
          </a:bodyPr>
          <a:lstStyle/>
          <a:p>
            <a:r>
              <a:rPr lang="en-US" sz="2800" dirty="0"/>
              <a:t>summary: </a:t>
            </a:r>
          </a:p>
          <a:p>
            <a:r>
              <a:rPr lang="en-US" sz="2800" dirty="0"/>
              <a:t>Exploratory Data Analysis Using Python, I'll Explore the NYC MTA Spinning Engine data set. Tracking entrances and exits every four hours for revolving doors (UNIT) daily In the subway system. Also calculate the total daily entries and exits, add up And sort the total number of passengers for each station, so I can see which of them The stations have the highest traffic during the time I achieve</a:t>
            </a:r>
            <a:endParaRPr lang="en-SA" dirty="0"/>
          </a:p>
        </p:txBody>
      </p:sp>
    </p:spTree>
    <p:extLst>
      <p:ext uri="{BB962C8B-B14F-4D97-AF65-F5344CB8AC3E}">
        <p14:creationId xmlns:p14="http://schemas.microsoft.com/office/powerpoint/2010/main" val="203115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0" y="0"/>
            <a:ext cx="12144375" cy="6858000"/>
          </a:xfrm>
          <a:prstGeom prst="rect">
            <a:avLst/>
          </a:prstGeom>
        </p:spPr>
      </p:pic>
      <p:sp>
        <p:nvSpPr>
          <p:cNvPr id="6" name="TextBox 5">
            <a:extLst>
              <a:ext uri="{FF2B5EF4-FFF2-40B4-BE49-F238E27FC236}">
                <a16:creationId xmlns:a16="http://schemas.microsoft.com/office/drawing/2014/main" id="{6876AF94-69CA-9E4D-97B4-548611B256DA}"/>
              </a:ext>
            </a:extLst>
          </p:cNvPr>
          <p:cNvSpPr txBox="1"/>
          <p:nvPr/>
        </p:nvSpPr>
        <p:spPr>
          <a:xfrm>
            <a:off x="4300537" y="739716"/>
            <a:ext cx="6829425" cy="5724644"/>
          </a:xfrm>
          <a:prstGeom prst="rect">
            <a:avLst/>
          </a:prstGeom>
          <a:noFill/>
        </p:spPr>
        <p:txBody>
          <a:bodyPr wrap="square" rtlCol="0">
            <a:spAutoFit/>
          </a:bodyPr>
          <a:lstStyle/>
          <a:p>
            <a:r>
              <a:rPr lang="en-US" sz="2400" dirty="0">
                <a:latin typeface="Arial Rounded MT Bold" panose="020F0704030504030204" pitchFamily="34" charset="77"/>
              </a:rPr>
              <a:t>Variables included in initially processed data:</a:t>
            </a:r>
            <a:endParaRPr lang="en-US" sz="2400" b="1" dirty="0">
              <a:latin typeface="Arial Rounded MT Bold" panose="020F0704030504030204" pitchFamily="34" charset="77"/>
            </a:endParaRPr>
          </a:p>
          <a:p>
            <a:r>
              <a:rPr lang="en-US" sz="2000" b="1" dirty="0"/>
              <a:t>C/A</a:t>
            </a:r>
            <a:r>
              <a:rPr lang="en-US" sz="2000" dirty="0"/>
              <a:t> = Control Area (e.g., A002)</a:t>
            </a:r>
          </a:p>
          <a:p>
            <a:r>
              <a:rPr lang="en-US" sz="2000" b="1" dirty="0"/>
              <a:t>unit</a:t>
            </a:r>
            <a:r>
              <a:rPr lang="en-US" sz="2000" dirty="0"/>
              <a:t> = Remote Unit for a station (e.g., R051)</a:t>
            </a:r>
          </a:p>
          <a:p>
            <a:r>
              <a:rPr lang="en-US" sz="2000" b="1" dirty="0"/>
              <a:t>SCP</a:t>
            </a:r>
            <a:r>
              <a:rPr lang="en-US" sz="2000" dirty="0"/>
              <a:t> = Subunit Channel Position represents an specific address for a device (e.g., 02-00-00)</a:t>
            </a:r>
          </a:p>
          <a:p>
            <a:r>
              <a:rPr lang="en-US" sz="2000" b="1" dirty="0" err="1"/>
              <a:t>station_code</a:t>
            </a:r>
            <a:r>
              <a:rPr lang="en-US" sz="2000" dirty="0"/>
              <a:t> = C/A + unit, locating a station</a:t>
            </a:r>
          </a:p>
          <a:p>
            <a:r>
              <a:rPr lang="en-US" sz="2000" b="1" dirty="0"/>
              <a:t>turnstile</a:t>
            </a:r>
            <a:r>
              <a:rPr lang="en-US" sz="2000" dirty="0"/>
              <a:t> = C/A + unit + SCP, locating a turnstile</a:t>
            </a:r>
          </a:p>
          <a:p>
            <a:r>
              <a:rPr lang="en-US" sz="2000" b="1" dirty="0"/>
              <a:t>Station</a:t>
            </a:r>
            <a:r>
              <a:rPr lang="en-US" sz="2000" dirty="0"/>
              <a:t> = Represents the station name the device is located at</a:t>
            </a:r>
          </a:p>
          <a:p>
            <a:r>
              <a:rPr lang="en-US" sz="2000" b="1" dirty="0"/>
              <a:t>date</a:t>
            </a:r>
            <a:r>
              <a:rPr lang="en-US" sz="2000" dirty="0"/>
              <a:t> = Represents the date (MM-DD-YY)</a:t>
            </a:r>
          </a:p>
          <a:p>
            <a:r>
              <a:rPr lang="en-US" sz="2000" b="1" dirty="0"/>
              <a:t>time</a:t>
            </a:r>
            <a:r>
              <a:rPr lang="en-US" sz="2000" dirty="0"/>
              <a:t> = Represents the time (</a:t>
            </a:r>
            <a:r>
              <a:rPr lang="en-US" sz="2000" dirty="0" err="1"/>
              <a:t>hh:mm:ss</a:t>
            </a:r>
            <a:r>
              <a:rPr lang="en-US" sz="2000" dirty="0"/>
              <a:t>) for a scheduled audit event</a:t>
            </a:r>
          </a:p>
          <a:p>
            <a:r>
              <a:rPr lang="en-US" sz="2000" b="1" dirty="0"/>
              <a:t>datetime</a:t>
            </a:r>
            <a:r>
              <a:rPr lang="en-US" sz="2000" dirty="0"/>
              <a:t> = date + time (MM-DD-YY </a:t>
            </a:r>
            <a:r>
              <a:rPr lang="en-US" sz="2000" dirty="0" err="1"/>
              <a:t>hh:mm:ss</a:t>
            </a:r>
            <a:r>
              <a:rPr lang="en-US" sz="2000" dirty="0"/>
              <a:t>)</a:t>
            </a:r>
          </a:p>
          <a:p>
            <a:r>
              <a:rPr lang="en-US" sz="2000" b="1" dirty="0"/>
              <a:t>desc</a:t>
            </a:r>
            <a:r>
              <a:rPr lang="en-US" sz="2000" dirty="0"/>
              <a:t> = Represent the "REGULAR" scheduled audit event (Normally occurs every 4 hours)</a:t>
            </a:r>
          </a:p>
          <a:p>
            <a:r>
              <a:rPr lang="en-US" sz="2000" b="1" dirty="0"/>
              <a:t>entries</a:t>
            </a:r>
            <a:r>
              <a:rPr lang="en-US" sz="2000" dirty="0"/>
              <a:t> = The </a:t>
            </a:r>
            <a:r>
              <a:rPr lang="en-US" sz="2000" dirty="0" err="1"/>
              <a:t>comulative</a:t>
            </a:r>
            <a:r>
              <a:rPr lang="en-US" sz="2000" dirty="0"/>
              <a:t> entry register value for a device</a:t>
            </a:r>
          </a:p>
          <a:p>
            <a:r>
              <a:rPr lang="en-US" sz="2000" b="1" dirty="0"/>
              <a:t>exits</a:t>
            </a:r>
            <a:r>
              <a:rPr lang="en-US" sz="2000" dirty="0"/>
              <a:t> = The cumulative exit register value for a device</a:t>
            </a:r>
          </a:p>
          <a:p>
            <a:endParaRPr lang="en-SA" dirty="0"/>
          </a:p>
        </p:txBody>
      </p:sp>
    </p:spTree>
    <p:extLst>
      <p:ext uri="{BB962C8B-B14F-4D97-AF65-F5344CB8AC3E}">
        <p14:creationId xmlns:p14="http://schemas.microsoft.com/office/powerpoint/2010/main" val="14224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0" y="0"/>
            <a:ext cx="12144375" cy="6858000"/>
          </a:xfrm>
          <a:prstGeom prst="rect">
            <a:avLst/>
          </a:prstGeom>
        </p:spPr>
      </p:pic>
      <p:sp>
        <p:nvSpPr>
          <p:cNvPr id="7" name="TextBox 6">
            <a:extLst>
              <a:ext uri="{FF2B5EF4-FFF2-40B4-BE49-F238E27FC236}">
                <a16:creationId xmlns:a16="http://schemas.microsoft.com/office/drawing/2014/main" id="{E3DD5D2D-7134-3340-8397-04EEF4427622}"/>
              </a:ext>
            </a:extLst>
          </p:cNvPr>
          <p:cNvSpPr txBox="1"/>
          <p:nvPr/>
        </p:nvSpPr>
        <p:spPr>
          <a:xfrm>
            <a:off x="4917281" y="488950"/>
            <a:ext cx="6115050" cy="830997"/>
          </a:xfrm>
          <a:prstGeom prst="rect">
            <a:avLst/>
          </a:prstGeom>
          <a:noFill/>
        </p:spPr>
        <p:txBody>
          <a:bodyPr wrap="square" rtlCol="0">
            <a:spAutoFit/>
          </a:bodyPr>
          <a:lstStyle/>
          <a:p>
            <a:r>
              <a:rPr lang="en-US" sz="2400" dirty="0"/>
              <a:t>Download some MTA turnstile data files</a:t>
            </a:r>
            <a:r>
              <a:rPr lang="ar-SA" sz="2400" dirty="0"/>
              <a:t> </a:t>
            </a:r>
            <a:r>
              <a:rPr lang="en-US" sz="2400" dirty="0"/>
              <a:t> and read the files).</a:t>
            </a:r>
            <a:endParaRPr lang="en-SA" sz="2400" dirty="0"/>
          </a:p>
        </p:txBody>
      </p:sp>
      <p:pic>
        <p:nvPicPr>
          <p:cNvPr id="8" name="Picture 7" descr="Table&#10;&#10;Description automatically generated">
            <a:extLst>
              <a:ext uri="{FF2B5EF4-FFF2-40B4-BE49-F238E27FC236}">
                <a16:creationId xmlns:a16="http://schemas.microsoft.com/office/drawing/2014/main" id="{7D2FC078-EDE5-1C40-9BBA-8E7466966C85}"/>
              </a:ext>
            </a:extLst>
          </p:cNvPr>
          <p:cNvPicPr>
            <a:picLocks noChangeAspect="1"/>
          </p:cNvPicPr>
          <p:nvPr/>
        </p:nvPicPr>
        <p:blipFill>
          <a:blip r:embed="rId3"/>
          <a:stretch>
            <a:fillRect/>
          </a:stretch>
        </p:blipFill>
        <p:spPr>
          <a:xfrm>
            <a:off x="4107052" y="1980645"/>
            <a:ext cx="7594168" cy="4063694"/>
          </a:xfrm>
          <a:prstGeom prst="rect">
            <a:avLst/>
          </a:prstGeom>
        </p:spPr>
      </p:pic>
    </p:spTree>
    <p:extLst>
      <p:ext uri="{BB962C8B-B14F-4D97-AF65-F5344CB8AC3E}">
        <p14:creationId xmlns:p14="http://schemas.microsoft.com/office/powerpoint/2010/main" val="210684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95250" y="273844"/>
            <a:ext cx="12049125" cy="6472237"/>
          </a:xfrm>
          <a:prstGeom prst="rect">
            <a:avLst/>
          </a:prstGeom>
        </p:spPr>
      </p:pic>
      <p:pic>
        <p:nvPicPr>
          <p:cNvPr id="6" name="Picture 5" descr="Table&#10;&#10;Description automatically generated">
            <a:extLst>
              <a:ext uri="{FF2B5EF4-FFF2-40B4-BE49-F238E27FC236}">
                <a16:creationId xmlns:a16="http://schemas.microsoft.com/office/drawing/2014/main" id="{E673A97F-7CF2-B049-980C-314116B6DD3B}"/>
              </a:ext>
            </a:extLst>
          </p:cNvPr>
          <p:cNvPicPr>
            <a:picLocks noChangeAspect="1"/>
          </p:cNvPicPr>
          <p:nvPr/>
        </p:nvPicPr>
        <p:blipFill>
          <a:blip r:embed="rId3"/>
          <a:stretch>
            <a:fillRect/>
          </a:stretch>
        </p:blipFill>
        <p:spPr>
          <a:xfrm>
            <a:off x="3033309" y="2397444"/>
            <a:ext cx="9158691" cy="3962716"/>
          </a:xfrm>
          <a:prstGeom prst="rect">
            <a:avLst/>
          </a:prstGeom>
        </p:spPr>
      </p:pic>
      <p:sp>
        <p:nvSpPr>
          <p:cNvPr id="7" name="TextBox 6">
            <a:extLst>
              <a:ext uri="{FF2B5EF4-FFF2-40B4-BE49-F238E27FC236}">
                <a16:creationId xmlns:a16="http://schemas.microsoft.com/office/drawing/2014/main" id="{C1CE518F-780F-224E-B52A-C03E993A78C9}"/>
              </a:ext>
            </a:extLst>
          </p:cNvPr>
          <p:cNvSpPr txBox="1"/>
          <p:nvPr/>
        </p:nvSpPr>
        <p:spPr>
          <a:xfrm>
            <a:off x="4084320" y="274777"/>
            <a:ext cx="7172960" cy="1754326"/>
          </a:xfrm>
          <a:prstGeom prst="rect">
            <a:avLst/>
          </a:prstGeom>
          <a:noFill/>
        </p:spPr>
        <p:txBody>
          <a:bodyPr wrap="square" rtlCol="0">
            <a:spAutoFit/>
          </a:bodyPr>
          <a:lstStyle/>
          <a:p>
            <a:r>
              <a:rPr lang="en-US" sz="2800" dirty="0"/>
              <a:t>remove duplicates,</a:t>
            </a:r>
          </a:p>
          <a:p>
            <a:endParaRPr lang="en-US" sz="2400" dirty="0"/>
          </a:p>
          <a:p>
            <a:r>
              <a:rPr lang="en-US" sz="2800" dirty="0"/>
              <a:t>Sanity check to verify that "C/A", "UNIT", "SCP", "STATION", "DATE_TIME" is unique</a:t>
            </a:r>
            <a:endParaRPr lang="en-SA" sz="2800" dirty="0"/>
          </a:p>
        </p:txBody>
      </p:sp>
    </p:spTree>
    <p:extLst>
      <p:ext uri="{BB962C8B-B14F-4D97-AF65-F5344CB8AC3E}">
        <p14:creationId xmlns:p14="http://schemas.microsoft.com/office/powerpoint/2010/main" val="247448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95249" y="363176"/>
            <a:ext cx="12049125" cy="6472237"/>
          </a:xfrm>
          <a:prstGeom prst="rect">
            <a:avLst/>
          </a:prstGeom>
        </p:spPr>
      </p:pic>
      <p:pic>
        <p:nvPicPr>
          <p:cNvPr id="6" name="Picture 5">
            <a:extLst>
              <a:ext uri="{FF2B5EF4-FFF2-40B4-BE49-F238E27FC236}">
                <a16:creationId xmlns:a16="http://schemas.microsoft.com/office/drawing/2014/main" id="{A20C8468-4B04-B548-A7DC-E71C76E92A34}"/>
              </a:ext>
            </a:extLst>
          </p:cNvPr>
          <p:cNvPicPr>
            <a:picLocks noChangeAspect="1"/>
          </p:cNvPicPr>
          <p:nvPr/>
        </p:nvPicPr>
        <p:blipFill>
          <a:blip r:embed="rId3"/>
          <a:stretch>
            <a:fillRect/>
          </a:stretch>
        </p:blipFill>
        <p:spPr>
          <a:xfrm>
            <a:off x="3556000" y="1600200"/>
            <a:ext cx="7335520" cy="3804920"/>
          </a:xfrm>
          <a:prstGeom prst="rect">
            <a:avLst/>
          </a:prstGeom>
        </p:spPr>
      </p:pic>
      <p:sp>
        <p:nvSpPr>
          <p:cNvPr id="7" name="TextBox 6">
            <a:extLst>
              <a:ext uri="{FF2B5EF4-FFF2-40B4-BE49-F238E27FC236}">
                <a16:creationId xmlns:a16="http://schemas.microsoft.com/office/drawing/2014/main" id="{8DE6DC40-0DDF-4745-B415-638DD68F61CD}"/>
              </a:ext>
            </a:extLst>
          </p:cNvPr>
          <p:cNvSpPr txBox="1"/>
          <p:nvPr/>
        </p:nvSpPr>
        <p:spPr>
          <a:xfrm>
            <a:off x="4572000" y="449551"/>
            <a:ext cx="3772123" cy="461665"/>
          </a:xfrm>
          <a:prstGeom prst="rect">
            <a:avLst/>
          </a:prstGeom>
          <a:noFill/>
        </p:spPr>
        <p:txBody>
          <a:bodyPr wrap="none" rtlCol="0">
            <a:spAutoFit/>
          </a:bodyPr>
          <a:lstStyle/>
          <a:p>
            <a:r>
              <a:rPr lang="en-US" sz="2400" dirty="0"/>
              <a:t>filter dataset to 4am to noon</a:t>
            </a:r>
            <a:endParaRPr lang="en-SA" sz="2400" dirty="0"/>
          </a:p>
        </p:txBody>
      </p:sp>
    </p:spTree>
    <p:extLst>
      <p:ext uri="{BB962C8B-B14F-4D97-AF65-F5344CB8AC3E}">
        <p14:creationId xmlns:p14="http://schemas.microsoft.com/office/powerpoint/2010/main" val="270708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3"/>
          <a:stretch>
            <a:fillRect/>
          </a:stretch>
        </p:blipFill>
        <p:spPr>
          <a:xfrm>
            <a:off x="142875" y="54005"/>
            <a:ext cx="12049125" cy="647223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94115ED6-03AE-A146-A902-611B2FB10D4C}"/>
              </a:ext>
            </a:extLst>
          </p:cNvPr>
          <p:cNvPicPr>
            <a:picLocks noChangeAspect="1"/>
          </p:cNvPicPr>
          <p:nvPr/>
        </p:nvPicPr>
        <p:blipFill>
          <a:blip r:embed="rId4"/>
          <a:stretch>
            <a:fillRect/>
          </a:stretch>
        </p:blipFill>
        <p:spPr>
          <a:xfrm>
            <a:off x="3625850" y="1986756"/>
            <a:ext cx="7042150" cy="2884487"/>
          </a:xfrm>
          <a:prstGeom prst="rect">
            <a:avLst/>
          </a:prstGeom>
        </p:spPr>
      </p:pic>
      <p:sp>
        <p:nvSpPr>
          <p:cNvPr id="8" name="TextBox 7">
            <a:extLst>
              <a:ext uri="{FF2B5EF4-FFF2-40B4-BE49-F238E27FC236}">
                <a16:creationId xmlns:a16="http://schemas.microsoft.com/office/drawing/2014/main" id="{CB69BD8C-D83F-FF42-A12C-80BE4C32D813}"/>
              </a:ext>
            </a:extLst>
          </p:cNvPr>
          <p:cNvSpPr txBox="1"/>
          <p:nvPr/>
        </p:nvSpPr>
        <p:spPr>
          <a:xfrm>
            <a:off x="3625850" y="718314"/>
            <a:ext cx="5253234" cy="461665"/>
          </a:xfrm>
          <a:prstGeom prst="rect">
            <a:avLst/>
          </a:prstGeom>
          <a:noFill/>
        </p:spPr>
        <p:txBody>
          <a:bodyPr wrap="none" rtlCol="0">
            <a:spAutoFit/>
          </a:bodyPr>
          <a:lstStyle/>
          <a:p>
            <a:pPr rtl="1"/>
            <a:r>
              <a:rPr lang="en-US" sz="2400" dirty="0"/>
              <a:t>add up total  morning entrants of station</a:t>
            </a:r>
            <a:endParaRPr lang="en-SA" sz="2400" dirty="0"/>
          </a:p>
        </p:txBody>
      </p:sp>
    </p:spTree>
    <p:extLst>
      <p:ext uri="{BB962C8B-B14F-4D97-AF65-F5344CB8AC3E}">
        <p14:creationId xmlns:p14="http://schemas.microsoft.com/office/powerpoint/2010/main" val="109254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95250" y="273844"/>
            <a:ext cx="12049125" cy="6472237"/>
          </a:xfrm>
          <a:prstGeom prst="rect">
            <a:avLst/>
          </a:prstGeom>
        </p:spPr>
      </p:pic>
      <p:sp>
        <p:nvSpPr>
          <p:cNvPr id="7" name="TextBox 6">
            <a:extLst>
              <a:ext uri="{FF2B5EF4-FFF2-40B4-BE49-F238E27FC236}">
                <a16:creationId xmlns:a16="http://schemas.microsoft.com/office/drawing/2014/main" id="{9E7ECEE1-A370-7146-8F6D-9B30D45CED43}"/>
              </a:ext>
            </a:extLst>
          </p:cNvPr>
          <p:cNvSpPr txBox="1"/>
          <p:nvPr/>
        </p:nvSpPr>
        <p:spPr>
          <a:xfrm>
            <a:off x="4503379" y="594639"/>
            <a:ext cx="5806522" cy="369332"/>
          </a:xfrm>
          <a:prstGeom prst="rect">
            <a:avLst/>
          </a:prstGeom>
          <a:noFill/>
        </p:spPr>
        <p:txBody>
          <a:bodyPr wrap="square" rtlCol="0">
            <a:spAutoFit/>
          </a:bodyPr>
          <a:lstStyle/>
          <a:p>
            <a:r>
              <a:rPr lang="en-US" dirty="0"/>
              <a:t>determine busiest stations</a:t>
            </a:r>
            <a:endParaRPr lang="en-SA" dirty="0"/>
          </a:p>
        </p:txBody>
      </p:sp>
      <p:pic>
        <p:nvPicPr>
          <p:cNvPr id="8" name="Picture 7" descr="Chart&#10;&#10;Description automatically generated">
            <a:extLst>
              <a:ext uri="{FF2B5EF4-FFF2-40B4-BE49-F238E27FC236}">
                <a16:creationId xmlns:a16="http://schemas.microsoft.com/office/drawing/2014/main" id="{C91E0481-B6DC-104C-8BA4-0CFA663039B9}"/>
              </a:ext>
            </a:extLst>
          </p:cNvPr>
          <p:cNvPicPr>
            <a:picLocks noChangeAspect="1"/>
          </p:cNvPicPr>
          <p:nvPr/>
        </p:nvPicPr>
        <p:blipFill>
          <a:blip r:embed="rId3"/>
          <a:stretch>
            <a:fillRect/>
          </a:stretch>
        </p:blipFill>
        <p:spPr>
          <a:xfrm>
            <a:off x="3637280" y="1808480"/>
            <a:ext cx="7538720" cy="4206240"/>
          </a:xfrm>
          <a:prstGeom prst="rect">
            <a:avLst/>
          </a:prstGeom>
        </p:spPr>
      </p:pic>
    </p:spTree>
    <p:extLst>
      <p:ext uri="{BB962C8B-B14F-4D97-AF65-F5344CB8AC3E}">
        <p14:creationId xmlns:p14="http://schemas.microsoft.com/office/powerpoint/2010/main" val="174807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71437" y="385763"/>
            <a:ext cx="12049125" cy="6472237"/>
          </a:xfrm>
          <a:prstGeom prst="rect">
            <a:avLst/>
          </a:prstGeom>
        </p:spPr>
      </p:pic>
      <p:pic>
        <p:nvPicPr>
          <p:cNvPr id="8" name="Picture 7" descr="Table&#10;&#10;Description automatically generated">
            <a:extLst>
              <a:ext uri="{FF2B5EF4-FFF2-40B4-BE49-F238E27FC236}">
                <a16:creationId xmlns:a16="http://schemas.microsoft.com/office/drawing/2014/main" id="{A4111CC4-CC73-7D41-B889-5B6C497B2AED}"/>
              </a:ext>
            </a:extLst>
          </p:cNvPr>
          <p:cNvPicPr>
            <a:picLocks noChangeAspect="1"/>
          </p:cNvPicPr>
          <p:nvPr/>
        </p:nvPicPr>
        <p:blipFill>
          <a:blip r:embed="rId3"/>
          <a:stretch>
            <a:fillRect/>
          </a:stretch>
        </p:blipFill>
        <p:spPr>
          <a:xfrm>
            <a:off x="4086860" y="2679700"/>
            <a:ext cx="7840980" cy="3792537"/>
          </a:xfrm>
          <a:prstGeom prst="rect">
            <a:avLst/>
          </a:prstGeom>
        </p:spPr>
      </p:pic>
      <p:sp>
        <p:nvSpPr>
          <p:cNvPr id="9" name="TextBox 8">
            <a:extLst>
              <a:ext uri="{FF2B5EF4-FFF2-40B4-BE49-F238E27FC236}">
                <a16:creationId xmlns:a16="http://schemas.microsoft.com/office/drawing/2014/main" id="{40573D8A-7828-5142-9D52-E5440499E852}"/>
              </a:ext>
            </a:extLst>
          </p:cNvPr>
          <p:cNvSpPr txBox="1"/>
          <p:nvPr/>
        </p:nvSpPr>
        <p:spPr>
          <a:xfrm>
            <a:off x="4086860" y="891530"/>
            <a:ext cx="3291840" cy="461665"/>
          </a:xfrm>
          <a:prstGeom prst="rect">
            <a:avLst/>
          </a:prstGeom>
          <a:noFill/>
        </p:spPr>
        <p:txBody>
          <a:bodyPr wrap="square" rtlCol="0">
            <a:spAutoFit/>
          </a:bodyPr>
          <a:lstStyle/>
          <a:p>
            <a:r>
              <a:rPr lang="en-US" sz="2400" dirty="0"/>
              <a:t>34 ST-PENN STTA data</a:t>
            </a:r>
            <a:endParaRPr lang="en-SA" sz="2400" dirty="0"/>
          </a:p>
        </p:txBody>
      </p:sp>
    </p:spTree>
    <p:extLst>
      <p:ext uri="{BB962C8B-B14F-4D97-AF65-F5344CB8AC3E}">
        <p14:creationId xmlns:p14="http://schemas.microsoft.com/office/powerpoint/2010/main" val="1500560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320</Words>
  <Application>Microsoft Macintosh PowerPoint</Application>
  <PresentationFormat>Widescreen</PresentationFormat>
  <Paragraphs>28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790464</dc:creator>
  <cp:lastModifiedBy>790464</cp:lastModifiedBy>
  <cp:revision>3</cp:revision>
  <dcterms:created xsi:type="dcterms:W3CDTF">2021-09-07T18:49:15Z</dcterms:created>
  <dcterms:modified xsi:type="dcterms:W3CDTF">2021-09-09T09:32:01Z</dcterms:modified>
</cp:coreProperties>
</file>