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sldIdLst>
    <p:sldId id="256" r:id="rId2"/>
    <p:sldId id="270" r:id="rId3"/>
    <p:sldId id="258" r:id="rId4"/>
    <p:sldId id="257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26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F3139B6-9A9E-F549-B7AD-D9CEC2776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1FC4F04-B19B-204C-8BC1-72A89D414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B628A74-36D4-A54A-8FA4-F0CD3EFE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9095-3591-E149-83E9-21D573D953C3}" type="datetimeFigureOut">
              <a:rPr lang="ar-SA" smtClean="0"/>
              <a:t>20 ربيع الأول،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FD86DD7-47DA-C547-B3E5-E538A2B6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03A231A-030C-F846-A34E-20E521C6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6EE6-3EAD-0440-B53D-D55C3A46EA7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8747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F819884-9EE6-0043-AB17-21EC609B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78AF0725-0744-DA4E-A708-8BFA8FC5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4BD0D73-6FAE-4444-AFD3-6FF67E07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9095-3591-E149-83E9-21D573D953C3}" type="datetimeFigureOut">
              <a:rPr lang="ar-SA" smtClean="0"/>
              <a:t>20 ربيع الأول،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684228E-7622-494F-8D86-68787EC8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95E914E-8600-7945-B6BB-4E9A9CC3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6EE6-3EAD-0440-B53D-D55C3A46EA7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9329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5873CE5E-4BE1-F541-9B01-917C3F58C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565AAF07-CD32-B040-9B82-04E366DD3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2B66E5F-3141-A148-8886-AB089577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9095-3591-E149-83E9-21D573D953C3}" type="datetimeFigureOut">
              <a:rPr lang="ar-SA" smtClean="0"/>
              <a:t>20 ربيع الأول،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7D4E31D-E11D-1948-B2D7-06597776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8ABD6ED-4357-894C-98AE-B3336295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6EE6-3EAD-0440-B53D-D55C3A46EA7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7960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CA8910A-B1A0-864D-8D31-C5DB61C3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0C4794C-826E-FE40-A3A0-64DDAEAAF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8F23C45-3093-854B-9FB3-A6685E8A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9095-3591-E149-83E9-21D573D953C3}" type="datetimeFigureOut">
              <a:rPr lang="ar-SA" smtClean="0"/>
              <a:t>20 ربيع الأول،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BE7B172-32F3-D94A-8B93-8A0EDE96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B9C8E22-ACBB-8641-A168-5FAEAF8A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6EE6-3EAD-0440-B53D-D55C3A46EA7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3352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39FEB5D-472B-2749-B99A-7422D94D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8631671-8837-F942-A166-5E3B000D5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EC89E96-7D5E-5F43-9837-70BDD3ED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9095-3591-E149-83E9-21D573D953C3}" type="datetimeFigureOut">
              <a:rPr lang="ar-SA" smtClean="0"/>
              <a:t>20 ربيع الأول،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D5900EE-2362-8A48-A140-AA6F759C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BB26423-3B3F-EF4F-8539-6E794B47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6EE6-3EAD-0440-B53D-D55C3A46EA7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8531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4773A46-7E89-EB40-B9B1-9DD98182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959FE92-DBF6-A341-A350-4DB521E89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B27D16BA-9630-774B-9232-3EB63DC47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52691FB-3D03-934D-815E-30A900D8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9095-3591-E149-83E9-21D573D953C3}" type="datetimeFigureOut">
              <a:rPr lang="ar-SA" smtClean="0"/>
              <a:t>20 ربيع الأول، 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C66B2562-52C4-2E4C-A9AA-D4F36321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46BAC362-251E-DB4B-9BE5-8985BD18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6EE6-3EAD-0440-B53D-D55C3A46EA7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6798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B33AE2E-B87F-BD4F-A938-F807E647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0628E77-237A-9548-AE34-121F160DD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1B6B75A8-9E57-0B44-99C9-556ABF5CD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F915AAE9-BF52-D741-AA63-BDCE470AD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71BBEFB7-3CC5-FC46-8DD1-91FBC4742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B7B5F09E-B090-C94D-A119-E73F2BC2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9095-3591-E149-83E9-21D573D953C3}" type="datetimeFigureOut">
              <a:rPr lang="ar-SA" smtClean="0"/>
              <a:t>20 ربيع الأول، 1443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DE369317-A014-A44C-85C3-3B3AB449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845E0FBD-6751-9D4C-8102-1AF9DC2F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6EE6-3EAD-0440-B53D-D55C3A46EA7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3188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F5A26C2-4C72-B94D-8289-7A8686B5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19793EFE-7CEE-1043-802D-B3E29B78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9095-3591-E149-83E9-21D573D953C3}" type="datetimeFigureOut">
              <a:rPr lang="ar-SA" smtClean="0"/>
              <a:t>20 ربيع الأول، 1443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5DE3869C-DFEE-4F4B-8080-D54081AD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9B36D1C8-155F-5141-9853-E5F663BA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6EE6-3EAD-0440-B53D-D55C3A46EA7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1189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E3CCD6E6-2457-8A46-888B-FF85F9C3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9095-3591-E149-83E9-21D573D953C3}" type="datetimeFigureOut">
              <a:rPr lang="ar-SA" smtClean="0"/>
              <a:t>20 ربيع الأول، 1443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24A35369-D5CF-8149-B944-0B87EB78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0E1CBB4C-5DEB-A14C-957D-791AF0CF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6EE6-3EAD-0440-B53D-D55C3A46EA7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8257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5B472CF-A41C-E349-A9A9-262ABFDD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EF91FA8-0EFB-4F47-A0E0-03D09FB02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B42064A0-0787-FA45-B063-97821EE21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C1AEDFCC-A90A-9749-8DF2-4B12E209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9095-3591-E149-83E9-21D573D953C3}" type="datetimeFigureOut">
              <a:rPr lang="ar-SA" smtClean="0"/>
              <a:t>20 ربيع الأول، 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532446C8-FC64-1A41-AAFB-1DD6D0AA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E70A9AED-5CA1-204D-AC48-CCFB8B26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6EE6-3EAD-0440-B53D-D55C3A46EA7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8789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13F8F0D-C761-AD45-B3A5-C5EBD586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D0115ED3-93F0-924D-934B-102BFAD92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F2DAFF92-615F-E44B-935D-F0E04D201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1FB248D1-65E5-8B4A-9267-EBFD35F7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9095-3591-E149-83E9-21D573D953C3}" type="datetimeFigureOut">
              <a:rPr lang="ar-SA" smtClean="0"/>
              <a:t>20 ربيع الأول، 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6FF8D025-0119-6647-B35E-6C957D3A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9E2B0DF9-6C66-9747-8ACD-A2514A2A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6EE6-3EAD-0440-B53D-D55C3A46EA7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6728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BE923852-AE20-6C4D-A382-077C23C7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7A0B3EF-0768-B84F-87F9-BEE874DA5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EA2BA1B-740F-4149-9BB7-31BA3336C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B9095-3591-E149-83E9-21D573D953C3}" type="datetimeFigureOut">
              <a:rPr lang="ar-SA" smtClean="0"/>
              <a:t>20 ربيع الأول،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B195E68-1BA3-BE4A-B535-222A64A53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112E896-C26B-5B4C-B888-9F02FC369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6EE6-3EAD-0440-B53D-D55C3A46EA7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8432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7ED8D4F-BAD6-DC4A-A30A-36AF7B974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FB8B19B-8F25-B64C-ABFD-877B075529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68646F0F-84A4-E241-B7D2-C17894CD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58361523-2B46-4C41-BEF9-C73E72CD07E9}"/>
              </a:ext>
            </a:extLst>
          </p:cNvPr>
          <p:cNvSpPr txBox="1"/>
          <p:nvPr/>
        </p:nvSpPr>
        <p:spPr>
          <a:xfrm>
            <a:off x="1599387" y="1756611"/>
            <a:ext cx="6824240" cy="181588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2800" dirty="0" err="1"/>
              <a:t>Rakan</a:t>
            </a:r>
            <a:r>
              <a:rPr lang="en-US" sz="2800" dirty="0"/>
              <a:t> Alharbi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Text Classification on Tweets about COVID-19</a:t>
            </a:r>
          </a:p>
          <a:p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136575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7ED8D4F-BAD6-DC4A-A30A-36AF7B974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FB8B19B-8F25-B64C-ABFD-877B075529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68646F0F-84A4-E241-B7D2-C17894CD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DDBBE1B0-A138-0A4D-9A51-0768146E897D}"/>
              </a:ext>
            </a:extLst>
          </p:cNvPr>
          <p:cNvSpPr txBox="1"/>
          <p:nvPr/>
        </p:nvSpPr>
        <p:spPr>
          <a:xfrm>
            <a:off x="1260221" y="1122363"/>
            <a:ext cx="509569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Sentiment converted to numbers:</a:t>
            </a:r>
            <a:endParaRPr lang="ar-SA" sz="2800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4D09F6DB-4CAE-F640-823C-5D923CC92626}"/>
              </a:ext>
            </a:extLst>
          </p:cNvPr>
          <p:cNvSpPr txBox="1"/>
          <p:nvPr/>
        </p:nvSpPr>
        <p:spPr>
          <a:xfrm>
            <a:off x="1260221" y="2185988"/>
            <a:ext cx="3360152" cy="190821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2000" dirty="0"/>
              <a:t>Positive=0</a:t>
            </a:r>
          </a:p>
          <a:p>
            <a:pPr algn="l"/>
            <a:r>
              <a:rPr lang="en-US" sz="2000" dirty="0"/>
              <a:t>Negative=1</a:t>
            </a:r>
          </a:p>
          <a:p>
            <a:pPr algn="l"/>
            <a:r>
              <a:rPr lang="en-US" sz="2000" dirty="0"/>
              <a:t>Neutral=2</a:t>
            </a:r>
          </a:p>
          <a:p>
            <a:pPr algn="l"/>
            <a:r>
              <a:rPr lang="en-US" sz="2000" dirty="0"/>
              <a:t>Extremely Positive=3</a:t>
            </a:r>
          </a:p>
          <a:p>
            <a:pPr algn="l"/>
            <a:r>
              <a:rPr lang="en-US" sz="2000" dirty="0"/>
              <a:t>Extremely Negative=4</a:t>
            </a:r>
            <a:endParaRPr lang="ar-SA" sz="2000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157502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7ED8D4F-BAD6-DC4A-A30A-36AF7B974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FB8B19B-8F25-B64C-ABFD-877B075529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68646F0F-84A4-E241-B7D2-C17894CD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صورة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F17224E4-E4CD-6846-9DCC-64F99567C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48" y="1696452"/>
            <a:ext cx="9337902" cy="4730750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CE3DAF89-D0F2-5A48-85AD-BE084AEE2E34}"/>
              </a:ext>
            </a:extLst>
          </p:cNvPr>
          <p:cNvSpPr txBox="1"/>
          <p:nvPr/>
        </p:nvSpPr>
        <p:spPr>
          <a:xfrm>
            <a:off x="893148" y="614661"/>
            <a:ext cx="933790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b="1" dirty="0"/>
              <a:t>The most common used words are online shopping, grocery, toilet papers, panic buying. This infer the demand of toilet papers in USA at the moment of lockdown period</a:t>
            </a:r>
            <a:endParaRPr lang="en-US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76923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7ED8D4F-BAD6-DC4A-A30A-36AF7B974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FB8B19B-8F25-B64C-ABFD-877B075529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68646F0F-84A4-E241-B7D2-C17894CD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D3D38F42-C846-374A-8A1C-E35B2C302F26}"/>
              </a:ext>
            </a:extLst>
          </p:cNvPr>
          <p:cNvSpPr txBox="1"/>
          <p:nvPr/>
        </p:nvSpPr>
        <p:spPr>
          <a:xfrm>
            <a:off x="654146" y="2360613"/>
            <a:ext cx="4428072" cy="16312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2000" dirty="0"/>
              <a:t>Topic 0</a:t>
            </a:r>
          </a:p>
          <a:p>
            <a:pPr algn="l"/>
            <a:r>
              <a:rPr lang="en-US" sz="2000" dirty="0"/>
              <a:t> covid, store, food, grocery, price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Topic 1 </a:t>
            </a:r>
          </a:p>
          <a:p>
            <a:pPr algn="l"/>
            <a:r>
              <a:rPr lang="en-US" sz="2000" dirty="0"/>
              <a:t>store, grocery, worker, employee, people</a:t>
            </a:r>
            <a:endParaRPr lang="ar-SA" sz="2000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03248B8D-9CFD-BF41-B015-5080ED895CB3}"/>
              </a:ext>
            </a:extLst>
          </p:cNvPr>
          <p:cNvSpPr txBox="1"/>
          <p:nvPr/>
        </p:nvSpPr>
        <p:spPr>
          <a:xfrm>
            <a:off x="654146" y="1122363"/>
            <a:ext cx="194566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dirty="0"/>
              <a:t>display topics: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2219361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7ED8D4F-BAD6-DC4A-A30A-36AF7B974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FB8B19B-8F25-B64C-ABFD-877B075529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68646F0F-84A4-E241-B7D2-C17894CD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D3D38F42-C846-374A-8A1C-E35B2C302F26}"/>
              </a:ext>
            </a:extLst>
          </p:cNvPr>
          <p:cNvSpPr txBox="1"/>
          <p:nvPr/>
        </p:nvSpPr>
        <p:spPr>
          <a:xfrm>
            <a:off x="2245038" y="1023938"/>
            <a:ext cx="4106509" cy="403187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3200" dirty="0" err="1"/>
              <a:t>CountVectorizer</a:t>
            </a:r>
            <a:r>
              <a:rPr lang="en-US" sz="3200" dirty="0"/>
              <a:t>:</a:t>
            </a:r>
          </a:p>
          <a:p>
            <a:pPr algn="l" rtl="0"/>
            <a:endParaRPr lang="en-US" sz="3200" dirty="0"/>
          </a:p>
          <a:p>
            <a:pPr algn="l" rtl="0"/>
            <a:r>
              <a:rPr lang="en-US" sz="3200" dirty="0" err="1"/>
              <a:t>vectorizer.vocabulary</a:t>
            </a:r>
            <a:r>
              <a:rPr lang="en-US" sz="3200" dirty="0"/>
              <a:t>_: </a:t>
            </a:r>
          </a:p>
          <a:p>
            <a:pPr algn="l" rtl="0"/>
            <a:endParaRPr lang="en-US" sz="3200" dirty="0"/>
          </a:p>
          <a:p>
            <a:pPr algn="l" rtl="0"/>
            <a:r>
              <a:rPr lang="en-US" sz="3200" dirty="0"/>
              <a:t>trending: 12506 </a:t>
            </a:r>
          </a:p>
          <a:p>
            <a:pPr algn="l" rtl="0"/>
            <a:r>
              <a:rPr lang="en-US" sz="3200" dirty="0"/>
              <a:t>new: 8297</a:t>
            </a:r>
          </a:p>
          <a:p>
            <a:pPr algn="l" rtl="0"/>
            <a:r>
              <a:rPr lang="en-US" sz="3200" dirty="0" err="1"/>
              <a:t>yorkers</a:t>
            </a:r>
            <a:r>
              <a:rPr lang="en-US" sz="3200" dirty="0"/>
              <a:t>: 13777 </a:t>
            </a:r>
          </a:p>
          <a:p>
            <a:pPr algn="l" rtl="0"/>
            <a:r>
              <a:rPr lang="en-US" sz="3200" dirty="0"/>
              <a:t>Encounter:4344</a:t>
            </a:r>
            <a:endParaRPr lang="ar-SA" sz="3200" dirty="0"/>
          </a:p>
        </p:txBody>
      </p:sp>
    </p:spTree>
    <p:extLst>
      <p:ext uri="{BB962C8B-B14F-4D97-AF65-F5344CB8AC3E}">
        <p14:creationId xmlns:p14="http://schemas.microsoft.com/office/powerpoint/2010/main" val="13909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7ED8D4F-BAD6-DC4A-A30A-36AF7B974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FB8B19B-8F25-B64C-ABFD-877B075529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68646F0F-84A4-E241-B7D2-C17894CD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D3D38F42-C846-374A-8A1C-E35B2C302F26}"/>
              </a:ext>
            </a:extLst>
          </p:cNvPr>
          <p:cNvSpPr txBox="1"/>
          <p:nvPr/>
        </p:nvSpPr>
        <p:spPr>
          <a:xfrm>
            <a:off x="144775" y="2155488"/>
            <a:ext cx="8424357" cy="144655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800" dirty="0" err="1"/>
              <a:t>LogisticRegression</a:t>
            </a:r>
            <a:r>
              <a:rPr lang="en-US" sz="2800" dirty="0"/>
              <a:t>: ACCURACY OF THE MODEL </a:t>
            </a:r>
            <a:r>
              <a:rPr lang="ar-SA" sz="2800" dirty="0"/>
              <a:t>0.42</a:t>
            </a:r>
            <a:endParaRPr lang="en-US" sz="2800" dirty="0"/>
          </a:p>
          <a:p>
            <a:pPr algn="l" rtl="0"/>
            <a:endParaRPr lang="en-US" sz="3200" dirty="0"/>
          </a:p>
          <a:p>
            <a:pPr algn="l" rtl="0"/>
            <a:r>
              <a:rPr lang="en-US" sz="2800" dirty="0" err="1"/>
              <a:t>RandomForestClassifier:ACCURACY</a:t>
            </a:r>
            <a:r>
              <a:rPr lang="en-US" sz="2800" dirty="0"/>
              <a:t> OF THE MODEL: 0.38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3503772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7ED8D4F-BAD6-DC4A-A30A-36AF7B974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FB8B19B-8F25-B64C-ABFD-877B075529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68646F0F-84A4-E241-B7D2-C17894CD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D3D38F42-C846-374A-8A1C-E35B2C302F26}"/>
              </a:ext>
            </a:extLst>
          </p:cNvPr>
          <p:cNvSpPr txBox="1"/>
          <p:nvPr/>
        </p:nvSpPr>
        <p:spPr>
          <a:xfrm>
            <a:off x="4331765" y="2316163"/>
            <a:ext cx="2470741" cy="110799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66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37040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7ED8D4F-BAD6-DC4A-A30A-36AF7B974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FB8B19B-8F25-B64C-ABFD-877B075529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68646F0F-84A4-E241-B7D2-C17894CD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E0E65460-F028-5C40-8655-FBE5788683F4}"/>
              </a:ext>
            </a:extLst>
          </p:cNvPr>
          <p:cNvSpPr txBox="1"/>
          <p:nvPr/>
        </p:nvSpPr>
        <p:spPr>
          <a:xfrm>
            <a:off x="2743201" y="1600200"/>
            <a:ext cx="4111087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600" dirty="0"/>
              <a:t>Outline:</a:t>
            </a:r>
          </a:p>
          <a:p>
            <a:pPr algn="l"/>
            <a:r>
              <a:rPr lang="en-US" sz="3600" dirty="0"/>
              <a:t>Introduction</a:t>
            </a:r>
          </a:p>
          <a:p>
            <a:pPr algn="l"/>
            <a:r>
              <a:rPr lang="en-US" sz="3600" dirty="0"/>
              <a:t>EDA</a:t>
            </a:r>
          </a:p>
          <a:p>
            <a:pPr algn="l"/>
            <a:r>
              <a:rPr lang="en-US" sz="3600" dirty="0"/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08309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7ED8D4F-BAD6-DC4A-A30A-36AF7B974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FB8B19B-8F25-B64C-ABFD-877B075529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68646F0F-84A4-E241-B7D2-C17894CD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10A62174-8729-434F-B9E1-7C9264671EA5}"/>
              </a:ext>
            </a:extLst>
          </p:cNvPr>
          <p:cNvSpPr txBox="1"/>
          <p:nvPr/>
        </p:nvSpPr>
        <p:spPr>
          <a:xfrm>
            <a:off x="2034343" y="1285876"/>
            <a:ext cx="2423357" cy="8617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dirty="0"/>
              <a:t>Introduction:</a:t>
            </a:r>
            <a:endParaRPr lang="en-US" sz="3200" dirty="0"/>
          </a:p>
          <a:p>
            <a:endParaRPr lang="ar-SA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B12A0694-DBB8-754B-8152-8D7260E605DC}"/>
              </a:ext>
            </a:extLst>
          </p:cNvPr>
          <p:cNvSpPr txBox="1"/>
          <p:nvPr/>
        </p:nvSpPr>
        <p:spPr>
          <a:xfrm>
            <a:off x="2034343" y="1951672"/>
            <a:ext cx="6586499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/>
              <a:t>The main goal of this issue is to categorize the sentiment of the tweet related to COVID-19. Initially, endoscopy is performed to infer the data. Tweets [</a:t>
            </a:r>
            <a:r>
              <a:rPr lang="en-US" sz="2400" dirty="0" err="1"/>
              <a:t>Unstructure</a:t>
            </a:r>
            <a:r>
              <a:rPr lang="en-US" sz="2400" dirty="0"/>
              <a:t> data] are converted into numbers [Structured data] by removing stop words, punctuation, markup, and hashes.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158735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7ED8D4F-BAD6-DC4A-A30A-36AF7B974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FB8B19B-8F25-B64C-ABFD-877B075529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68646F0F-84A4-E241-B7D2-C17894CD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C383C0E3-72AE-594F-A5C5-3F5A1AA19D8B}"/>
              </a:ext>
            </a:extLst>
          </p:cNvPr>
          <p:cNvSpPr txBox="1"/>
          <p:nvPr/>
        </p:nvSpPr>
        <p:spPr>
          <a:xfrm>
            <a:off x="5643563" y="2316163"/>
            <a:ext cx="3857625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/>
              <a:t>1-Positive</a:t>
            </a:r>
          </a:p>
          <a:p>
            <a:pPr algn="l"/>
            <a:r>
              <a:rPr lang="en-US" sz="2800" dirty="0"/>
              <a:t>2-Negative</a:t>
            </a:r>
          </a:p>
          <a:p>
            <a:pPr algn="l"/>
            <a:r>
              <a:rPr lang="en-US" sz="2800" dirty="0"/>
              <a:t>3-Neutral</a:t>
            </a:r>
          </a:p>
          <a:p>
            <a:pPr algn="l"/>
            <a:r>
              <a:rPr lang="en-US" sz="2800" dirty="0"/>
              <a:t>4-Extremely Positive</a:t>
            </a:r>
          </a:p>
          <a:p>
            <a:pPr algn="l"/>
            <a:r>
              <a:rPr lang="en-US" sz="2800" dirty="0"/>
              <a:t>5-Extremely Negative</a:t>
            </a:r>
            <a:endParaRPr lang="ar-SA" sz="2800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3C7DFCBF-884D-1440-ADDE-74D74212F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" y="114300"/>
            <a:ext cx="5529263" cy="348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7ED8D4F-BAD6-DC4A-A30A-36AF7B974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FB8B19B-8F25-B64C-ABFD-877B075529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68646F0F-84A4-E241-B7D2-C17894CD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66619868-027C-2641-9751-7C10A6963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914400"/>
            <a:ext cx="9043987" cy="5715005"/>
          </a:xfrm>
          <a:prstGeom prst="rect">
            <a:avLst/>
          </a:prstGeom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AC36652E-E61C-5F4A-A504-0E840FADAADB}"/>
              </a:ext>
            </a:extLst>
          </p:cNvPr>
          <p:cNvSpPr txBox="1"/>
          <p:nvPr/>
        </p:nvSpPr>
        <p:spPr>
          <a:xfrm>
            <a:off x="331042" y="287199"/>
            <a:ext cx="526965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Top 15 Locations with tweet count: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83465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7ED8D4F-BAD6-DC4A-A30A-36AF7B974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FB8B19B-8F25-B64C-ABFD-877B075529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68646F0F-84A4-E241-B7D2-C17894CD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"/>
            <a:ext cx="12192000" cy="6858000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C0320957-B0FA-6344-9FF2-0933E20C9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8" y="1014412"/>
            <a:ext cx="10201275" cy="5491073"/>
          </a:xfrm>
          <a:prstGeom prst="rect">
            <a:avLst/>
          </a:prstGeom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79E91FFF-7BF4-034D-93AF-0254722E69D7}"/>
              </a:ext>
            </a:extLst>
          </p:cNvPr>
          <p:cNvSpPr txBox="1"/>
          <p:nvPr/>
        </p:nvSpPr>
        <p:spPr>
          <a:xfrm>
            <a:off x="871538" y="352515"/>
            <a:ext cx="456323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Top @mentions in Covid19 Tweets: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184091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7ED8D4F-BAD6-DC4A-A30A-36AF7B974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FB8B19B-8F25-B64C-ABFD-877B075529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68646F0F-84A4-E241-B7D2-C17894CD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E04BCEF9-41F7-A340-BF79-8080FE085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2316163"/>
            <a:ext cx="5480466" cy="3092400"/>
          </a:xfrm>
          <a:prstGeom prst="rect">
            <a:avLst/>
          </a:prstGeom>
        </p:spPr>
      </p:pic>
      <p:sp>
        <p:nvSpPr>
          <p:cNvPr id="9" name="مربع نص 8">
            <a:extLst>
              <a:ext uri="{FF2B5EF4-FFF2-40B4-BE49-F238E27FC236}">
                <a16:creationId xmlns:a16="http://schemas.microsoft.com/office/drawing/2014/main" id="{2FCDF193-FE2C-AE46-8EAF-7217869EF94F}"/>
              </a:ext>
            </a:extLst>
          </p:cNvPr>
          <p:cNvSpPr txBox="1"/>
          <p:nvPr/>
        </p:nvSpPr>
        <p:spPr>
          <a:xfrm>
            <a:off x="2343150" y="1052510"/>
            <a:ext cx="349890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dirty="0"/>
              <a:t>India Sentiment in Twitter: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218541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7ED8D4F-BAD6-DC4A-A30A-36AF7B974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FB8B19B-8F25-B64C-ABFD-877B075529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68646F0F-84A4-E241-B7D2-C17894CD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72" y="0"/>
            <a:ext cx="12198272" cy="6858000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52224DBA-4173-0E48-BE89-7B777ED91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814388"/>
            <a:ext cx="8258176" cy="5356224"/>
          </a:xfrm>
          <a:prstGeom prst="rect">
            <a:avLst/>
          </a:prstGeom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3956BAFC-8946-974F-B340-AF2B0BACD43D}"/>
              </a:ext>
            </a:extLst>
          </p:cNvPr>
          <p:cNvSpPr txBox="1"/>
          <p:nvPr/>
        </p:nvSpPr>
        <p:spPr>
          <a:xfrm>
            <a:off x="1054554" y="414338"/>
            <a:ext cx="353378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2000" dirty="0"/>
              <a:t>Word Count for each sentiment:</a:t>
            </a:r>
            <a:endParaRPr lang="ar-SA" sz="2000" dirty="0"/>
          </a:p>
        </p:txBody>
      </p:sp>
    </p:spTree>
    <p:extLst>
      <p:ext uri="{BB962C8B-B14F-4D97-AF65-F5344CB8AC3E}">
        <p14:creationId xmlns:p14="http://schemas.microsoft.com/office/powerpoint/2010/main" val="376291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7ED8D4F-BAD6-DC4A-A30A-36AF7B974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FB8B19B-8F25-B64C-ABFD-877B075529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68646F0F-84A4-E241-B7D2-C17894CD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7737E0E2-CD99-2A4B-A1C2-3DBCB9495829}"/>
              </a:ext>
            </a:extLst>
          </p:cNvPr>
          <p:cNvSpPr txBox="1"/>
          <p:nvPr/>
        </p:nvSpPr>
        <p:spPr>
          <a:xfrm>
            <a:off x="223048" y="522328"/>
            <a:ext cx="57348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These are some commonly used words before </a:t>
            </a:r>
            <a:r>
              <a:rPr lang="en-US" dirty="0" err="1"/>
              <a:t>cleaing</a:t>
            </a:r>
            <a:r>
              <a:rPr lang="en-US" dirty="0"/>
              <a:t> data.</a:t>
            </a:r>
            <a:endParaRPr lang="ar-SA" dirty="0"/>
          </a:p>
        </p:txBody>
      </p:sp>
      <p:pic>
        <p:nvPicPr>
          <p:cNvPr id="7" name="صورة 6" descr="صورة تحتوي على نص, صحف, استلام, لقطة شاشة&#10;&#10;تم إنشاء الوصف تلقائياً">
            <a:extLst>
              <a:ext uri="{FF2B5EF4-FFF2-40B4-BE49-F238E27FC236}">
                <a16:creationId xmlns:a16="http://schemas.microsoft.com/office/drawing/2014/main" id="{3E32F256-E09A-284A-90FA-27FFB6E8E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3" y="1228726"/>
            <a:ext cx="7634287" cy="461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22861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224</Words>
  <Application>Microsoft Macintosh PowerPoint</Application>
  <PresentationFormat>شاشة عريضة</PresentationFormat>
  <Paragraphs>44</Paragraphs>
  <Slides>15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790464</dc:creator>
  <cp:lastModifiedBy>790464</cp:lastModifiedBy>
  <cp:revision>2</cp:revision>
  <dcterms:created xsi:type="dcterms:W3CDTF">2021-10-25T20:45:02Z</dcterms:created>
  <dcterms:modified xsi:type="dcterms:W3CDTF">2021-10-26T07:59:05Z</dcterms:modified>
</cp:coreProperties>
</file>