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6" autoAdjust="0"/>
    <p:restoredTop sz="94660"/>
  </p:normalViewPr>
  <p:slideViewPr>
    <p:cSldViewPr snapToGrid="0">
      <p:cViewPr>
        <p:scale>
          <a:sx n="84" d="100"/>
          <a:sy n="84" d="100"/>
        </p:scale>
        <p:origin x="80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A3317-D0EF-4744-B0F4-B2ED6D8B097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536C8-1557-4413-85E3-02FC6ADD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5D4D-5F6C-4E1C-ACD5-8CBF00951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B4FA8-D2E1-4972-B982-2CD5E4861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FC435-71E5-4E55-B557-BA229179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F4F0-C40E-43F2-9F78-1B21C02DC681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5611D-B6F8-41AB-9AB1-405B4F05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1 - IPL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45D83-EEFE-4B9F-8C37-F4020824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8B0-13B2-4C6F-BE28-BACA7344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3DB5-527E-4360-8C23-64285BEA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9AB92-6651-40DA-9C0B-EA464FFF4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DF5D-2B14-4B40-BD98-5B97D175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FAA7-1AC9-4FCD-B3E5-F4110DFE8847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6D096-C7B8-40C1-855E-9BC114AC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1 - IPL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E80D9-E079-4B7A-B06A-251CD599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8B0-13B2-4C6F-BE28-BACA7344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2A2CE-F211-45D4-B7EE-E81AC17AA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53887-E988-4F2D-94CF-8BA326ED2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0AF97-6722-43AB-8207-F1E4A0A7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AF71-AE4A-4CFE-996B-E7D3202ADFEC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5C90-D1F2-4C95-B2E8-9826F37A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1 - IPL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5441-A7C3-4C9C-9906-2E966702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8B0-13B2-4C6F-BE28-BACA7344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6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26EE-8D67-4F29-A9F8-36906D57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A2055-B6AC-4FC0-B262-37E3281E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421CA-6252-4AFE-AE64-AC17C0BA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696-1A9D-4219-B35D-53EDA6AD3DCF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F9B22-CF58-43B3-A4FF-45221ACF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1 - IPL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7F9FF-4D5D-4A53-BAEE-6D3DE7EC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8B0-13B2-4C6F-BE28-BACA7344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F39B-5861-4FFA-AACD-48DD076E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08095-F78D-4FCE-ADD3-63EB6273B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5A02C-97DF-4B3C-BC4D-98813F90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0F3-CBB1-4107-9869-4001C14C1C41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BA6FB-8D3E-4E9D-8C80-A3233141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1 - IPL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65A63-3F9F-4AE2-B2C2-BC8037D8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8B0-13B2-4C6F-BE28-BACA7344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573D-3C4B-49AC-BA16-684E49E4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10413-CF7F-49C3-A35C-9EFF4DB32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EEF0C-681C-46F4-808C-97F62454B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9EFA-C4A7-4E74-A111-95F2286C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DF64-5BE1-4A48-9346-2152ED3C895D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D071D-8D33-4400-965E-ECD5FA9E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1 - IPL Data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1B71-F82E-4A52-B183-B4A8E6A4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8B0-13B2-4C6F-BE28-BACA7344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6E8C-EB59-4929-8410-C2E1B990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4920D-A545-4650-B30D-A8E1B3E8E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96225-DB79-4925-AF23-B9D77338E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2C777-1484-47C5-8D44-C010E25D9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45F71-1A09-496D-8586-10D6B38CF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2CAA8-8AC8-4BBE-8726-4A96E65B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0CC3-4C41-4609-A672-148148C73B70}" type="datetime1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9AAB7-D7A9-476D-9636-D5A2755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1 - IPL Data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43F69-8B3E-4ACE-BDFC-9645D132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8B0-13B2-4C6F-BE28-BACA7344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1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EB3B-B039-4F96-9357-A243C666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E99FF-47AD-4C4E-A146-F1E3A0A4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66C4-2D74-4709-9B64-F5A44CA58A71}" type="datetime1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BC93C-B801-4F63-BFA7-0EDC1A14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1 - IPL Data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DA468-99E3-4F8F-AE33-5ECCEA8B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8B0-13B2-4C6F-BE28-BACA7344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3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67137-DDFE-4437-AAFA-FC2CEDC7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59EA-C460-4F87-A6D6-54B22A944065}" type="datetime1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0DFCE-59F1-4564-BAFE-909B1BAC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1 - IPL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6C2E0-A9CA-4FF0-B0A2-D00EC59E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8B0-13B2-4C6F-BE28-BACA7344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0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A025-D646-4DFC-A191-1F19C0AD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9F0F-9E4E-406A-96A6-134E26F4D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EE3D8-718C-40D0-A967-09A8551B4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58939-D1B0-4FA6-AE98-D13EA03B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BD59-77C7-4550-90E2-0929C339E32C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03EE0-888D-48CB-8EDD-320DBA7C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1 - IPL Data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0C5EC-3A1C-410A-843D-6EB37C0C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8B0-13B2-4C6F-BE28-BACA7344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4207-67D3-44D8-9210-DFB6C7FF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440E3-D9F6-46A4-9722-86275A0BE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9F17C-0EB1-4022-AD94-78C901A79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A525A-D841-4EB4-81CE-7D63C3B6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5E7D-53DC-4375-992E-406CE651AA48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4FEB7-A038-4ED7-B767-E124EED6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1 - IPL Data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DAABC-C3C8-4852-B04F-FA160FD3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8B0-13B2-4C6F-BE28-BACA7344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5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9CF93-981B-492C-ADC9-F0B54062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3642C-19A1-450B-8E24-7AA65E36F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25271-CC02-47FD-A13E-A5FE14129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DDE7B-7251-4992-9E29-F5FE63A3493A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7BEC1-176B-48DD-AAAF-7D5D0FF84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1 - IPL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23CB0-8064-417A-B2DB-41FD85BDF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238B0-13B2-4C6F-BE28-BACA7344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4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07FBFB-3BC2-4704-89E4-E37AAE23B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" b="151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C55E81-9595-4D5C-AF73-A642B8147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b="1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8399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AAB91-369C-485D-830E-DC4B8FB1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BF95-5FB3-4B28-94C7-6912AE3F731E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E96E-8C3C-411A-9547-F93238C0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1 - IPL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2612E-E4F3-47E7-B122-5747E4C2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8B0-13B2-4C6F-BE28-BACA7344DF7C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687E40-28E6-44B5-84CA-A793EFDD19C7}"/>
              </a:ext>
            </a:extLst>
          </p:cNvPr>
          <p:cNvSpPr/>
          <p:nvPr/>
        </p:nvSpPr>
        <p:spPr>
          <a:xfrm>
            <a:off x="3074881" y="1442980"/>
            <a:ext cx="604223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rgbClr val="7030A0"/>
                </a:solidFill>
                <a:effectLst/>
                <a:latin typeface="Cooper Black" panose="0208090404030B020404" pitchFamily="18" charset="0"/>
              </a:rPr>
              <a:t>FURTHERANALYSIS</a:t>
            </a:r>
          </a:p>
        </p:txBody>
      </p:sp>
    </p:spTree>
    <p:extLst>
      <p:ext uri="{BB962C8B-B14F-4D97-AF65-F5344CB8AC3E}">
        <p14:creationId xmlns:p14="http://schemas.microsoft.com/office/powerpoint/2010/main" val="282696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6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C856F8AE-34E9-4BBB-B76F-915901914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590" y="500845"/>
            <a:ext cx="8047973" cy="54726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B81AF9-50FA-4684-8366-1B553DE1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5 batsmen over the seasons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1081B-850E-4EBB-BE61-8F9D16F5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936A696-1A9D-4219-B35D-53EDA6AD3DCF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5/3/2018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EFAA6-1F54-41C9-80B4-80614BE6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Team 1 - IPL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B52E4-826A-4E29-82E0-7024AE9E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F238B0-13B2-4C6F-BE28-BACA7344DF7C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3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602AE1B-F6E9-467E-BD12-761BC36AC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907" y="706533"/>
            <a:ext cx="8956620" cy="54449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99AB48-882B-4D99-B325-587FDA9B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Bowlers over the seasons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8CA25-CA69-4D1B-9EC3-ACA1D1DD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936A696-1A9D-4219-B35D-53EDA6AD3DCF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5/3/2018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9E6EF-8911-494E-B8C8-B6763AE3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Team 1 - IPL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ABD7-3C88-4F13-B325-DCDA4213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F238B0-13B2-4C6F-BE28-BACA7344DF7C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B8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DCB7378-5378-417E-AEF0-A641B4A15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514" y="849790"/>
            <a:ext cx="7337737" cy="51584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54902E-C033-4053-A64D-BE196B91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Wicket Distribution in different overs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FA939-6586-4E66-8D01-62105DD5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936A696-1A9D-4219-B35D-53EDA6AD3DCF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5/3/2018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AB0A4-2D97-45DE-94E7-05CECE1B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Team 1 - IPL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0E61-BD73-4FD8-B430-21698585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F238B0-13B2-4C6F-BE28-BACA7344DF7C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87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8C235C3-E91B-4624-A77E-776F429D1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130" y="743237"/>
            <a:ext cx="7680174" cy="5371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CC72E5-C489-4C0E-BB8A-382A1F5E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Runs Distribution in different overs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08177-5F23-4356-B983-EB3258F6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936A696-1A9D-4219-B35D-53EDA6AD3DCF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5/3/2018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F2D4F-D05B-4BAB-B25E-AF875CAA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Team 1 - IPL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833DF-ED42-45FB-B327-8AF9EF6B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F238B0-13B2-4C6F-BE28-BACA7344DF7C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28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1E14-4B0B-4CBB-8FE6-E1BCADF6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n/>
                <a:solidFill>
                  <a:srgbClr val="7030A0"/>
                </a:solidFill>
                <a:latin typeface="Cooper Black" panose="0208090404030B020404" pitchFamily="18" charset="0"/>
                <a:ea typeface="+mn-ea"/>
                <a:cs typeface="+mn-cs"/>
              </a:rPr>
              <a:t>Other</a:t>
            </a:r>
            <a:r>
              <a:rPr lang="en-US" sz="2800" dirty="0"/>
              <a:t> </a:t>
            </a:r>
            <a:r>
              <a:rPr lang="en-US" sz="5400" b="1" dirty="0">
                <a:ln/>
                <a:solidFill>
                  <a:srgbClr val="7030A0"/>
                </a:solidFill>
                <a:latin typeface="Cooper Black" panose="0208090404030B020404" pitchFamily="18" charset="0"/>
                <a:ea typeface="+mn-ea"/>
                <a:cs typeface="+mn-cs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4B3E-19B8-4338-9FC0-A8960562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Total Number of Matches Played by a team</a:t>
            </a:r>
          </a:p>
          <a:p>
            <a:r>
              <a:rPr lang="en-US" dirty="0"/>
              <a:t>Total Number of Matches won by a team</a:t>
            </a:r>
          </a:p>
          <a:p>
            <a:r>
              <a:rPr lang="en-US" dirty="0"/>
              <a:t>Total Number of Matches lost by a team</a:t>
            </a:r>
          </a:p>
          <a:p>
            <a:r>
              <a:rPr lang="en-US" dirty="0"/>
              <a:t>Bowler Aggregate</a:t>
            </a:r>
          </a:p>
          <a:p>
            <a:r>
              <a:rPr lang="en-US" dirty="0"/>
              <a:t>Batsmen Aggregate</a:t>
            </a:r>
          </a:p>
          <a:p>
            <a:r>
              <a:rPr lang="en-US" dirty="0"/>
              <a:t>Man of the Match</a:t>
            </a:r>
          </a:p>
          <a:p>
            <a:r>
              <a:rPr lang="en-US" dirty="0"/>
              <a:t>Centuries scored</a:t>
            </a:r>
          </a:p>
          <a:p>
            <a:r>
              <a:rPr lang="en-US" dirty="0"/>
              <a:t>Top Batsmen over the seasons</a:t>
            </a:r>
          </a:p>
          <a:p>
            <a:r>
              <a:rPr lang="en-US" dirty="0"/>
              <a:t>Top Bowlers in terms of Economy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606B9-803B-4B35-8DF3-2872AFA7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696-1A9D-4219-B35D-53EDA6AD3DCF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8AAAC-8056-41A7-BD74-0E468466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1 - IPL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80887-0CF7-44F9-8274-855B3026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8B0-13B2-4C6F-BE28-BACA7344D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3713C1-2FB2-413B-BF91-3AE41726FB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795B4D-5022-4A7F-A01D-8D880B7CDBE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19018-DE7C-4796-ADF2-AD2EB0FC0D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A0A2C2-4F85-44AF-8708-8DCA4B550C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E3C01-C2AD-44DB-871F-5A21254D7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334" y="161689"/>
            <a:ext cx="2836993" cy="2978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90BE2B-D04E-4DA1-A6F3-06CF729C7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286" y="248125"/>
            <a:ext cx="2927362" cy="2918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985C21-6AAF-4BFF-B357-4E7ABE269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638" y="3796452"/>
            <a:ext cx="4432724" cy="2559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1E550-5E98-4FCC-AFDA-4E299496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0" y="109149"/>
            <a:ext cx="4595071" cy="1645501"/>
          </a:xfrm>
        </p:spPr>
        <p:txBody>
          <a:bodyPr>
            <a:normAutofit/>
          </a:bodyPr>
          <a:lstStyle/>
          <a:p>
            <a:r>
              <a:rPr lang="en-US" b="1" dirty="0">
                <a:ln/>
                <a:latin typeface="Cooper Black" panose="0208090404030B020404" pitchFamily="18" charset="0"/>
                <a:ea typeface="+mn-ea"/>
                <a:cs typeface="+mn-cs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4CA7F-99C5-405A-AB9A-B23368C8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720" y="1754650"/>
            <a:ext cx="4595071" cy="36284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i="1" dirty="0">
                <a:latin typeface="Berlin Sans FB" panose="020E0602020502020306" pitchFamily="34" charset="0"/>
              </a:rPr>
              <a:t>Prediction:</a:t>
            </a:r>
          </a:p>
          <a:p>
            <a:pPr lvl="1"/>
            <a:r>
              <a:rPr lang="en-US" dirty="0">
                <a:latin typeface="Berlin Sans FB" panose="020E0602020502020306" pitchFamily="34" charset="0"/>
              </a:rPr>
              <a:t>teams</a:t>
            </a:r>
          </a:p>
          <a:p>
            <a:pPr lvl="1"/>
            <a:r>
              <a:rPr lang="en-US" dirty="0">
                <a:latin typeface="Berlin Sans FB" panose="020E0602020502020306" pitchFamily="34" charset="0"/>
              </a:rPr>
              <a:t>toss winners</a:t>
            </a:r>
          </a:p>
          <a:p>
            <a:pPr lvl="1"/>
            <a:r>
              <a:rPr lang="en-US" dirty="0">
                <a:latin typeface="Berlin Sans FB" panose="020E0602020502020306" pitchFamily="34" charset="0"/>
              </a:rPr>
              <a:t>match winners</a:t>
            </a:r>
          </a:p>
          <a:p>
            <a:pPr marL="457200" lvl="1" indent="0"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i="1" dirty="0">
                <a:latin typeface="Berlin Sans FB" panose="020E0602020502020306" pitchFamily="34" charset="0"/>
              </a:rPr>
              <a:t>Pitch Analysis</a:t>
            </a:r>
          </a:p>
          <a:p>
            <a:pPr marL="0" indent="0">
              <a:buNone/>
            </a:pPr>
            <a:endParaRPr lang="en-US" sz="2400" i="1" dirty="0">
              <a:latin typeface="Berlin Sans FB" panose="020E0602020502020306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i="1" dirty="0">
                <a:latin typeface="Berlin Sans FB" panose="020E0602020502020306" pitchFamily="34" charset="0"/>
              </a:rPr>
              <a:t>Game Strategy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37F20-6F33-474D-A82A-206223A6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0908" y="6355080"/>
            <a:ext cx="13618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36A696-1A9D-4219-B35D-53EDA6AD3DCF}" type="datetime1">
              <a:rPr lang="en-US">
                <a:solidFill>
                  <a:prstClr val="black"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5/3/2018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8846D-CC65-42F9-B1EC-10525C53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6593" y="6355080"/>
            <a:ext cx="459507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Team 1 - IPL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D942A-B5B8-45AD-B63B-CC20EEBE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2750" y="6355080"/>
            <a:ext cx="13061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F238B0-13B2-4C6F-BE28-BACA7344DF7C}" type="slidenum">
              <a:rPr lang="en-US">
                <a:solidFill>
                  <a:prstClr val="black"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4F22578A-C64F-4C4C-A336-C05E0F0479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9" t="6117"/>
          <a:stretch/>
        </p:blipFill>
        <p:spPr>
          <a:xfrm>
            <a:off x="-177799" y="-55880"/>
            <a:ext cx="12369800" cy="7640319"/>
          </a:xfrm>
          <a:prstGeom prst="rect">
            <a:avLst/>
          </a:pr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AD73CD-C564-4400-A602-9EF3AA4F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Presented by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B7FC1-A0D6-4C96-9AEE-E2A5C5C8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8821" y="6506589"/>
            <a:ext cx="2564524" cy="274692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8936A696-1A9D-4219-B35D-53EDA6AD3DCF}" type="datetime1">
              <a:rPr lang="en-US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5/3/2018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4662C-6E0F-4DAF-828B-A820F92E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6573" y="6144611"/>
            <a:ext cx="3069020" cy="36197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/>
                </a:solidFill>
              </a:rPr>
              <a:t>Team 1 - IPL Data Analysis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253E1E6-61AD-4691-8407-FDDD57ABB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Samarthraj</a:t>
            </a:r>
            <a:r>
              <a:rPr lang="en-US" sz="2400" dirty="0"/>
              <a:t> </a:t>
            </a:r>
            <a:r>
              <a:rPr lang="en-US" sz="2400" dirty="0" err="1"/>
              <a:t>Balachandra</a:t>
            </a:r>
            <a:r>
              <a:rPr lang="en-US" sz="2400" dirty="0"/>
              <a:t> Hegde(sh4636)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Shruthi </a:t>
            </a:r>
            <a:r>
              <a:rPr lang="en-US" sz="2400" dirty="0" err="1"/>
              <a:t>Nemu</a:t>
            </a:r>
            <a:r>
              <a:rPr lang="en-US" sz="2400" dirty="0"/>
              <a:t> </a:t>
            </a:r>
            <a:r>
              <a:rPr lang="en-US" sz="2400" dirty="0" err="1"/>
              <a:t>Tandel</a:t>
            </a:r>
            <a:r>
              <a:rPr lang="en-US" sz="2400" dirty="0"/>
              <a:t> (snt288)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Rakavee Anandan (ra2635)</a:t>
            </a:r>
          </a:p>
        </p:txBody>
      </p:sp>
    </p:spTree>
    <p:extLst>
      <p:ext uri="{BB962C8B-B14F-4D97-AF65-F5344CB8AC3E}">
        <p14:creationId xmlns:p14="http://schemas.microsoft.com/office/powerpoint/2010/main" val="364593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F3BE-8F61-4A8B-9151-297FBCE5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925EF-9EE5-4AAB-A223-0D982959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provide analysis of IPL cricket data for better game planning and strategy.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B3D8E1-E2C6-4DA5-A91B-58D677134A78}"/>
              </a:ext>
            </a:extLst>
          </p:cNvPr>
          <p:cNvSpPr txBox="1">
            <a:spLocks/>
          </p:cNvSpPr>
          <p:nvPr/>
        </p:nvSpPr>
        <p:spPr>
          <a:xfrm>
            <a:off x="838200" y="29155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Dataset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76E428-4DC4-4DB1-896C-44D296375358}"/>
              </a:ext>
            </a:extLst>
          </p:cNvPr>
          <p:cNvSpPr txBox="1">
            <a:spLocks/>
          </p:cNvSpPr>
          <p:nvPr/>
        </p:nvSpPr>
        <p:spPr>
          <a:xfrm>
            <a:off x="838200" y="43043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Open-source data</a:t>
            </a:r>
          </a:p>
          <a:p>
            <a:r>
              <a:rPr lang="en-US" dirty="0"/>
              <a:t>Matches</a:t>
            </a:r>
          </a:p>
          <a:p>
            <a:r>
              <a:rPr lang="en-US" dirty="0"/>
              <a:t>Deliveries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10C720-EF7C-408F-9AAF-98C69E72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C083-11FE-451A-9B06-BB682CFAF875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18F794-0BEC-4A87-B1C9-7C0634AF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1 - IPL Data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1E7788-9D99-4FD9-AE71-734C25FD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8B0-13B2-4C6F-BE28-BACA7344D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9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FFA0-CA5D-483F-98AC-D40D1B52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we followed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D7475-7040-4662-AE26-D5D06A440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3" y="2414028"/>
            <a:ext cx="1438276" cy="1438276"/>
          </a:xfrm>
          <a:prstGeom prst="rect">
            <a:avLst/>
          </a:prstGeom>
        </p:spPr>
      </p:pic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AC6A24F-4E52-4877-BE7B-314E2F410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77" y="1619963"/>
            <a:ext cx="4748095" cy="3026405"/>
          </a:xfrm>
          <a:prstGeom prst="rect">
            <a:avLst/>
          </a:prstGeom>
        </p:spPr>
      </p:pic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F833171C-4DFF-4D4B-A9A3-910A93664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184" y="4342013"/>
            <a:ext cx="2139501" cy="13729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4AE3F4-7926-4DFB-A1A8-118C7ECFF5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34" b="26666"/>
          <a:stretch/>
        </p:blipFill>
        <p:spPr>
          <a:xfrm>
            <a:off x="8878349" y="2345113"/>
            <a:ext cx="2850062" cy="968190"/>
          </a:xfrm>
          <a:prstGeom prst="rect">
            <a:avLst/>
          </a:prstGeom>
        </p:spPr>
      </p:pic>
      <p:pic>
        <p:nvPicPr>
          <p:cNvPr id="18" name="Picture 17" descr="A close up of a sign&#10;&#10;Description generated with high confidence">
            <a:extLst>
              <a:ext uri="{FF2B5EF4-FFF2-40B4-BE49-F238E27FC236}">
                <a16:creationId xmlns:a16="http://schemas.microsoft.com/office/drawing/2014/main" id="{C3A22C83-308A-445A-BE9F-D22003B30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978" y="3330595"/>
            <a:ext cx="2602896" cy="62431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2A32E133-EB24-43F8-937E-AD1F722509A4}"/>
              </a:ext>
            </a:extLst>
          </p:cNvPr>
          <p:cNvSpPr/>
          <p:nvPr/>
        </p:nvSpPr>
        <p:spPr>
          <a:xfrm>
            <a:off x="2299447" y="3267635"/>
            <a:ext cx="636494" cy="224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5D48265-325F-4639-9527-A314EAAB8A3B}"/>
              </a:ext>
            </a:extLst>
          </p:cNvPr>
          <p:cNvSpPr/>
          <p:nvPr/>
        </p:nvSpPr>
        <p:spPr>
          <a:xfrm>
            <a:off x="8124728" y="3236258"/>
            <a:ext cx="636494" cy="224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880811-A581-4F09-9943-59227298AA85}"/>
              </a:ext>
            </a:extLst>
          </p:cNvPr>
          <p:cNvSpPr txBox="1"/>
          <p:nvPr/>
        </p:nvSpPr>
        <p:spPr>
          <a:xfrm>
            <a:off x="784413" y="5802562"/>
            <a:ext cx="1304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36B167-B451-484D-AFD1-97A5912F674C}"/>
              </a:ext>
            </a:extLst>
          </p:cNvPr>
          <p:cNvSpPr txBox="1"/>
          <p:nvPr/>
        </p:nvSpPr>
        <p:spPr>
          <a:xfrm>
            <a:off x="4761406" y="5800477"/>
            <a:ext cx="204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977B47-035F-42F2-A6B9-1F6B9591ECF9}"/>
              </a:ext>
            </a:extLst>
          </p:cNvPr>
          <p:cNvSpPr txBox="1"/>
          <p:nvPr/>
        </p:nvSpPr>
        <p:spPr>
          <a:xfrm>
            <a:off x="9144005" y="5800477"/>
            <a:ext cx="185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B88BBBE1-529D-42E1-A697-F80C6093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CED6-64F4-43E0-A621-C4715EE17242}" type="datetime1">
              <a:rPr lang="en-US" smtClean="0"/>
              <a:t>5/3/2018</a:t>
            </a:fld>
            <a:endParaRPr lang="en-US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FCED3E7C-3088-4B6D-8723-FB93BA6C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1 - IPL Data Analysis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AB8C4B91-2BDF-4B8C-8859-A6C0C9F5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8B0-13B2-4C6F-BE28-BACA7344D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24" grpId="0" animBg="1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AAB91-369C-485D-830E-DC4B8FB1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BF95-5FB3-4B28-94C7-6912AE3F731E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E96E-8C3C-411A-9547-F93238C0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1 - IPL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2612E-E4F3-47E7-B122-5747E4C2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8B0-13B2-4C6F-BE28-BACA7344DF7C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687E40-28E6-44B5-84CA-A793EFDD19C7}"/>
              </a:ext>
            </a:extLst>
          </p:cNvPr>
          <p:cNvSpPr/>
          <p:nvPr/>
        </p:nvSpPr>
        <p:spPr>
          <a:xfrm>
            <a:off x="3074881" y="1943398"/>
            <a:ext cx="604223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rgbClr val="7030A0"/>
                </a:solidFill>
                <a:effectLst/>
                <a:latin typeface="Cooper Black" panose="0208090404030B020404" pitchFamily="18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71758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A7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0AFD10C-E2F6-4A41-A0B1-1A6248F81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140" y="136524"/>
            <a:ext cx="9167884" cy="6300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2634DE-B4C6-4CDA-8C44-8BFC74FB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 of toss on the outcome of the match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743CC-F73B-4A6F-9441-B357F5C3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936A696-1A9D-4219-B35D-53EDA6AD3DCF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5/3/2018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81B1-502C-47C2-9E63-5334E059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Team 1 - IPL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494BC-A8D5-4141-B3FF-6AA842C7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F238B0-13B2-4C6F-BE28-BACA7344DF7C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76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9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2FBE55-8F1F-46F3-9134-01D98A172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33" y="514137"/>
            <a:ext cx="8304267" cy="547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5918C-4B64-4D32-94DA-A73AE623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which stadium is most suitable for batting first</a:t>
            </a:r>
            <a:endParaRPr lang="en-US" sz="2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FE00D-E4B3-4848-AACB-E1EAE1AC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936A696-1A9D-4219-B35D-53EDA6AD3DCF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5/3/2018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0496-5025-4CD5-82BC-42BE43FE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Team 1 - IPL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B6CB-F097-4A85-A04D-AA2ADE2C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F238B0-13B2-4C6F-BE28-BACA7344DF7C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7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36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FB0F26-0A2C-489B-B376-236735406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17" y="136525"/>
            <a:ext cx="8357942" cy="62423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026E65-1251-46EB-8294-9792E23E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which stadium is most suitable for fielding first</a:t>
            </a:r>
            <a:endParaRPr lang="en-US" sz="2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A59B-F919-466F-B19A-D0863FD3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936A696-1A9D-4219-B35D-53EDA6AD3DCF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5/3/2018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745F0-56FA-4302-AC81-F19186F1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Team 1 - IPL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73E3A-626B-4D6B-B829-0C80D1FC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F238B0-13B2-4C6F-BE28-BACA7344DF7C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0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A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4461D7-595E-4444-8C2D-E8720424E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91" y="300038"/>
            <a:ext cx="8790462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E750D8-7B07-452C-9516-723FBF69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Home Ground Wins Percentage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F14B8-71A3-4B75-9C47-BD1E62FD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B60A662-5359-48BD-91E8-A3F36BDB31CB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5/3/2018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1F2AE-398D-41A5-ADCA-0C64FE22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Team 1 - IPL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57B65-2630-489C-AE6D-A64553EF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F238B0-13B2-4C6F-BE28-BACA7344DF7C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8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4D15A83-B276-4676-9DE7-D6937D2E0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025" y="925953"/>
            <a:ext cx="4869349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D5CD89-BC0C-41D5-A6EC-31CDCEC2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No. of wins by team and season in each city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37694-0D5D-4215-A3D1-AEBD4863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936A696-1A9D-4219-B35D-53EDA6AD3DCF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5/3/2018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BCC29-DE7A-41B7-8A76-E9B6F0BE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Team 1 - IPL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7AFE3-7957-44A0-B22C-79890FC8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F238B0-13B2-4C6F-BE28-BACA7344DF7C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323A28-772D-448C-9F2D-61CBF7DA5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194" y="878541"/>
            <a:ext cx="4386839" cy="496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6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6767</TotalTime>
  <Words>299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Berlin Sans FB</vt:lpstr>
      <vt:lpstr>Berlin Sans FB Demi</vt:lpstr>
      <vt:lpstr>Calibri</vt:lpstr>
      <vt:lpstr>Calibri Light</vt:lpstr>
      <vt:lpstr>Cooper Black</vt:lpstr>
      <vt:lpstr>Wingdings</vt:lpstr>
      <vt:lpstr>Office Theme</vt:lpstr>
      <vt:lpstr>DATA ANALYSIS</vt:lpstr>
      <vt:lpstr>Objective</vt:lpstr>
      <vt:lpstr>Structure we followed</vt:lpstr>
      <vt:lpstr>PowerPoint Presentation</vt:lpstr>
      <vt:lpstr>Impact of toss on the outcome of the match</vt:lpstr>
      <vt:lpstr>Analyzing which stadium is most suitable for batting first</vt:lpstr>
      <vt:lpstr>Analyzing which stadium is most suitable for fielding first</vt:lpstr>
      <vt:lpstr>Home Ground Wins Percentage</vt:lpstr>
      <vt:lpstr>No. of wins by team and season in each city</vt:lpstr>
      <vt:lpstr>PowerPoint Presentation</vt:lpstr>
      <vt:lpstr>Top 5 batsmen over the seasons</vt:lpstr>
      <vt:lpstr>Top Bowlers over the seasons</vt:lpstr>
      <vt:lpstr>Wicket Distribution in different overs</vt:lpstr>
      <vt:lpstr>Runs Distribution in different overs</vt:lpstr>
      <vt:lpstr>Other Analysis</vt:lpstr>
      <vt:lpstr>Future Work</vt:lpstr>
      <vt:lpstr>Presented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Rakavee Anandan</dc:creator>
  <cp:lastModifiedBy>Rakavee Anandan</cp:lastModifiedBy>
  <cp:revision>20</cp:revision>
  <dcterms:created xsi:type="dcterms:W3CDTF">2018-05-02T21:24:00Z</dcterms:created>
  <dcterms:modified xsi:type="dcterms:W3CDTF">2018-05-07T15:53:28Z</dcterms:modified>
</cp:coreProperties>
</file>