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88" r:id="rId5"/>
    <p:sldId id="302" r:id="rId6"/>
    <p:sldId id="262" r:id="rId7"/>
    <p:sldId id="259" r:id="rId8"/>
    <p:sldId id="258" r:id="rId9"/>
    <p:sldId id="269" r:id="rId10"/>
    <p:sldId id="290" r:id="rId11"/>
    <p:sldId id="270" r:id="rId12"/>
    <p:sldId id="280" r:id="rId13"/>
    <p:sldId id="301" r:id="rId14"/>
    <p:sldId id="282" r:id="rId15"/>
    <p:sldId id="322" r:id="rId16"/>
    <p:sldId id="316" r:id="rId17"/>
    <p:sldId id="332" r:id="rId18"/>
    <p:sldId id="328" r:id="rId19"/>
    <p:sldId id="327" r:id="rId20"/>
    <p:sldId id="320" r:id="rId21"/>
    <p:sldId id="29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677" autoAdjust="0"/>
  </p:normalViewPr>
  <p:slideViewPr>
    <p:cSldViewPr snapToGrid="0">
      <p:cViewPr varScale="1">
        <p:scale>
          <a:sx n="71" d="100"/>
          <a:sy n="71" d="100"/>
        </p:scale>
        <p:origin x="113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A87A34-81AB-432B-8DAE-1953F412C126}"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22F896-40B5-4ADD-8801-0D06FADFA09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8A87A34-81AB-432B-8DAE-1953F412C126}"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430" y="354330"/>
            <a:ext cx="11703050" cy="1382395"/>
          </a:xfrm>
        </p:spPr>
        <p:txBody>
          <a:bodyPr>
            <a:noAutofit/>
          </a:bodyPr>
          <a:lstStyle/>
          <a:p>
            <a:r>
              <a:rPr lang="en-US" altLang="en-IN" sz="5400" dirty="0">
                <a:solidFill>
                  <a:srgbClr val="002060"/>
                </a:solidFill>
                <a:latin typeface="Times New Roman" panose="02020603050405020304" pitchFamily="18" charset="0"/>
                <a:cs typeface="Times New Roman" panose="02020603050405020304" pitchFamily="18" charset="0"/>
              </a:rPr>
              <a:t>Vehicle spotting in nighttime using Gamma Correction</a:t>
            </a:r>
            <a:endParaRPr lang="en-US" altLang="en-IN" sz="5400"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74725" y="1811655"/>
            <a:ext cx="12816205" cy="4751705"/>
          </a:xfrm>
        </p:spPr>
        <p:txBody>
          <a:bodyPr>
            <a:normAutofit fontScale="40000"/>
          </a:bodyPr>
          <a:lstStyle/>
          <a:p>
            <a:endParaRPr lang="en-IN" sz="5335" b="1" dirty="0">
              <a:latin typeface="Times New Roman" panose="02020603050405020304" pitchFamily="18" charset="0"/>
              <a:cs typeface="Times New Roman" panose="02020603050405020304" pitchFamily="18" charset="0"/>
              <a:sym typeface="+mn-ea"/>
            </a:endParaRPr>
          </a:p>
          <a:p>
            <a:r>
              <a:rPr lang="en-IN" sz="5335" b="1" dirty="0">
                <a:latin typeface="Times New Roman" panose="02020603050405020304" pitchFamily="18" charset="0"/>
                <a:cs typeface="Times New Roman" panose="02020603050405020304" pitchFamily="18" charset="0"/>
                <a:sym typeface="+mn-ea"/>
              </a:rPr>
              <a:t>Guide : Smt. M. Prasana Lakshmi</a:t>
            </a:r>
            <a:endParaRPr lang="en-IN" sz="5335" b="1" dirty="0">
              <a:solidFill>
                <a:schemeClr val="tx1"/>
              </a:solidFill>
              <a:latin typeface="Times New Roman" panose="02020603050405020304" pitchFamily="18" charset="0"/>
              <a:cs typeface="Times New Roman" panose="02020603050405020304" pitchFamily="18" charset="0"/>
            </a:endParaRPr>
          </a:p>
          <a:p>
            <a:r>
              <a:rPr lang="en-IN" sz="5335" b="1" dirty="0">
                <a:latin typeface="Times New Roman" panose="02020603050405020304" pitchFamily="18" charset="0"/>
                <a:cs typeface="Times New Roman" panose="02020603050405020304" pitchFamily="18" charset="0"/>
                <a:sym typeface="+mn-ea"/>
              </a:rPr>
              <a:t>Assistant Professor</a:t>
            </a:r>
            <a:endParaRPr lang="en-IN" sz="5335"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sym typeface="+mn-ea"/>
            </a:endParaRPr>
          </a:p>
          <a:p>
            <a:endParaRPr lang="en-IN" sz="2000" b="1" dirty="0">
              <a:latin typeface="Times New Roman" panose="02020603050405020304" pitchFamily="18" charset="0"/>
              <a:cs typeface="Times New Roman" panose="02020603050405020304" pitchFamily="18" charset="0"/>
              <a:sym typeface="+mn-ea"/>
            </a:endParaRPr>
          </a:p>
          <a:p>
            <a:endParaRPr lang="en-IN" sz="2000" b="1" dirty="0">
              <a:latin typeface="Times New Roman" panose="02020603050405020304" pitchFamily="18" charset="0"/>
              <a:cs typeface="Times New Roman" panose="02020603050405020304" pitchFamily="18" charset="0"/>
              <a:sym typeface="+mn-ea"/>
            </a:endParaRPr>
          </a:p>
          <a:p>
            <a:endParaRPr lang="en-IN" sz="2000" b="1" dirty="0">
              <a:latin typeface="Times New Roman" panose="02020603050405020304" pitchFamily="18" charset="0"/>
              <a:cs typeface="Times New Roman" panose="02020603050405020304" pitchFamily="18" charset="0"/>
              <a:sym typeface="+mn-ea"/>
            </a:endParaRPr>
          </a:p>
          <a:p>
            <a:endParaRPr lang="en-IN" sz="2000" b="1" dirty="0">
              <a:latin typeface="Times New Roman" panose="02020603050405020304" pitchFamily="18" charset="0"/>
              <a:cs typeface="Times New Roman" panose="02020603050405020304" pitchFamily="18" charset="0"/>
              <a:sym typeface="+mn-ea"/>
            </a:endParaRPr>
          </a:p>
          <a:p>
            <a:endParaRPr lang="en-IN" sz="2000" b="1" dirty="0">
              <a:latin typeface="Times New Roman" panose="02020603050405020304" pitchFamily="18" charset="0"/>
              <a:cs typeface="Times New Roman" panose="02020603050405020304" pitchFamily="18" charset="0"/>
              <a:sym typeface="+mn-ea"/>
            </a:endParaRPr>
          </a:p>
          <a:p>
            <a:endParaRPr lang="en-IN" sz="2000" b="1" dirty="0">
              <a:latin typeface="Times New Roman" panose="02020603050405020304" pitchFamily="18" charset="0"/>
              <a:cs typeface="Times New Roman" panose="02020603050405020304" pitchFamily="18" charset="0"/>
              <a:sym typeface="+mn-ea"/>
            </a:endParaRPr>
          </a:p>
          <a:p>
            <a:endParaRPr lang="en-IN" sz="2000" b="1" dirty="0">
              <a:latin typeface="Times New Roman" panose="02020603050405020304" pitchFamily="18" charset="0"/>
              <a:cs typeface="Times New Roman" panose="02020603050405020304" pitchFamily="18" charset="0"/>
              <a:sym typeface="+mn-ea"/>
            </a:endParaRPr>
          </a:p>
          <a:p>
            <a:r>
              <a:rPr lang="en-IN" sz="5000" b="1" dirty="0">
                <a:latin typeface="Times New Roman" panose="02020603050405020304" pitchFamily="18" charset="0"/>
                <a:cs typeface="Times New Roman" panose="02020603050405020304" pitchFamily="18" charset="0"/>
                <a:sym typeface="+mn-ea"/>
              </a:rPr>
              <a:t>Name : Dasari Rakesh</a:t>
            </a:r>
            <a:endParaRPr lang="en-IN" sz="5000" b="1" dirty="0">
              <a:latin typeface="Times New Roman" panose="02020603050405020304" pitchFamily="18" charset="0"/>
              <a:cs typeface="Times New Roman" panose="02020603050405020304" pitchFamily="18" charset="0"/>
            </a:endParaRPr>
          </a:p>
          <a:p>
            <a:r>
              <a:rPr lang="en-IN" sz="5000" b="1" dirty="0">
                <a:latin typeface="Times New Roman" panose="02020603050405020304" pitchFamily="18" charset="0"/>
                <a:cs typeface="Times New Roman" panose="02020603050405020304" pitchFamily="18" charset="0"/>
                <a:sym typeface="+mn-ea"/>
              </a:rPr>
              <a:t>Roll No. : 228W1F0012</a:t>
            </a:r>
            <a:endParaRPr lang="en-IN" sz="64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sz="2900" b="1" dirty="0">
              <a:solidFill>
                <a:schemeClr val="tx1"/>
              </a:solidFill>
              <a:latin typeface="Times New Roman" panose="02020603050405020304" pitchFamily="18" charset="0"/>
              <a:cs typeface="Times New Roman" panose="02020603050405020304" pitchFamily="18" charset="0"/>
            </a:endParaRPr>
          </a:p>
          <a:p>
            <a:r>
              <a:rPr lang="en-IN" sz="2400" b="1" dirty="0">
                <a:solidFill>
                  <a:schemeClr val="tx1"/>
                </a:solidFill>
                <a:latin typeface="Times New Roman" panose="02020603050405020304" pitchFamily="18" charset="0"/>
                <a:cs typeface="Times New Roman" panose="02020603050405020304" pitchFamily="18" charset="0"/>
              </a:rPr>
              <a:t> </a:t>
            </a:r>
            <a:endParaRPr lang="en-IN" sz="2400" b="1" dirty="0">
              <a:solidFill>
                <a:schemeClr val="tx1"/>
              </a:solidFill>
              <a:latin typeface="Times New Roman" panose="02020603050405020304" pitchFamily="18" charset="0"/>
              <a:cs typeface="Times New Roman" panose="02020603050405020304" pitchFamily="18" charset="0"/>
            </a:endParaRPr>
          </a:p>
          <a:p>
            <a:endParaRPr lang="en-IN" sz="2400" b="1" dirty="0">
              <a:solidFill>
                <a:schemeClr val="tx1"/>
              </a:solidFill>
              <a:latin typeface="Times New Roman" panose="02020603050405020304" pitchFamily="18" charset="0"/>
              <a:cs typeface="Times New Roman" panose="02020603050405020304" pitchFamily="18" charset="0"/>
            </a:endParaRPr>
          </a:p>
          <a:p>
            <a:r>
              <a:rPr lang="en-IN" sz="2400" b="1" dirty="0">
                <a:solidFill>
                  <a:schemeClr val="tx1"/>
                </a:solidFill>
                <a:latin typeface="Times New Roman" panose="02020603050405020304" pitchFamily="18" charset="0"/>
                <a:cs typeface="Times New Roman" panose="02020603050405020304" pitchFamily="18" charset="0"/>
              </a:rPr>
              <a:t> </a:t>
            </a:r>
            <a:endParaRPr lang="en-IN"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5304"/>
            <a:ext cx="10364451" cy="1417838"/>
          </a:xfrm>
        </p:spPr>
        <p:txBody>
          <a:bodyPr>
            <a:normAutofit/>
          </a:bodyPr>
          <a:lstStyle/>
          <a:p>
            <a:r>
              <a:rPr lang="en-IN" sz="4000" b="1" u="sng" dirty="0">
                <a:solidFill>
                  <a:srgbClr val="002060"/>
                </a:solidFill>
                <a:latin typeface="Times New Roman" panose="02020603050405020304" pitchFamily="18" charset="0"/>
                <a:cs typeface="Times New Roman" panose="02020603050405020304" pitchFamily="18" charset="0"/>
              </a:rPr>
              <a:t>Vd module (Vehicle Detection) :</a:t>
            </a:r>
            <a:endParaRPr lang="en-IN" sz="4000" b="1"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1871832"/>
            <a:ext cx="5106026" cy="3919368"/>
          </a:xfrm>
        </p:spPr>
        <p:txBody>
          <a:bodyPr/>
          <a:lstStyle/>
          <a:p>
            <a:r>
              <a:rPr lang="en-IN" dirty="0">
                <a:latin typeface="Times New Roman" panose="02020603050405020304" pitchFamily="18" charset="0"/>
                <a:cs typeface="Times New Roman" panose="02020603050405020304" pitchFamily="18" charset="0"/>
              </a:rPr>
              <a:t>In Vd module with the help of haar cascade classifiers we can detect vehicles</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Content Placeholder 3"/>
          <p:cNvSpPr>
            <a:spLocks noGrp="1"/>
          </p:cNvSpPr>
          <p:nvPr>
            <p:ph sz="quarter" idx="14"/>
          </p:nvPr>
        </p:nvSpPr>
        <p:spPr>
          <a:xfrm>
            <a:off x="6172200" y="1871832"/>
            <a:ext cx="5105400" cy="3919368"/>
          </a:xfrm>
        </p:spPr>
        <p:txBody>
          <a:bodyPr/>
          <a:lstStyle/>
          <a:p>
            <a:r>
              <a:rPr lang="en-IN" dirty="0">
                <a:latin typeface="Times New Roman" panose="02020603050405020304" pitchFamily="18" charset="0"/>
                <a:cs typeface="Times New Roman" panose="02020603050405020304" pitchFamily="18" charset="0"/>
              </a:rPr>
              <a:t>After applying classifiers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Content Placeholder 11" descr="A picture containing text, tree, outdoor, road&#10;&#10;Description automatically generated"/>
          <p:cNvPicPr>
            <a:picLocks noChangeAspect="1"/>
          </p:cNvPicPr>
          <p:nvPr/>
        </p:nvPicPr>
        <p:blipFill>
          <a:blip r:embed="rId1"/>
          <a:stretch>
            <a:fillRect/>
          </a:stretch>
        </p:blipFill>
        <p:spPr>
          <a:xfrm>
            <a:off x="1420648" y="3971141"/>
            <a:ext cx="3211641" cy="2260518"/>
          </a:xfrm>
          <a:prstGeom prst="rect">
            <a:avLst/>
          </a:prstGeom>
        </p:spPr>
      </p:pic>
      <p:pic>
        <p:nvPicPr>
          <p:cNvPr id="6" name="Content Placeholder 13" descr="A picture containing text, outdoor, tree, road&#10;&#10;Description automatically generated"/>
          <p:cNvPicPr>
            <a:picLocks noChangeAspect="1"/>
          </p:cNvPicPr>
          <p:nvPr/>
        </p:nvPicPr>
        <p:blipFill>
          <a:blip r:embed="rId2"/>
          <a:stretch>
            <a:fillRect/>
          </a:stretch>
        </p:blipFill>
        <p:spPr>
          <a:xfrm>
            <a:off x="6903608" y="4034641"/>
            <a:ext cx="4130296" cy="22605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430020"/>
          </a:xfrm>
        </p:spPr>
        <p:txBody>
          <a:bodyPr/>
          <a:p>
            <a:r>
              <a:rPr lang="en-IN" b="1" u="sng" dirty="0">
                <a:solidFill>
                  <a:schemeClr val="accent6">
                    <a:lumMod val="75000"/>
                  </a:schemeClr>
                </a:solidFill>
                <a:latin typeface="Times New Roman" panose="02020603050405020304" pitchFamily="18" charset="0"/>
                <a:cs typeface="Times New Roman" panose="02020603050405020304" pitchFamily="18" charset="0"/>
                <a:sym typeface="+mn-ea"/>
              </a:rPr>
              <a:t>Haar cascade classifiers:</a:t>
            </a:r>
            <a:br>
              <a:rPr lang="en-IN" b="1" u="sng" dirty="0">
                <a:solidFill>
                  <a:schemeClr val="accent6">
                    <a:lumMod val="75000"/>
                  </a:schemeClr>
                </a:solidFill>
                <a:latin typeface="Times New Roman" panose="02020603050405020304" pitchFamily="18" charset="0"/>
                <a:cs typeface="Times New Roman" panose="02020603050405020304" pitchFamily="18" charset="0"/>
              </a:rPr>
            </a:br>
            <a:endParaRPr lang="en-IN"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09600" y="1536065"/>
            <a:ext cx="10114280" cy="4591685"/>
          </a:xfrm>
        </p:spPr>
        <p:txBody>
          <a:bodyPr/>
          <a:p>
            <a:pPr algn="just"/>
            <a:r>
              <a:rPr lang="en-US">
                <a:latin typeface="Times New Roman" panose="02020603050405020304" pitchFamily="18" charset="0"/>
                <a:cs typeface="Times New Roman" panose="02020603050405020304" pitchFamily="18" charset="0"/>
              </a:rPr>
              <a:t>Haar cascade classifier, is a machine learning object detection program that identifies objects in an image and video.</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A Haar cascade classifier is a tool that helps computers recognize specific things in pictures or videos, like faces or cars. It works by learning from lots of examples and then scanning images to find those things based on certain patterns it's learned. It's often used because it's pretty quick and doesn't need a lot of computing power.</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Diagram&#10;&#10;Description automatically generated with low confidence"/>
          <p:cNvPicPr>
            <a:picLocks noGrp="1" noChangeAspect="1"/>
          </p:cNvPicPr>
          <p:nvPr/>
        </p:nvPicPr>
        <p:blipFill>
          <a:blip r:embed="rId1"/>
          <a:stretch>
            <a:fillRect/>
          </a:stretch>
        </p:blipFill>
        <p:spPr>
          <a:xfrm>
            <a:off x="173355" y="2192655"/>
            <a:ext cx="4575175" cy="3167380"/>
          </a:xfrm>
          <a:prstGeom prst="rect">
            <a:avLst/>
          </a:prstGeom>
        </p:spPr>
      </p:pic>
      <p:pic>
        <p:nvPicPr>
          <p:cNvPr id="7" name="Picture 6" descr="A picture containing graphical user interface&#10;&#10;Description automatically generated"/>
          <p:cNvPicPr>
            <a:picLocks noChangeAspect="1"/>
          </p:cNvPicPr>
          <p:nvPr/>
        </p:nvPicPr>
        <p:blipFill>
          <a:blip r:embed="rId2"/>
          <a:stretch>
            <a:fillRect/>
          </a:stretch>
        </p:blipFill>
        <p:spPr>
          <a:xfrm>
            <a:off x="5086985" y="2555240"/>
            <a:ext cx="7023100" cy="2679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3">
                    <a:lumMod val="50000"/>
                  </a:schemeClr>
                </a:solidFill>
                <a:latin typeface="Times New Roman" panose="02020603050405020304" pitchFamily="18" charset="0"/>
                <a:cs typeface="Times New Roman" panose="02020603050405020304" pitchFamily="18" charset="0"/>
              </a:rPr>
              <a:t>How it works:</a:t>
            </a:r>
            <a:endParaRPr lang="en-IN" altLang="en-US">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5890" y="1313815"/>
            <a:ext cx="11176000" cy="5544185"/>
          </a:xfrm>
        </p:spPr>
        <p:txBody>
          <a:bodyPr/>
          <a:p>
            <a:pPr algn="just"/>
            <a:r>
              <a:rPr lang="en-US" u="sng">
                <a:solidFill>
                  <a:schemeClr val="accent2">
                    <a:lumMod val="75000"/>
                  </a:schemeClr>
                </a:solidFill>
                <a:latin typeface="Times New Roman" panose="02020603050405020304" pitchFamily="18" charset="0"/>
                <a:cs typeface="Times New Roman" panose="02020603050405020304" pitchFamily="18" charset="0"/>
              </a:rPr>
              <a:t>Feature Selection</a:t>
            </a:r>
            <a:r>
              <a:rPr lang="en-IN" altLang="en-US">
                <a:solidFill>
                  <a:schemeClr val="accent2">
                    <a:lumMod val="75000"/>
                  </a:schemeClr>
                </a:solidFill>
                <a:latin typeface="Times New Roman" panose="02020603050405020304" pitchFamily="18" charset="0"/>
                <a:cs typeface="Times New Roman" panose="02020603050405020304" pitchFamily="18" charset="0"/>
              </a:rPr>
              <a:t>: </a:t>
            </a:r>
            <a:r>
              <a:rPr lang="en-IN" altLang="en-US" sz="2800">
                <a:latin typeface="Times New Roman" panose="02020603050405020304" pitchFamily="18" charset="0"/>
                <a:cs typeface="Times New Roman" panose="02020603050405020304" pitchFamily="18" charset="0"/>
              </a:rPr>
              <a:t>feature selection is simple pattern that are calculated for every pixel in an image.</a:t>
            </a:r>
            <a:endParaRPr lang="en-IN" altLang="en-US" sz="2800">
              <a:latin typeface="Times New Roman" panose="02020603050405020304" pitchFamily="18" charset="0"/>
              <a:cs typeface="Times New Roman" panose="02020603050405020304" pitchFamily="18" charset="0"/>
            </a:endParaRPr>
          </a:p>
          <a:p>
            <a:pPr algn="just"/>
            <a:r>
              <a:rPr lang="en-US" u="sng">
                <a:solidFill>
                  <a:schemeClr val="accent2">
                    <a:lumMod val="75000"/>
                  </a:schemeClr>
                </a:solidFill>
                <a:latin typeface="Times New Roman" panose="02020603050405020304" pitchFamily="18" charset="0"/>
                <a:cs typeface="Times New Roman" panose="02020603050405020304" pitchFamily="18" charset="0"/>
              </a:rPr>
              <a:t>Integral Image</a:t>
            </a:r>
            <a:r>
              <a:rPr lang="en-IN" altLang="en-US" u="sng">
                <a:solidFill>
                  <a:schemeClr val="accent2">
                    <a:lumMod val="75000"/>
                  </a:schemeClr>
                </a:solidFill>
                <a:latin typeface="Times New Roman" panose="02020603050405020304" pitchFamily="18" charset="0"/>
                <a:cs typeface="Times New Roman" panose="02020603050405020304" pitchFamily="18" charset="0"/>
              </a:rPr>
              <a:t> </a:t>
            </a:r>
            <a:r>
              <a:rPr lang="en-IN" altLang="en-US">
                <a:solidFill>
                  <a:schemeClr val="accent2">
                    <a:lumMod val="75000"/>
                  </a:schemeClr>
                </a:solidFill>
                <a:latin typeface="Times New Roman" panose="02020603050405020304" pitchFamily="18" charset="0"/>
                <a:cs typeface="Times New Roman" panose="02020603050405020304" pitchFamily="18" charset="0"/>
              </a:rPr>
              <a:t>: </a:t>
            </a:r>
            <a:r>
              <a:rPr lang="en-IN" altLang="en-US" sz="2800">
                <a:solidFill>
                  <a:schemeClr val="tx1"/>
                </a:solidFill>
                <a:latin typeface="Times New Roman" panose="02020603050405020304" pitchFamily="18" charset="0"/>
                <a:cs typeface="Times New Roman" panose="02020603050405020304" pitchFamily="18" charset="0"/>
              </a:rPr>
              <a:t>used to efficiently calculate the sum of pixel intensities over rectangular regions of the image.</a:t>
            </a:r>
            <a:endParaRPr lang="en-IN" altLang="en-US" sz="2800">
              <a:solidFill>
                <a:schemeClr val="tx1"/>
              </a:solidFill>
              <a:latin typeface="Times New Roman" panose="02020603050405020304" pitchFamily="18" charset="0"/>
              <a:cs typeface="Times New Roman" panose="02020603050405020304" pitchFamily="18" charset="0"/>
            </a:endParaRPr>
          </a:p>
          <a:p>
            <a:pPr algn="just"/>
            <a:r>
              <a:rPr lang="en-US" u="sng">
                <a:solidFill>
                  <a:schemeClr val="accent2">
                    <a:lumMod val="75000"/>
                  </a:schemeClr>
                </a:solidFill>
                <a:latin typeface="Times New Roman" panose="02020603050405020304" pitchFamily="18" charset="0"/>
                <a:cs typeface="Times New Roman" panose="02020603050405020304" pitchFamily="18" charset="0"/>
              </a:rPr>
              <a:t>Adaboost Training</a:t>
            </a:r>
            <a:r>
              <a:rPr lang="en-IN" altLang="en-US">
                <a:solidFill>
                  <a:schemeClr val="accent2">
                    <a:lumMod val="75000"/>
                  </a:schemeClr>
                </a:solidFill>
                <a:latin typeface="Times New Roman" panose="02020603050405020304" pitchFamily="18" charset="0"/>
                <a:cs typeface="Times New Roman" panose="02020603050405020304" pitchFamily="18" charset="0"/>
              </a:rPr>
              <a:t> :</a:t>
            </a:r>
            <a:r>
              <a:rPr lang="en-IN" altLang="en-US" sz="2800">
                <a:solidFill>
                  <a:schemeClr val="tx1"/>
                </a:solidFill>
                <a:latin typeface="Times New Roman" panose="02020603050405020304" pitchFamily="18" charset="0"/>
                <a:cs typeface="Times New Roman" panose="02020603050405020304" pitchFamily="18" charset="0"/>
              </a:rPr>
              <a:t> The AdaBoost algorithm is applied to select a small number of important features and train a strong classifier. </a:t>
            </a:r>
            <a:endParaRPr lang="en-IN" altLang="en-US" sz="2800">
              <a:solidFill>
                <a:schemeClr val="tx1"/>
              </a:solidFill>
              <a:latin typeface="Times New Roman" panose="02020603050405020304" pitchFamily="18" charset="0"/>
              <a:cs typeface="Times New Roman" panose="02020603050405020304" pitchFamily="18" charset="0"/>
            </a:endParaRPr>
          </a:p>
          <a:p>
            <a:pPr algn="just"/>
            <a:r>
              <a:rPr lang="en-US" u="sng">
                <a:solidFill>
                  <a:schemeClr val="accent2">
                    <a:lumMod val="75000"/>
                  </a:schemeClr>
                </a:solidFill>
                <a:latin typeface="Times New Roman" panose="02020603050405020304" pitchFamily="18" charset="0"/>
                <a:cs typeface="Times New Roman" panose="02020603050405020304" pitchFamily="18" charset="0"/>
              </a:rPr>
              <a:t>Cascade of Classifiers</a:t>
            </a:r>
            <a:r>
              <a:rPr lang="en-IN" altLang="en-US">
                <a:solidFill>
                  <a:schemeClr val="accent2">
                    <a:lumMod val="75000"/>
                  </a:schemeClr>
                </a:solidFill>
                <a:latin typeface="Times New Roman" panose="02020603050405020304" pitchFamily="18" charset="0"/>
                <a:cs typeface="Times New Roman" panose="02020603050405020304" pitchFamily="18" charset="0"/>
              </a:rPr>
              <a:t> : </a:t>
            </a:r>
            <a:r>
              <a:rPr lang="en-IN" altLang="en-US" sz="2800">
                <a:solidFill>
                  <a:schemeClr val="tx1"/>
                </a:solidFill>
                <a:latin typeface="Times New Roman" panose="02020603050405020304" pitchFamily="18" charset="0"/>
                <a:cs typeface="Times New Roman" panose="02020603050405020304" pitchFamily="18" charset="0"/>
              </a:rPr>
              <a:t>The cascade allows for efficient detection by quickly rejecting regions that are unlikely to contain the object being detected.</a:t>
            </a:r>
            <a:endParaRPr lang="en-IN" altLang="en-US" sz="2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u="sng">
                <a:solidFill>
                  <a:schemeClr val="accent6">
                    <a:lumMod val="75000"/>
                  </a:schemeClr>
                </a:solidFill>
                <a:effectLst/>
                <a:latin typeface="Times New Roman" panose="02020603050405020304" pitchFamily="18" charset="0"/>
                <a:cs typeface="Times New Roman" panose="02020603050405020304" pitchFamily="18" charset="0"/>
              </a:rPr>
              <a:t>ER Diagram:</a:t>
            </a:r>
            <a:endParaRPr lang="en-IN" altLang="en-US" b="1" u="sng">
              <a:solidFill>
                <a:schemeClr val="accent6">
                  <a:lumMod val="75000"/>
                </a:schemeClr>
              </a:solidFill>
              <a:effectLst/>
              <a:latin typeface="Times New Roman" panose="02020603050405020304" pitchFamily="18" charset="0"/>
              <a:cs typeface="Times New Roman" panose="02020603050405020304" pitchFamily="18" charset="0"/>
            </a:endParaRPr>
          </a:p>
        </p:txBody>
      </p:sp>
      <p:pic>
        <p:nvPicPr>
          <p:cNvPr id="8" name="Content Placeholder 7" descr="FIPER_page-0002"/>
          <p:cNvPicPr>
            <a:picLocks noChangeAspect="1"/>
          </p:cNvPicPr>
          <p:nvPr>
            <p:ph idx="1"/>
          </p:nvPr>
        </p:nvPicPr>
        <p:blipFill>
          <a:blip r:embed="rId1"/>
          <a:stretch>
            <a:fillRect/>
          </a:stretch>
        </p:blipFill>
        <p:spPr>
          <a:xfrm>
            <a:off x="967740" y="1706245"/>
            <a:ext cx="8782050" cy="4206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solidFill>
                  <a:schemeClr val="accent6">
                    <a:lumMod val="75000"/>
                  </a:schemeClr>
                </a:solidFill>
                <a:latin typeface="Times New Roman" panose="02020603050405020304" pitchFamily="18" charset="0"/>
                <a:cs typeface="Times New Roman" panose="02020603050405020304" pitchFamily="18" charset="0"/>
              </a:rPr>
              <a:t>Usecase Diagram:</a:t>
            </a:r>
            <a:endParaRPr lang="en-IN" altLang="en-US">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35" name="Picture 35" descr="Screenshot 2024-04-21 124743"/>
          <p:cNvPicPr>
            <a:picLocks noChangeAspect="1"/>
          </p:cNvPicPr>
          <p:nvPr>
            <p:ph idx="1"/>
          </p:nvPr>
        </p:nvPicPr>
        <p:blipFill>
          <a:blip r:embed="rId1"/>
          <a:stretch>
            <a:fillRect/>
          </a:stretch>
        </p:blipFill>
        <p:spPr>
          <a:xfrm>
            <a:off x="372745" y="924560"/>
            <a:ext cx="4603115" cy="4232275"/>
          </a:xfrm>
          <a:prstGeom prst="rect">
            <a:avLst/>
          </a:prstGeom>
        </p:spPr>
      </p:pic>
      <p:pic>
        <p:nvPicPr>
          <p:cNvPr id="37" name="Picture 37" descr="Screenshot 2024-04-21 124735"/>
          <p:cNvPicPr>
            <a:picLocks noChangeAspect="1"/>
          </p:cNvPicPr>
          <p:nvPr/>
        </p:nvPicPr>
        <p:blipFill>
          <a:blip r:embed="rId2"/>
          <a:stretch>
            <a:fillRect/>
          </a:stretch>
        </p:blipFill>
        <p:spPr>
          <a:xfrm>
            <a:off x="5180330" y="925195"/>
            <a:ext cx="5446395" cy="4231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39" descr="Screenshot 2024-04-21 124725"/>
          <p:cNvPicPr>
            <a:picLocks noChangeAspect="1"/>
          </p:cNvPicPr>
          <p:nvPr/>
        </p:nvPicPr>
        <p:blipFill>
          <a:blip r:embed="rId1"/>
          <a:stretch>
            <a:fillRect/>
          </a:stretch>
        </p:blipFill>
        <p:spPr>
          <a:xfrm>
            <a:off x="2511425" y="813435"/>
            <a:ext cx="6941185" cy="57162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u="sng">
                <a:solidFill>
                  <a:srgbClr val="002060"/>
                </a:solidFill>
                <a:latin typeface="Times New Roman" panose="02020603050405020304" pitchFamily="18" charset="0"/>
                <a:cs typeface="Times New Roman" panose="02020603050405020304" pitchFamily="18" charset="0"/>
              </a:rPr>
              <a:t>Output:</a:t>
            </a:r>
            <a:endParaRPr lang="en-IN" altLang="en-US" b="1" u="sng">
              <a:solidFill>
                <a:srgbClr val="002060"/>
              </a:solidFill>
              <a:latin typeface="Times New Roman" panose="02020603050405020304" pitchFamily="18" charset="0"/>
              <a:cs typeface="Times New Roman" panose="02020603050405020304" pitchFamily="18" charset="0"/>
            </a:endParaRPr>
          </a:p>
        </p:txBody>
      </p:sp>
      <p:pic>
        <p:nvPicPr>
          <p:cNvPr id="6" name="Content Placeholder 5" descr="Screenshot 2024-03-27 100509"/>
          <p:cNvPicPr>
            <a:picLocks noChangeAspect="1"/>
          </p:cNvPicPr>
          <p:nvPr>
            <p:ph sz="half" idx="1"/>
          </p:nvPr>
        </p:nvPicPr>
        <p:blipFill>
          <a:blip r:embed="rId1"/>
          <a:stretch>
            <a:fillRect/>
          </a:stretch>
        </p:blipFill>
        <p:spPr>
          <a:xfrm>
            <a:off x="885190" y="1174750"/>
            <a:ext cx="4832350" cy="4953000"/>
          </a:xfrm>
          <a:prstGeom prst="rect">
            <a:avLst/>
          </a:prstGeom>
        </p:spPr>
      </p:pic>
      <p:pic>
        <p:nvPicPr>
          <p:cNvPr id="7" name="Content Placeholder 6" descr="Screenshot 2024-03-27 100526"/>
          <p:cNvPicPr>
            <a:picLocks noChangeAspect="1"/>
          </p:cNvPicPr>
          <p:nvPr>
            <p:ph sz="half" idx="2"/>
          </p:nvPr>
        </p:nvPicPr>
        <p:blipFill>
          <a:blip r:embed="rId2"/>
          <a:stretch>
            <a:fillRect/>
          </a:stretch>
        </p:blipFill>
        <p:spPr>
          <a:xfrm>
            <a:off x="6727825" y="1174750"/>
            <a:ext cx="4323715" cy="4953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u="sng">
                <a:solidFill>
                  <a:srgbClr val="002060"/>
                </a:solidFill>
                <a:latin typeface="Times New Roman" panose="02020603050405020304" pitchFamily="18" charset="0"/>
                <a:cs typeface="Times New Roman" panose="02020603050405020304" pitchFamily="18" charset="0"/>
              </a:rPr>
              <a:t>Results:</a:t>
            </a:r>
            <a:endParaRPr lang="en-IN" altLang="en-US" b="1" u="sng">
              <a:solidFill>
                <a:srgbClr val="002060"/>
              </a:solidFill>
              <a:latin typeface="Times New Roman" panose="02020603050405020304" pitchFamily="18" charset="0"/>
              <a:cs typeface="Times New Roman" panose="02020603050405020304" pitchFamily="18" charset="0"/>
            </a:endParaRPr>
          </a:p>
        </p:txBody>
      </p:sp>
      <p:pic>
        <p:nvPicPr>
          <p:cNvPr id="6" name="Content Placeholder 5" descr="p"/>
          <p:cNvPicPr>
            <a:picLocks noChangeAspect="1"/>
          </p:cNvPicPr>
          <p:nvPr>
            <p:ph idx="1"/>
          </p:nvPr>
        </p:nvPicPr>
        <p:blipFill>
          <a:blip r:embed="rId1"/>
          <a:stretch>
            <a:fillRect/>
          </a:stretch>
        </p:blipFill>
        <p:spPr>
          <a:xfrm>
            <a:off x="1043940" y="1174750"/>
            <a:ext cx="10155555"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u="sng">
                <a:solidFill>
                  <a:schemeClr val="accent6">
                    <a:lumMod val="75000"/>
                  </a:schemeClr>
                </a:solidFill>
                <a:latin typeface="Times New Roman" panose="02020603050405020304" pitchFamily="18" charset="0"/>
                <a:cs typeface="Times New Roman" panose="02020603050405020304" pitchFamily="18" charset="0"/>
              </a:rPr>
              <a:t>Conclusion:</a:t>
            </a:r>
            <a:endParaRPr lang="en-IN" altLang="en-US" b="1" u="sng">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28600" y="1714500"/>
            <a:ext cx="11353800" cy="4413250"/>
          </a:xfrm>
        </p:spPr>
        <p:txBody>
          <a:bodyPr/>
          <a:p>
            <a:pPr algn="just"/>
            <a:r>
              <a:rPr lang="en-US" sz="2800">
                <a:latin typeface="Times New Roman" panose="02020603050405020304" pitchFamily="18" charset="0"/>
                <a:cs typeface="Times New Roman" panose="02020603050405020304" pitchFamily="18" charset="0"/>
              </a:rPr>
              <a:t>By combining the IMT and VD approaches, the project aims to significantly improve the accuracy of vehicle detection during nighttime. The IMT approach enhances image visibility by transforming darker images into brighter ones, while the VD approach utilizes advanced detection algorithms to recognize vehicles within these enhanced images. Together, these approaches offer a promising solution for addressing the challenges of nighttime vehicle detection, potentially improving safety and security in low-light environments.</a:t>
            </a:r>
            <a:endParaRPr lang="en-US" sz="2800">
              <a:latin typeface="Times New Roman" panose="02020603050405020304" pitchFamily="18" charset="0"/>
              <a:cs typeface="Times New Roman" panose="02020603050405020304" pitchFamily="18" charset="0"/>
            </a:endParaRPr>
          </a:p>
          <a:p>
            <a:pPr algn="just"/>
            <a:endParaRPr lang="en-US" sz="2800">
              <a:latin typeface="Times New Roman" panose="02020603050405020304" pitchFamily="18" charset="0"/>
              <a:cs typeface="Times New Roman" panose="02020603050405020304" pitchFamily="18" charset="0"/>
            </a:endParaRPr>
          </a:p>
          <a:p>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u="sng" dirty="0">
                <a:solidFill>
                  <a:srgbClr val="002060"/>
                </a:solidFill>
                <a:latin typeface="Times New Roman" panose="02020603050405020304" pitchFamily="18" charset="0"/>
                <a:cs typeface="Times New Roman" panose="02020603050405020304" pitchFamily="18" charset="0"/>
              </a:rPr>
              <a:t>Abstract:</a:t>
            </a:r>
            <a:endParaRPr lang="en-IN" sz="4800"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The main theme of this project is to detect vehicles in night time.</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400" dirty="0">
                <a:latin typeface="Times New Roman" panose="02020603050405020304" pitchFamily="18" charset="0"/>
                <a:cs typeface="Times New Roman" panose="02020603050405020304" pitchFamily="18" charset="0"/>
              </a:rPr>
              <a:t>recognizes vehicles at night with greater accuracy by improving the contrast between vehicles and the background and by increasing the brightness.</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400" dirty="0">
                <a:latin typeface="Times New Roman" panose="02020603050405020304" pitchFamily="18" charset="0"/>
                <a:cs typeface="Times New Roman" panose="02020603050405020304" pitchFamily="18" charset="0"/>
              </a:rPr>
              <a:t>Two Approaches, Image transformation (IMT) approach and the vehicle detection (VD) approach are used to detect the vehicles in the night time</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400" dirty="0">
                <a:latin typeface="Times New Roman" panose="02020603050405020304" pitchFamily="18" charset="0"/>
                <a:cs typeface="Times New Roman" panose="02020603050405020304" pitchFamily="18" charset="0"/>
              </a:rPr>
              <a:t>IMT approach convert the Darker image into Brighter image.</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r>
              <a:rPr lang="en-GB" sz="2400" dirty="0">
                <a:latin typeface="Times New Roman" panose="02020603050405020304" pitchFamily="18" charset="0"/>
                <a:cs typeface="Times New Roman" panose="02020603050405020304" pitchFamily="18" charset="0"/>
              </a:rPr>
              <a:t>Vd approach  recognize the vehicles in the image.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90500"/>
            <a:ext cx="10972800" cy="879475"/>
          </a:xfrm>
        </p:spPr>
        <p:txBody>
          <a:bodyPr/>
          <a:p>
            <a:r>
              <a:rPr lang="en-GB" b="1" u="sng" dirty="0">
                <a:solidFill>
                  <a:schemeClr val="accent6">
                    <a:lumMod val="75000"/>
                  </a:schemeClr>
                </a:solidFill>
                <a:latin typeface="Times New Roman" panose="02020603050405020304" pitchFamily="18" charset="0"/>
                <a:cs typeface="Times New Roman" panose="02020603050405020304" pitchFamily="18" charset="0"/>
                <a:sym typeface="+mn-ea"/>
              </a:rPr>
              <a:t>References</a:t>
            </a:r>
            <a:r>
              <a:rPr lang="en-IN" altLang="en-GB" b="1" u="sng" dirty="0">
                <a:solidFill>
                  <a:schemeClr val="accent6">
                    <a:lumMod val="75000"/>
                  </a:schemeClr>
                </a:solidFill>
                <a:latin typeface="Times New Roman" panose="02020603050405020304" pitchFamily="18" charset="0"/>
                <a:cs typeface="Times New Roman" panose="02020603050405020304" pitchFamily="18" charset="0"/>
                <a:sym typeface="+mn-ea"/>
              </a:rPr>
              <a:t>:</a:t>
            </a:r>
            <a:endParaRPr lang="en-IN" altLang="en-GB" b="1" u="sng" dirty="0">
              <a:solidFill>
                <a:schemeClr val="accent6">
                  <a:lumMod val="75000"/>
                </a:schemeClr>
              </a:solidFill>
              <a:latin typeface="Times New Roman" panose="02020603050405020304" pitchFamily="18" charset="0"/>
              <a:cs typeface="Times New Roman" panose="02020603050405020304" pitchFamily="18" charset="0"/>
              <a:sym typeface="+mn-ea"/>
            </a:endParaRPr>
          </a:p>
        </p:txBody>
      </p:sp>
      <p:sp>
        <p:nvSpPr>
          <p:cNvPr id="5" name="Content Placeholder 4"/>
          <p:cNvSpPr>
            <a:spLocks noGrp="1"/>
          </p:cNvSpPr>
          <p:nvPr>
            <p:ph idx="1"/>
          </p:nvPr>
        </p:nvSpPr>
        <p:spPr>
          <a:xfrm>
            <a:off x="393700" y="1174750"/>
            <a:ext cx="11188700" cy="5465445"/>
          </a:xfrm>
        </p:spPr>
        <p:txBody>
          <a:bodyPr/>
          <a:p>
            <a:pPr marL="85725" marR="62865" algn="just">
              <a:lnSpc>
                <a:spcPct val="150000"/>
              </a:lnSpc>
              <a:spcBef>
                <a:spcPts val="305"/>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sym typeface="+mn-ea"/>
              </a:rPr>
              <a:t>[</a:t>
            </a:r>
            <a:r>
              <a:rPr lang="en-US" sz="1800" kern="0" dirty="0">
                <a:solidFill>
                  <a:schemeClr val="tx1"/>
                </a:solidFill>
                <a:effectLst/>
                <a:latin typeface="Times New Roman" panose="02020603050405020304" pitchFamily="18" charset="0"/>
                <a:ea typeface="Times New Roman" panose="02020603050405020304" pitchFamily="18" charset="0"/>
                <a:sym typeface="+mn-ea"/>
              </a:rPr>
              <a:t>1] Hasan </a:t>
            </a:r>
            <a:r>
              <a:rPr lang="en-US" sz="1800" kern="0" dirty="0" err="1">
                <a:solidFill>
                  <a:schemeClr val="tx1"/>
                </a:solidFill>
                <a:effectLst/>
                <a:latin typeface="Times New Roman" panose="02020603050405020304" pitchFamily="18" charset="0"/>
                <a:ea typeface="Times New Roman" panose="02020603050405020304" pitchFamily="18" charset="0"/>
                <a:sym typeface="+mn-ea"/>
              </a:rPr>
              <a:t>Fleych</a:t>
            </a:r>
            <a:r>
              <a:rPr lang="en-US" sz="1800" kern="0" dirty="0">
                <a:solidFill>
                  <a:schemeClr val="tx1"/>
                </a:solidFill>
                <a:effectLst/>
                <a:latin typeface="Times New Roman" panose="02020603050405020304" pitchFamily="18" charset="0"/>
                <a:ea typeface="Times New Roman" panose="02020603050405020304" pitchFamily="18" charset="0"/>
                <a:sym typeface="+mn-ea"/>
              </a:rPr>
              <a:t>, Iman A. Mohammed, “Night Time Vehicle Detection”, Dalarna University, June 2021</a:t>
            </a:r>
            <a:endParaRPr lang="en-IN" sz="1800" b="1" kern="0" dirty="0">
              <a:solidFill>
                <a:schemeClr val="tx1"/>
              </a:solidFill>
              <a:effectLst/>
              <a:latin typeface="Times New Roman" panose="02020603050405020304" pitchFamily="18" charset="0"/>
              <a:ea typeface="Times New Roman" panose="02020603050405020304" pitchFamily="18" charset="0"/>
            </a:endParaRPr>
          </a:p>
          <a:p>
            <a:pPr marL="17780" marR="62865" algn="just">
              <a:lnSpc>
                <a:spcPct val="150000"/>
              </a:lnSpc>
              <a:spcBef>
                <a:spcPts val="120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sym typeface="+mn-ea"/>
              </a:rPr>
              <a:t>[2] </a:t>
            </a:r>
            <a:r>
              <a:rPr lang="en-US" sz="1800" dirty="0" err="1">
                <a:solidFill>
                  <a:schemeClr val="tx1"/>
                </a:solidFill>
                <a:effectLst/>
                <a:latin typeface="Times New Roman" panose="02020603050405020304" pitchFamily="18" charset="0"/>
                <a:ea typeface="Times New Roman" panose="02020603050405020304" pitchFamily="18" charset="0"/>
                <a:sym typeface="+mn-ea"/>
              </a:rPr>
              <a:t>Pabbisetty</a:t>
            </a:r>
            <a:r>
              <a:rPr lang="en-US" sz="1800" dirty="0">
                <a:solidFill>
                  <a:schemeClr val="tx1"/>
                </a:solidFill>
                <a:effectLst/>
                <a:latin typeface="Times New Roman" panose="02020603050405020304" pitchFamily="18" charset="0"/>
                <a:ea typeface="Times New Roman" panose="02020603050405020304" pitchFamily="18" charset="0"/>
                <a:sym typeface="+mn-ea"/>
              </a:rPr>
              <a:t> </a:t>
            </a:r>
            <a:r>
              <a:rPr lang="en-US" sz="1800" dirty="0" err="1">
                <a:solidFill>
                  <a:schemeClr val="tx1"/>
                </a:solidFill>
                <a:effectLst/>
                <a:latin typeface="Times New Roman" panose="02020603050405020304" pitchFamily="18" charset="0"/>
                <a:ea typeface="Times New Roman" panose="02020603050405020304" pitchFamily="18" charset="0"/>
                <a:sym typeface="+mn-ea"/>
              </a:rPr>
              <a:t>Nikhitha</a:t>
            </a:r>
            <a:r>
              <a:rPr lang="en-US" sz="1800" dirty="0">
                <a:solidFill>
                  <a:schemeClr val="tx1"/>
                </a:solidFill>
                <a:effectLst/>
                <a:latin typeface="Times New Roman" panose="02020603050405020304" pitchFamily="18" charset="0"/>
                <a:ea typeface="Times New Roman" panose="02020603050405020304" pitchFamily="18" charset="0"/>
                <a:sym typeface="+mn-ea"/>
              </a:rPr>
              <a:t>, </a:t>
            </a:r>
            <a:r>
              <a:rPr lang="en-US" sz="1800" dirty="0" err="1">
                <a:solidFill>
                  <a:schemeClr val="tx1"/>
                </a:solidFill>
                <a:effectLst/>
                <a:latin typeface="Times New Roman" panose="02020603050405020304" pitchFamily="18" charset="0"/>
                <a:ea typeface="Times New Roman" panose="02020603050405020304" pitchFamily="18" charset="0"/>
                <a:sym typeface="+mn-ea"/>
              </a:rPr>
              <a:t>Palla</a:t>
            </a:r>
            <a:r>
              <a:rPr lang="en-US" sz="1800" dirty="0">
                <a:solidFill>
                  <a:schemeClr val="tx1"/>
                </a:solidFill>
                <a:effectLst/>
                <a:latin typeface="Times New Roman" panose="02020603050405020304" pitchFamily="18" charset="0"/>
                <a:ea typeface="Times New Roman" panose="02020603050405020304" pitchFamily="18" charset="0"/>
                <a:sym typeface="+mn-ea"/>
              </a:rPr>
              <a:t> Mohana </a:t>
            </a:r>
            <a:r>
              <a:rPr lang="en-US" sz="1800" dirty="0" err="1">
                <a:solidFill>
                  <a:schemeClr val="tx1"/>
                </a:solidFill>
                <a:effectLst/>
                <a:latin typeface="Times New Roman" panose="02020603050405020304" pitchFamily="18" charset="0"/>
                <a:ea typeface="Times New Roman" panose="02020603050405020304" pitchFamily="18" charset="0"/>
                <a:sym typeface="+mn-ea"/>
              </a:rPr>
              <a:t>Sarvani</a:t>
            </a:r>
            <a:r>
              <a:rPr lang="en-US" sz="1800" dirty="0">
                <a:solidFill>
                  <a:schemeClr val="tx1"/>
                </a:solidFill>
                <a:effectLst/>
                <a:latin typeface="Times New Roman" panose="02020603050405020304" pitchFamily="18" charset="0"/>
                <a:ea typeface="Times New Roman" panose="02020603050405020304" pitchFamily="18" charset="0"/>
                <a:sym typeface="+mn-ea"/>
              </a:rPr>
              <a:t>, </a:t>
            </a:r>
            <a:r>
              <a:rPr lang="en-US" sz="1800" dirty="0" err="1">
                <a:solidFill>
                  <a:schemeClr val="tx1"/>
                </a:solidFill>
                <a:effectLst/>
                <a:latin typeface="Times New Roman" panose="02020603050405020304" pitchFamily="18" charset="0"/>
                <a:ea typeface="Times New Roman" panose="02020603050405020304" pitchFamily="18" charset="0"/>
                <a:sym typeface="+mn-ea"/>
              </a:rPr>
              <a:t>Kanikacherla</a:t>
            </a:r>
            <a:r>
              <a:rPr lang="en-US" sz="1800" dirty="0">
                <a:solidFill>
                  <a:schemeClr val="tx1"/>
                </a:solidFill>
                <a:effectLst/>
                <a:latin typeface="Times New Roman" panose="02020603050405020304" pitchFamily="18" charset="0"/>
                <a:ea typeface="Times New Roman" panose="02020603050405020304" pitchFamily="18" charset="0"/>
                <a:sym typeface="+mn-ea"/>
              </a:rPr>
              <a:t> Lakshmi Gayathri, Dhanush </a:t>
            </a:r>
            <a:r>
              <a:rPr lang="en-US" sz="1800" dirty="0" err="1">
                <a:solidFill>
                  <a:schemeClr val="tx1"/>
                </a:solidFill>
                <a:effectLst/>
                <a:latin typeface="Times New Roman" panose="02020603050405020304" pitchFamily="18" charset="0"/>
                <a:ea typeface="Times New Roman" panose="02020603050405020304" pitchFamily="18" charset="0"/>
                <a:sym typeface="+mn-ea"/>
              </a:rPr>
              <a:t>Parasa</a:t>
            </a:r>
            <a:r>
              <a:rPr lang="en-US" sz="1800" dirty="0">
                <a:solidFill>
                  <a:schemeClr val="tx1"/>
                </a:solidFill>
                <a:effectLst/>
                <a:latin typeface="Times New Roman" panose="02020603050405020304" pitchFamily="18" charset="0"/>
                <a:ea typeface="Times New Roman" panose="02020603050405020304" pitchFamily="18" charset="0"/>
                <a:sym typeface="+mn-ea"/>
              </a:rPr>
              <a:t>, </a:t>
            </a:r>
            <a:r>
              <a:rPr lang="en-US" sz="1800" dirty="0" err="1">
                <a:solidFill>
                  <a:schemeClr val="tx1"/>
                </a:solidFill>
                <a:effectLst/>
                <a:latin typeface="Times New Roman" panose="02020603050405020304" pitchFamily="18" charset="0"/>
                <a:ea typeface="Times New Roman" panose="02020603050405020304" pitchFamily="18" charset="0"/>
                <a:sym typeface="+mn-ea"/>
              </a:rPr>
              <a:t>Shahana</a:t>
            </a:r>
            <a:r>
              <a:rPr lang="en-US" sz="1800" dirty="0">
                <a:solidFill>
                  <a:schemeClr val="tx1"/>
                </a:solidFill>
                <a:effectLst/>
                <a:latin typeface="Times New Roman" panose="02020603050405020304" pitchFamily="18" charset="0"/>
                <a:ea typeface="Times New Roman" panose="02020603050405020304" pitchFamily="18" charset="0"/>
                <a:sym typeface="+mn-ea"/>
              </a:rPr>
              <a:t> </a:t>
            </a:r>
            <a:r>
              <a:rPr lang="en-US" sz="1800" dirty="0" err="1">
                <a:solidFill>
                  <a:schemeClr val="tx1"/>
                </a:solidFill>
                <a:effectLst/>
                <a:latin typeface="Times New Roman" panose="02020603050405020304" pitchFamily="18" charset="0"/>
                <a:ea typeface="Times New Roman" panose="02020603050405020304" pitchFamily="18" charset="0"/>
                <a:sym typeface="+mn-ea"/>
              </a:rPr>
              <a:t>Bano</a:t>
            </a:r>
            <a:r>
              <a:rPr lang="en-US" sz="1800" dirty="0">
                <a:solidFill>
                  <a:schemeClr val="tx1"/>
                </a:solidFill>
                <a:effectLst/>
                <a:latin typeface="Times New Roman" panose="02020603050405020304" pitchFamily="18" charset="0"/>
                <a:ea typeface="Times New Roman" panose="02020603050405020304" pitchFamily="18" charset="0"/>
                <a:sym typeface="+mn-ea"/>
              </a:rPr>
              <a:t>, G. </a:t>
            </a:r>
            <a:r>
              <a:rPr lang="en-US" sz="1800" dirty="0" err="1">
                <a:solidFill>
                  <a:schemeClr val="tx1"/>
                </a:solidFill>
                <a:effectLst/>
                <a:latin typeface="Times New Roman" panose="02020603050405020304" pitchFamily="18" charset="0"/>
                <a:ea typeface="Times New Roman" panose="02020603050405020304" pitchFamily="18" charset="0"/>
                <a:sym typeface="+mn-ea"/>
              </a:rPr>
              <a:t>Yedukondalu</a:t>
            </a:r>
            <a:r>
              <a:rPr lang="en-US" sz="1800" dirty="0">
                <a:solidFill>
                  <a:schemeClr val="tx1"/>
                </a:solidFill>
                <a:effectLst/>
                <a:latin typeface="Times New Roman" panose="02020603050405020304" pitchFamily="18" charset="0"/>
                <a:ea typeface="Times New Roman" panose="02020603050405020304" pitchFamily="18" charset="0"/>
                <a:sym typeface="+mn-ea"/>
              </a:rPr>
              <a:t>, “Detection of Tomatoes Using Artificial Intelligence Implementing </a:t>
            </a:r>
            <a:r>
              <a:rPr lang="en-US" sz="1800" dirty="0" err="1">
                <a:solidFill>
                  <a:schemeClr val="tx1"/>
                </a:solidFill>
                <a:effectLst/>
                <a:latin typeface="Times New Roman" panose="02020603050405020304" pitchFamily="18" charset="0"/>
                <a:ea typeface="Times New Roman" panose="02020603050405020304" pitchFamily="18" charset="0"/>
                <a:sym typeface="+mn-ea"/>
              </a:rPr>
              <a:t>Haar</a:t>
            </a:r>
            <a:r>
              <a:rPr lang="en-US" sz="1800" dirty="0">
                <a:solidFill>
                  <a:schemeClr val="tx1"/>
                </a:solidFill>
                <a:effectLst/>
                <a:latin typeface="Times New Roman" panose="02020603050405020304" pitchFamily="18" charset="0"/>
                <a:ea typeface="Times New Roman" panose="02020603050405020304" pitchFamily="18" charset="0"/>
                <a:sym typeface="+mn-ea"/>
              </a:rPr>
              <a:t> Cascade Technique”, Published: 05 March 2020. </a:t>
            </a:r>
            <a:r>
              <a:rPr lang="en-US" sz="1800" u="sng" dirty="0">
                <a:solidFill>
                  <a:schemeClr val="tx1"/>
                </a:solidFill>
                <a:effectLst/>
                <a:latin typeface="Times New Roman" panose="02020603050405020304" pitchFamily="18" charset="0"/>
                <a:ea typeface="Times New Roman" panose="02020603050405020304" pitchFamily="18" charset="0"/>
                <a:sym typeface="+mn-ea"/>
                <a:hlinkClick r:id="rId1"/>
              </a:rPr>
              <a:t>https://link.springer.com/chapter/10.1007/978-981-15-2612-1_15</a:t>
            </a:r>
            <a:endParaRPr lang="en-IN" sz="1800" dirty="0">
              <a:solidFill>
                <a:schemeClr val="tx1"/>
              </a:solidFill>
              <a:effectLst/>
              <a:latin typeface="Times New Roman" panose="02020603050405020304" pitchFamily="18" charset="0"/>
              <a:ea typeface="Times New Roman" panose="02020603050405020304" pitchFamily="18" charset="0"/>
            </a:endParaRPr>
          </a:p>
          <a:p>
            <a:pPr marL="17780" marR="62865" algn="just">
              <a:lnSpc>
                <a:spcPct val="150000"/>
              </a:lnSpc>
              <a:spcBef>
                <a:spcPts val="120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sym typeface="+mn-ea"/>
              </a:rPr>
              <a:t>[3]</a:t>
            </a:r>
            <a:r>
              <a:rPr lang="en-US" sz="1800" dirty="0" err="1">
                <a:solidFill>
                  <a:schemeClr val="tx1"/>
                </a:solidFill>
                <a:effectLst/>
                <a:latin typeface="Times New Roman" panose="02020603050405020304" pitchFamily="18" charset="0"/>
                <a:ea typeface="Times New Roman" panose="02020603050405020304" pitchFamily="18" charset="0"/>
                <a:sym typeface="+mn-ea"/>
              </a:rPr>
              <a:t>SrishikaAddala,https</a:t>
            </a:r>
            <a:r>
              <a:rPr lang="en-US" sz="1800" dirty="0">
                <a:solidFill>
                  <a:schemeClr val="tx1"/>
                </a:solidFill>
                <a:effectLst/>
                <a:latin typeface="Times New Roman" panose="02020603050405020304" pitchFamily="18" charset="0"/>
                <a:ea typeface="Times New Roman" panose="02020603050405020304" pitchFamily="18" charset="0"/>
                <a:sym typeface="+mn-ea"/>
              </a:rPr>
              <a:t>://www.researchgate.net/deref/mailto%3Aaddala.11712155%40lpu.in, “Vehicle Detection and Recognition”, Lovely Professional University, Published: May 2020</a:t>
            </a:r>
            <a:endParaRPr lang="en-IN" sz="1800" dirty="0">
              <a:solidFill>
                <a:schemeClr val="tx1"/>
              </a:solidFill>
              <a:effectLst/>
              <a:latin typeface="Times New Roman" panose="02020603050405020304" pitchFamily="18" charset="0"/>
              <a:ea typeface="Times New Roman" panose="02020603050405020304" pitchFamily="18" charset="0"/>
            </a:endParaRPr>
          </a:p>
          <a:p>
            <a:pPr marL="85725" marR="62865" algn="just">
              <a:lnSpc>
                <a:spcPct val="150000"/>
              </a:lnSpc>
              <a:spcBef>
                <a:spcPts val="305"/>
              </a:spcBef>
              <a:spcAft>
                <a:spcPts val="0"/>
              </a:spcAft>
            </a:pPr>
            <a:r>
              <a:rPr lang="en-US" sz="1800" kern="0" dirty="0">
                <a:solidFill>
                  <a:schemeClr val="tx1"/>
                </a:solidFill>
                <a:effectLst/>
                <a:latin typeface="Times New Roman" panose="02020603050405020304" pitchFamily="18" charset="0"/>
                <a:ea typeface="Times New Roman" panose="02020603050405020304" pitchFamily="18" charset="0"/>
                <a:sym typeface="+mn-ea"/>
              </a:rPr>
              <a:t>[4] </a:t>
            </a:r>
            <a:r>
              <a:rPr lang="en-US" sz="1800" kern="0" dirty="0" err="1">
                <a:solidFill>
                  <a:schemeClr val="tx1"/>
                </a:solidFill>
                <a:effectLst/>
                <a:latin typeface="Times New Roman" panose="02020603050405020304" pitchFamily="18" charset="0"/>
                <a:ea typeface="Times New Roman" panose="02020603050405020304" pitchFamily="18" charset="0"/>
                <a:sym typeface="+mn-ea"/>
              </a:rPr>
              <a:t>Xiaotao</a:t>
            </a:r>
            <a:r>
              <a:rPr lang="en-US" sz="1800" kern="0" dirty="0">
                <a:solidFill>
                  <a:schemeClr val="tx1"/>
                </a:solidFill>
                <a:effectLst/>
                <a:latin typeface="Times New Roman" panose="02020603050405020304" pitchFamily="18" charset="0"/>
                <a:ea typeface="Times New Roman" panose="02020603050405020304" pitchFamily="18" charset="0"/>
                <a:sym typeface="+mn-ea"/>
              </a:rPr>
              <a:t> Shao, </a:t>
            </a:r>
            <a:r>
              <a:rPr lang="en-US" sz="1800" kern="0" dirty="0" err="1">
                <a:solidFill>
                  <a:schemeClr val="tx1"/>
                </a:solidFill>
                <a:effectLst/>
                <a:latin typeface="Times New Roman" panose="02020603050405020304" pitchFamily="18" charset="0"/>
                <a:ea typeface="Times New Roman" panose="02020603050405020304" pitchFamily="18" charset="0"/>
                <a:sym typeface="+mn-ea"/>
              </a:rPr>
              <a:t>Caike</a:t>
            </a:r>
            <a:r>
              <a:rPr lang="en-US" sz="1800" kern="0" dirty="0">
                <a:solidFill>
                  <a:schemeClr val="tx1"/>
                </a:solidFill>
                <a:effectLst/>
                <a:latin typeface="Times New Roman" panose="02020603050405020304" pitchFamily="18" charset="0"/>
                <a:ea typeface="Times New Roman" panose="02020603050405020304" pitchFamily="18" charset="0"/>
                <a:sym typeface="+mn-ea"/>
              </a:rPr>
              <a:t> Wai, Yan Shen, Zhongli Wang, “Feature Enhancement Based on Cycle Gan for Night time Vehicle Detection”, School of Electronic and Information Engineering, Beijing </a:t>
            </a:r>
            <a:r>
              <a:rPr lang="en-US" sz="1800" kern="0" dirty="0" err="1">
                <a:solidFill>
                  <a:schemeClr val="tx1"/>
                </a:solidFill>
                <a:effectLst/>
                <a:latin typeface="Times New Roman" panose="02020603050405020304" pitchFamily="18" charset="0"/>
                <a:ea typeface="Times New Roman" panose="02020603050405020304" pitchFamily="18" charset="0"/>
                <a:sym typeface="+mn-ea"/>
              </a:rPr>
              <a:t>Jiaotong</a:t>
            </a:r>
            <a:r>
              <a:rPr lang="en-US" sz="1800" kern="0" dirty="0">
                <a:solidFill>
                  <a:schemeClr val="tx1"/>
                </a:solidFill>
                <a:effectLst/>
                <a:latin typeface="Times New Roman" panose="02020603050405020304" pitchFamily="18" charset="0"/>
                <a:ea typeface="Times New Roman" panose="02020603050405020304" pitchFamily="18" charset="0"/>
                <a:sym typeface="+mn-ea"/>
              </a:rPr>
              <a:t> University, Beijing 100044, China, Publication: IEEE December 22, 2020,</a:t>
            </a:r>
            <a:r>
              <a:rPr lang="en-US" sz="1800" b="1" kern="0" dirty="0">
                <a:solidFill>
                  <a:schemeClr val="tx1"/>
                </a:solidFill>
                <a:effectLst/>
                <a:latin typeface="Times New Roman" panose="02020603050405020304" pitchFamily="18" charset="0"/>
                <a:ea typeface="Times New Roman" panose="02020603050405020304" pitchFamily="18" charset="0"/>
                <a:sym typeface="+mn-ea"/>
              </a:rPr>
              <a:t> </a:t>
            </a:r>
            <a:endParaRPr lang="en-IN" sz="1800" b="1" kern="0" dirty="0">
              <a:solidFill>
                <a:schemeClr val="tx1"/>
              </a:solidFill>
              <a:effectLst/>
              <a:latin typeface="Times New Roman" panose="02020603050405020304" pitchFamily="18" charset="0"/>
              <a:ea typeface="Times New Roman" panose="02020603050405020304" pitchFamily="18" charset="0"/>
            </a:endParaRPr>
          </a:p>
          <a:p>
            <a:pPr marL="85725" marR="62865" algn="just">
              <a:lnSpc>
                <a:spcPct val="150000"/>
              </a:lnSpc>
              <a:spcBef>
                <a:spcPts val="305"/>
              </a:spcBef>
              <a:spcAft>
                <a:spcPts val="0"/>
              </a:spcAft>
            </a:pPr>
            <a:r>
              <a:rPr lang="en-US" sz="1800" kern="0" dirty="0">
                <a:solidFill>
                  <a:schemeClr val="tx1"/>
                </a:solidFill>
                <a:effectLst/>
                <a:latin typeface="Times New Roman" panose="02020603050405020304" pitchFamily="18" charset="0"/>
                <a:ea typeface="Times New Roman" panose="02020603050405020304" pitchFamily="18" charset="0"/>
                <a:sym typeface="+mn-ea"/>
              </a:rPr>
              <a:t>[5] </a:t>
            </a:r>
            <a:r>
              <a:rPr lang="en-US" sz="1800" kern="0" dirty="0" err="1">
                <a:solidFill>
                  <a:schemeClr val="tx1"/>
                </a:solidFill>
                <a:effectLst/>
                <a:latin typeface="Times New Roman" panose="02020603050405020304" pitchFamily="18" charset="0"/>
                <a:ea typeface="Times New Roman" panose="02020603050405020304" pitchFamily="18" charset="0"/>
                <a:sym typeface="+mn-ea"/>
              </a:rPr>
              <a:t>Yingfeng</a:t>
            </a:r>
            <a:r>
              <a:rPr lang="en-US" sz="1800" kern="0" dirty="0">
                <a:solidFill>
                  <a:schemeClr val="tx1"/>
                </a:solidFill>
                <a:effectLst/>
                <a:latin typeface="Times New Roman" panose="02020603050405020304" pitchFamily="18" charset="0"/>
                <a:ea typeface="Times New Roman" panose="02020603050405020304" pitchFamily="18" charset="0"/>
                <a:sym typeface="+mn-ea"/>
              </a:rPr>
              <a:t> Cai, </a:t>
            </a:r>
            <a:r>
              <a:rPr lang="en-US" sz="1800" kern="0" dirty="0" err="1">
                <a:solidFill>
                  <a:schemeClr val="tx1"/>
                </a:solidFill>
                <a:effectLst/>
                <a:latin typeface="Times New Roman" panose="02020603050405020304" pitchFamily="18" charset="0"/>
                <a:ea typeface="Times New Roman" panose="02020603050405020304" pitchFamily="18" charset="0"/>
                <a:sym typeface="+mn-ea"/>
              </a:rPr>
              <a:t>Xiaoqiang</a:t>
            </a:r>
            <a:r>
              <a:rPr lang="en-US" sz="1800" kern="0" dirty="0">
                <a:solidFill>
                  <a:schemeClr val="tx1"/>
                </a:solidFill>
                <a:effectLst/>
                <a:latin typeface="Times New Roman" panose="02020603050405020304" pitchFamily="18" charset="0"/>
                <a:ea typeface="Times New Roman" panose="02020603050405020304" pitchFamily="18" charset="0"/>
                <a:sym typeface="+mn-ea"/>
              </a:rPr>
              <a:t> Sun, Long Chen, </a:t>
            </a:r>
            <a:r>
              <a:rPr lang="en-US" sz="1800" kern="0" dirty="0" err="1">
                <a:solidFill>
                  <a:schemeClr val="tx1"/>
                </a:solidFill>
                <a:effectLst/>
                <a:latin typeface="Times New Roman" panose="02020603050405020304" pitchFamily="18" charset="0"/>
                <a:ea typeface="Times New Roman" panose="02020603050405020304" pitchFamily="18" charset="0"/>
                <a:sym typeface="+mn-ea"/>
              </a:rPr>
              <a:t>Haobin</a:t>
            </a:r>
            <a:r>
              <a:rPr lang="en-US" sz="1800" kern="0" dirty="0">
                <a:solidFill>
                  <a:schemeClr val="tx1"/>
                </a:solidFill>
                <a:effectLst/>
                <a:latin typeface="Times New Roman" panose="02020603050405020304" pitchFamily="18" charset="0"/>
                <a:ea typeface="Times New Roman" panose="02020603050405020304" pitchFamily="18" charset="0"/>
                <a:sym typeface="+mn-ea"/>
              </a:rPr>
              <a:t> Jiang, “Night-Time Vehicle Detection Algorithm Based on Visual Saliency and Deep Learning”, Automotive Engineering Research Institute, Jiangsu University, Zhenjiang 212013, China, Published: 20 Nov 2016, view at: </a:t>
            </a:r>
            <a:r>
              <a:rPr lang="en-US" sz="1800" u="sng" kern="0" dirty="0">
                <a:solidFill>
                  <a:schemeClr val="tx1"/>
                </a:solidFill>
                <a:effectLst/>
                <a:latin typeface="Times New Roman" panose="02020603050405020304" pitchFamily="18" charset="0"/>
                <a:ea typeface="Times New Roman" panose="02020603050405020304" pitchFamily="18" charset="0"/>
                <a:sym typeface="+mn-ea"/>
                <a:hlinkClick r:id="rId1"/>
              </a:rPr>
              <a:t>https://doi.org/10.1155/2016/8046529</a:t>
            </a:r>
            <a:r>
              <a:rPr lang="en-US" sz="1800" kern="0" dirty="0">
                <a:solidFill>
                  <a:schemeClr val="tx1"/>
                </a:solidFill>
                <a:effectLst/>
                <a:latin typeface="Times New Roman" panose="02020603050405020304" pitchFamily="18" charset="0"/>
                <a:ea typeface="Times New Roman" panose="02020603050405020304" pitchFamily="18" charset="0"/>
                <a:sym typeface="+mn-ea"/>
              </a:rPr>
              <a:t> </a:t>
            </a:r>
            <a:endParaRPr lang="en-IN" sz="1800" b="1" kern="0" dirty="0">
              <a:solidFill>
                <a:schemeClr val="tx1"/>
              </a:solidFill>
              <a:effectLst/>
              <a:latin typeface="Times New Roman" panose="02020603050405020304" pitchFamily="18" charset="0"/>
              <a:ea typeface="Times New Roman" panose="02020603050405020304" pitchFamily="18" charset="0"/>
            </a:endParaRPr>
          </a:p>
          <a:p>
            <a:pPr marL="0" lvl="0" indent="0" algn="l" rtl="0">
              <a:spcBef>
                <a:spcPts val="600"/>
              </a:spcBef>
              <a:spcAft>
                <a:spcPts val="0"/>
              </a:spcAft>
              <a:buNone/>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u="sng" dirty="0">
                <a:solidFill>
                  <a:schemeClr val="accent6">
                    <a:lumMod val="75000"/>
                  </a:schemeClr>
                </a:solidFill>
                <a:latin typeface="Times New Roman" panose="02020603050405020304" pitchFamily="18" charset="0"/>
                <a:cs typeface="Times New Roman" panose="02020603050405020304" pitchFamily="18" charset="0"/>
                <a:sym typeface="+mn-ea"/>
              </a:rPr>
              <a:t>Problem statement</a:t>
            </a:r>
            <a:r>
              <a:rPr lang="en-IN" altLang="en-US" b="1" u="sng" dirty="0">
                <a:solidFill>
                  <a:schemeClr val="accent6">
                    <a:lumMod val="75000"/>
                  </a:schemeClr>
                </a:solidFill>
                <a:latin typeface="Times New Roman" panose="02020603050405020304" pitchFamily="18" charset="0"/>
                <a:cs typeface="Times New Roman" panose="02020603050405020304" pitchFamily="18" charset="0"/>
                <a:sym typeface="+mn-ea"/>
              </a:rPr>
              <a:t>:</a:t>
            </a:r>
            <a:endParaRPr lang="en-IN" altLang="en-US" b="1" u="sng" dirty="0">
              <a:solidFill>
                <a:schemeClr val="accent6">
                  <a:lumMod val="75000"/>
                </a:schemeClr>
              </a:solidFill>
              <a:latin typeface="Times New Roman" panose="02020603050405020304" pitchFamily="18" charset="0"/>
              <a:cs typeface="Times New Roman" panose="02020603050405020304" pitchFamily="18" charset="0"/>
              <a:sym typeface="+mn-ea"/>
            </a:endParaRPr>
          </a:p>
        </p:txBody>
      </p:sp>
      <p:sp>
        <p:nvSpPr>
          <p:cNvPr id="5" name="Content Placeholder 4"/>
          <p:cNvSpPr>
            <a:spLocks noGrp="1"/>
          </p:cNvSpPr>
          <p:nvPr>
            <p:ph idx="1"/>
          </p:nvPr>
        </p:nvSpPr>
        <p:spPr/>
        <p:txBody>
          <a:bodyPr/>
          <a:p>
            <a:pPr>
              <a:lnSpc>
                <a:spcPct val="150000"/>
              </a:lnSpc>
            </a:pPr>
            <a:r>
              <a:rPr lang="en-IN" dirty="0">
                <a:solidFill>
                  <a:schemeClr val="tx1"/>
                </a:solidFill>
                <a:effectLst/>
                <a:latin typeface="Times New Roman" panose="02020603050405020304" pitchFamily="18" charset="0"/>
                <a:ea typeface="Calibri" panose="020F0502020204030204" charset="0"/>
                <a:cs typeface="Times New Roman" panose="02020603050405020304" pitchFamily="18" charset="0"/>
                <a:sym typeface="+mn-ea"/>
              </a:rPr>
              <a:t>Driving vehicles at the night time is a quite challenging task.</a:t>
            </a:r>
            <a:endParaRPr lang="en-IN" dirty="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p>
            <a:pPr>
              <a:lnSpc>
                <a:spcPct val="150000"/>
              </a:lnSpc>
            </a:pPr>
            <a:r>
              <a:rPr lang="en-IN" dirty="0">
                <a:solidFill>
                  <a:schemeClr val="tx1"/>
                </a:solidFill>
                <a:effectLst/>
                <a:latin typeface="Times New Roman" panose="02020603050405020304" pitchFamily="18" charset="0"/>
                <a:ea typeface="Calibri" panose="020F0502020204030204" charset="0"/>
                <a:cs typeface="Times New Roman" panose="02020603050405020304" pitchFamily="18" charset="0"/>
                <a:sym typeface="+mn-ea"/>
              </a:rPr>
              <a:t>Low Illumination leads to fading of details in image.</a:t>
            </a:r>
            <a:endParaRPr lang="en-IN" dirty="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p>
            <a:pPr>
              <a:lnSpc>
                <a:spcPct val="150000"/>
              </a:lnSpc>
            </a:pPr>
            <a:r>
              <a:rPr lang="en-US"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To resolve this issue Gamma Correction and HAAR Cascade are used to detect a vehicle in low light conditions.</a:t>
            </a:r>
            <a:endParaRPr lang="en-IN"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endParaRPr lang="en-IN"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215900" y="203200"/>
            <a:ext cx="11635740" cy="6482715"/>
          </a:xfrm>
        </p:spPr>
        <p:txBody>
          <a:bodyPr/>
          <a:p>
            <a:pPr marL="0" indent="0" algn="just">
              <a:buNone/>
            </a:pPr>
            <a:r>
              <a:rPr lang="en-IN" altLang="en-US" b="1" u="sng">
                <a:solidFill>
                  <a:schemeClr val="accent6">
                    <a:lumMod val="75000"/>
                  </a:schemeClr>
                </a:solidFill>
                <a:latin typeface="Times New Roman" panose="02020603050405020304" pitchFamily="18" charset="0"/>
                <a:cs typeface="Times New Roman" panose="02020603050405020304" pitchFamily="18" charset="0"/>
              </a:rPr>
              <a:t>Existing system:</a:t>
            </a:r>
            <a:endParaRPr lang="en-IN" altLang="en-US" b="1" u="sng">
              <a:solidFill>
                <a:schemeClr val="accent6">
                  <a:lumMod val="75000"/>
                </a:schemeClr>
              </a:solidFill>
              <a:latin typeface="Times New Roman" panose="02020603050405020304" pitchFamily="18" charset="0"/>
              <a:cs typeface="Times New Roman" panose="02020603050405020304" pitchFamily="18" charset="0"/>
            </a:endParaRPr>
          </a:p>
          <a:p>
            <a:pPr marL="0" indent="0" algn="just">
              <a:buNone/>
            </a:pPr>
            <a:r>
              <a:rPr lang="en-IN" altLang="en-US" sz="24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a:t>
            </a:r>
            <a:r>
              <a:rPr lang="en-IN" altLang="en-US" sz="2400">
                <a:solidFill>
                  <a:schemeClr val="tx1"/>
                </a:solidFill>
                <a:latin typeface="Times New Roman" panose="02020603050405020304" pitchFamily="18" charset="0"/>
                <a:cs typeface="Times New Roman" panose="02020603050405020304" pitchFamily="18" charset="0"/>
              </a:rPr>
              <a:t>Vehicle detection and recognition based on infrared image analysis and </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a:solidFill>
                  <a:schemeClr val="tx1"/>
                </a:solidFill>
                <a:latin typeface="Times New Roman" panose="02020603050405020304" pitchFamily="18" charset="0"/>
                <a:cs typeface="Times New Roman" panose="02020603050405020304" pitchFamily="18" charset="0"/>
              </a:rPr>
              <a:t>   feature extraction process from vehicle                                                                                     </a:t>
            </a:r>
            <a:r>
              <a:rPr lang="en-IN" altLang="en-US" sz="24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a:t>
            </a:r>
            <a:r>
              <a:rPr lang="en-IN" altLang="en-US" sz="2400">
                <a:solidFill>
                  <a:schemeClr val="tx1"/>
                </a:solidFill>
                <a:latin typeface="Times New Roman" panose="02020603050405020304" pitchFamily="18" charset="0"/>
                <a:cs typeface="Times New Roman" panose="02020603050405020304" pitchFamily="18" charset="0"/>
              </a:rPr>
              <a:t>Maximum vehicle detection are done based on the headlights and in Daytime.</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b="1" u="sng">
                <a:solidFill>
                  <a:schemeClr val="accent6">
                    <a:lumMod val="75000"/>
                  </a:schemeClr>
                </a:solidFill>
                <a:latin typeface="Times New Roman" panose="02020603050405020304" pitchFamily="18" charset="0"/>
                <a:cs typeface="Times New Roman" panose="02020603050405020304" pitchFamily="18" charset="0"/>
              </a:rPr>
              <a:t>Proposed System:</a:t>
            </a:r>
            <a:endParaRPr lang="en-IN" altLang="en-US" b="1" u="sng">
              <a:solidFill>
                <a:schemeClr val="accent6">
                  <a:lumMod val="75000"/>
                </a:schemeClr>
              </a:solidFill>
              <a:latin typeface="Times New Roman" panose="02020603050405020304" pitchFamily="18" charset="0"/>
              <a:cs typeface="Times New Roman" panose="02020603050405020304" pitchFamily="18" charset="0"/>
            </a:endParaRPr>
          </a:p>
          <a:p>
            <a:pPr marL="0" indent="0" algn="just">
              <a:buNone/>
            </a:pPr>
            <a:r>
              <a:rPr lang="en-IN" altLang="en-US" sz="24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a:t>
            </a:r>
            <a:r>
              <a:rPr lang="en-IN" altLang="en-US" sz="2400">
                <a:solidFill>
                  <a:schemeClr val="tx1"/>
                </a:solidFill>
                <a:latin typeface="Times New Roman" panose="02020603050405020304" pitchFamily="18" charset="0"/>
                <a:cs typeface="Times New Roman" panose="02020603050405020304" pitchFamily="18" charset="0"/>
              </a:rPr>
              <a:t>Vehicle Detection using GAMMA Correction in Image or Videos to </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a:solidFill>
                  <a:schemeClr val="tx1"/>
                </a:solidFill>
                <a:latin typeface="Times New Roman" panose="02020603050405020304" pitchFamily="18" charset="0"/>
                <a:cs typeface="Times New Roman" panose="02020603050405020304" pitchFamily="18" charset="0"/>
              </a:rPr>
              <a:t>enhance and brighten the image.</a:t>
            </a:r>
            <a:endParaRPr lang="en-IN" altLang="en-US" sz="2400">
              <a:solidFill>
                <a:schemeClr val="tx1"/>
              </a:solidFill>
              <a:latin typeface="Times New Roman" panose="02020603050405020304" pitchFamily="18" charset="0"/>
              <a:cs typeface="Times New Roman" panose="02020603050405020304" pitchFamily="18" charset="0"/>
            </a:endParaRPr>
          </a:p>
          <a:p>
            <a:pPr marL="0" indent="0" algn="just">
              <a:buNone/>
            </a:pPr>
            <a:r>
              <a:rPr lang="en-IN" altLang="en-US" sz="2400" b="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a:t>
            </a:r>
            <a:r>
              <a:rPr lang="en-IN" altLang="en-US" sz="2400">
                <a:solidFill>
                  <a:schemeClr val="tx1"/>
                </a:solidFill>
                <a:latin typeface="Times New Roman" panose="02020603050405020304" pitchFamily="18" charset="0"/>
                <a:cs typeface="Times New Roman" panose="02020603050405020304" pitchFamily="18" charset="0"/>
              </a:rPr>
              <a:t>HAAR CASCADE Classifier is used to Identify the Object(Vehicle).</a:t>
            </a:r>
            <a:endParaRPr lang="en-IN" altLang="en-US" sz="24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810260"/>
          </a:xfrm>
        </p:spPr>
        <p:txBody>
          <a:bodyPr>
            <a:normAutofit/>
          </a:bodyPr>
          <a:lstStyle/>
          <a:p>
            <a:r>
              <a:rPr lang="en-IN" sz="4000" u="sng" dirty="0">
                <a:solidFill>
                  <a:schemeClr val="accent6">
                    <a:lumMod val="75000"/>
                  </a:schemeClr>
                </a:solidFill>
                <a:latin typeface="Times New Roman" panose="02020603050405020304" pitchFamily="18" charset="0"/>
                <a:cs typeface="Times New Roman" panose="02020603050405020304" pitchFamily="18" charset="0"/>
              </a:rPr>
              <a:t>Literature survey:</a:t>
            </a:r>
            <a:endParaRPr lang="en-IN" sz="4000"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285750" indent="-285750">
              <a:buFont typeface="Arial" panose="020B0604020202020204" pitchFamily="34" charset="0"/>
              <a:buChar char="•"/>
            </a:pPr>
            <a:r>
              <a:rPr lang="en-IN" sz="2580" dirty="0">
                <a:solidFill>
                  <a:schemeClr val="tx1"/>
                </a:solidFill>
                <a:effectLst/>
                <a:latin typeface="Times New Roman" panose="02020603050405020304" pitchFamily="18" charset="0"/>
                <a:sym typeface="+mn-ea"/>
              </a:rPr>
              <a:t>The headlights/taillights </a:t>
            </a:r>
            <a:r>
              <a:rPr lang="en-US" sz="2580" dirty="0">
                <a:solidFill>
                  <a:schemeClr val="tx1"/>
                </a:solidFill>
                <a:effectLst/>
                <a:latin typeface="Times New Roman" panose="02020603050405020304" pitchFamily="18" charset="0"/>
                <a:sym typeface="+mn-ea"/>
              </a:rPr>
              <a:t>in night images is the main technique to obtain region proposals in previous methods</a:t>
            </a:r>
            <a:endParaRPr lang="en-US" sz="2580" b="0" i="0" u="none" strike="noStrike" dirty="0">
              <a:solidFill>
                <a:schemeClr val="tx1"/>
              </a:solidFill>
              <a:effectLst/>
              <a:latin typeface="Times New Roman" panose="02020603050405020304" pitchFamily="18" charset="0"/>
            </a:endParaRPr>
          </a:p>
          <a:p>
            <a:pPr marL="285750" indent="-285750">
              <a:buFont typeface="Arial" panose="020B0604020202020204" pitchFamily="34" charset="0"/>
              <a:buChar char="•"/>
            </a:pPr>
            <a:r>
              <a:rPr lang="en-US" sz="2580" dirty="0">
                <a:solidFill>
                  <a:schemeClr val="tx1"/>
                </a:solidFill>
                <a:effectLst/>
                <a:latin typeface="Times New Roman" panose="02020603050405020304" pitchFamily="18" charset="0"/>
                <a:sym typeface="+mn-ea"/>
              </a:rPr>
              <a:t>X. Dai  used Hough transforms</a:t>
            </a:r>
            <a:endParaRPr lang="en-US" sz="2580" b="0" i="0" u="none" strike="noStrike" dirty="0">
              <a:solidFill>
                <a:schemeClr val="tx1"/>
              </a:solidFill>
              <a:effectLst/>
              <a:latin typeface="Times New Roman" panose="02020603050405020304" pitchFamily="18" charset="0"/>
            </a:endParaRPr>
          </a:p>
          <a:p>
            <a:pPr marL="285750" indent="-285750">
              <a:buFont typeface="Arial" panose="020B0604020202020204" pitchFamily="34" charset="0"/>
              <a:buChar char="•"/>
            </a:pPr>
            <a:r>
              <a:rPr lang="en-US" sz="2580" dirty="0">
                <a:solidFill>
                  <a:schemeClr val="tx1"/>
                </a:solidFill>
                <a:effectLst/>
                <a:latin typeface="Times New Roman" panose="02020603050405020304" pitchFamily="18" charset="0"/>
                <a:sym typeface="+mn-ea"/>
              </a:rPr>
              <a:t>In recent years, CNN-based methods are increasingly developed in the research field of vehicle detection at night.</a:t>
            </a:r>
            <a:r>
              <a:rPr lang="en-IN" sz="2580" dirty="0">
                <a:solidFill>
                  <a:schemeClr val="tx1"/>
                </a:solidFill>
                <a:effectLst/>
                <a:latin typeface="Times New Roman" panose="02020603050405020304" pitchFamily="18" charset="0"/>
                <a:sym typeface="+mn-ea"/>
              </a:rPr>
              <a:t> GAN(GENERATIVE ADVERSARIAL NETWORKS)</a:t>
            </a:r>
            <a:r>
              <a:rPr lang="en-US" sz="2580" dirty="0">
                <a:solidFill>
                  <a:schemeClr val="tx1"/>
                </a:solidFill>
                <a:effectLst/>
                <a:latin typeface="Times New Roman" panose="02020603050405020304" pitchFamily="18" charset="0"/>
                <a:sym typeface="+mn-ea"/>
              </a:rPr>
              <a:t>,</a:t>
            </a:r>
            <a:endParaRPr lang="en-US" sz="2580" b="0" i="0" u="none" strike="noStrike" dirty="0">
              <a:solidFill>
                <a:schemeClr val="tx1"/>
              </a:solidFill>
              <a:effectLst/>
              <a:latin typeface="Times New Roman" panose="02020603050405020304" pitchFamily="18" charset="0"/>
            </a:endParaRPr>
          </a:p>
          <a:p>
            <a:pPr marL="285750" indent="-285750">
              <a:buFont typeface="Arial" panose="020B0604020202020204" pitchFamily="34" charset="0"/>
              <a:buChar char="•"/>
            </a:pPr>
            <a:r>
              <a:rPr lang="en-US" sz="2580" dirty="0" err="1">
                <a:solidFill>
                  <a:schemeClr val="tx1"/>
                </a:solidFill>
                <a:effectLst/>
                <a:latin typeface="Times New Roman" panose="02020603050405020304" pitchFamily="18" charset="0"/>
                <a:sym typeface="+mn-ea"/>
              </a:rPr>
              <a:t>CycleGAN</a:t>
            </a:r>
            <a:r>
              <a:rPr lang="en-US" sz="2580" dirty="0">
                <a:solidFill>
                  <a:schemeClr val="tx1"/>
                </a:solidFill>
                <a:effectLst/>
                <a:latin typeface="Times New Roman" panose="02020603050405020304" pitchFamily="18" charset="0"/>
                <a:sym typeface="+mn-ea"/>
              </a:rPr>
              <a:t> is firstly proposed with cycle consistency loss to realize image translation with unpaired images</a:t>
            </a:r>
            <a:r>
              <a:rPr lang="en-US" sz="2580" dirty="0">
                <a:solidFill>
                  <a:schemeClr val="tx1"/>
                </a:solidFill>
                <a:latin typeface="Times New Roman" panose="02020603050405020304" pitchFamily="18" charset="0"/>
                <a:sym typeface="+mn-ea"/>
              </a:rPr>
              <a:t>.</a:t>
            </a:r>
            <a:endParaRPr lang="en-US" sz="2580" dirty="0">
              <a:solidFill>
                <a:schemeClr val="tx1"/>
              </a:solidFill>
              <a:latin typeface="Times New Roman" panose="02020603050405020304" pitchFamily="18" charset="0"/>
            </a:endParaRPr>
          </a:p>
          <a:p>
            <a:pPr marL="0" indent="0">
              <a:buNone/>
            </a:pPr>
            <a:endParaRPr lang="en-US" sz="258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u="sng" dirty="0">
                <a:solidFill>
                  <a:srgbClr val="002060"/>
                </a:solidFill>
                <a:latin typeface="Times New Roman" panose="02020603050405020304" pitchFamily="18" charset="0"/>
                <a:cs typeface="Times New Roman" panose="02020603050405020304" pitchFamily="18" charset="0"/>
              </a:rPr>
              <a:t>Software reqirements:</a:t>
            </a:r>
            <a:endParaRPr lang="en-IN" sz="4800"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IN" dirty="0">
                <a:latin typeface="Times New Roman" panose="02020603050405020304" pitchFamily="18" charset="0"/>
                <a:cs typeface="Times New Roman" panose="02020603050405020304" pitchFamily="18" charset="0"/>
              </a:rPr>
              <a:t>Datasets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Google collabs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Ram : 8gb</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22555"/>
            <a:ext cx="10972800" cy="582613"/>
          </a:xfrm>
        </p:spPr>
        <p:txBody>
          <a:bodyPr>
            <a:normAutofit fontScale="90000"/>
          </a:bodyPr>
          <a:lstStyle/>
          <a:p>
            <a:r>
              <a:rPr lang="en-IN" sz="4000" b="1" u="sng" dirty="0">
                <a:solidFill>
                  <a:srgbClr val="002060"/>
                </a:solidFill>
                <a:latin typeface="Times New Roman" panose="02020603050405020304" pitchFamily="18" charset="0"/>
                <a:cs typeface="Times New Roman" panose="02020603050405020304" pitchFamily="18" charset="0"/>
              </a:rPr>
              <a:t>Modules:</a:t>
            </a:r>
            <a:endParaRPr lang="en-IN" sz="4000" b="1"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IN" b="1" u="sng" dirty="0">
                <a:latin typeface="Times New Roman" panose="02020603050405020304" pitchFamily="18" charset="0"/>
                <a:cs typeface="Times New Roman" panose="02020603050405020304" pitchFamily="18" charset="0"/>
              </a:rPr>
              <a:t>IMT</a:t>
            </a:r>
            <a:endParaRPr lang="en-IN" b="1"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Image transformation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Gamma correction with the help of opencv is used in this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Convert night image to day image</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4"/>
          </p:nvPr>
        </p:nvSpPr>
        <p:spPr>
          <a:xfrm>
            <a:off x="609600" y="4220210"/>
            <a:ext cx="10972800" cy="2495550"/>
          </a:xfrm>
        </p:spPr>
        <p:txBody>
          <a:bodyPr/>
          <a:lstStyle/>
          <a:p>
            <a:r>
              <a:rPr lang="en-IN" b="1" u="sng" dirty="0">
                <a:latin typeface="Times New Roman" panose="02020603050405020304" pitchFamily="18" charset="0"/>
                <a:cs typeface="Times New Roman" panose="02020603050405020304" pitchFamily="18" charset="0"/>
              </a:rPr>
              <a:t>Vd</a:t>
            </a:r>
            <a:endParaRPr lang="en-IN" b="1"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vehicle detection</a:t>
            </a:r>
            <a:endParaRPr lang="en-IN"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Haar cascade classifiers are used with the help of opencv To detect vehicles on the image</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06170"/>
          </a:xfrm>
        </p:spPr>
        <p:txBody>
          <a:bodyPr>
            <a:normAutofit/>
          </a:bodyPr>
          <a:lstStyle/>
          <a:p>
            <a:r>
              <a:rPr lang="en-IN" sz="4000" b="1" u="sng" dirty="0">
                <a:solidFill>
                  <a:srgbClr val="002060"/>
                </a:solidFill>
                <a:latin typeface="Times New Roman" panose="02020603050405020304" pitchFamily="18" charset="0"/>
                <a:cs typeface="Times New Roman" panose="02020603050405020304" pitchFamily="18" charset="0"/>
              </a:rPr>
              <a:t>IMT</a:t>
            </a:r>
            <a:r>
              <a:rPr lang="en-IN" sz="4000" b="1" u="sng" dirty="0">
                <a:solidFill>
                  <a:srgbClr val="0070C0"/>
                </a:solidFill>
                <a:latin typeface="Times New Roman" panose="02020603050405020304" pitchFamily="18" charset="0"/>
                <a:cs typeface="Times New Roman" panose="02020603050405020304" pitchFamily="18" charset="0"/>
              </a:rPr>
              <a:t> </a:t>
            </a:r>
            <a:r>
              <a:rPr lang="en-IN" sz="4000" b="1" u="sng" dirty="0">
                <a:solidFill>
                  <a:srgbClr val="002060"/>
                </a:solidFill>
                <a:latin typeface="Times New Roman" panose="02020603050405020304" pitchFamily="18" charset="0"/>
                <a:cs typeface="Times New Roman" panose="02020603050405020304" pitchFamily="18" charset="0"/>
              </a:rPr>
              <a:t>Module (Image Transformation) :</a:t>
            </a:r>
            <a:endParaRPr lang="en-IN" sz="4000" b="1"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3774" y="2059710"/>
            <a:ext cx="5106026" cy="3731490"/>
          </a:xfrm>
        </p:spPr>
        <p:txBody>
          <a:bodyPr/>
          <a:lstStyle/>
          <a:p>
            <a:r>
              <a:rPr lang="en-IN" dirty="0">
                <a:latin typeface="Times New Roman" panose="02020603050405020304" pitchFamily="18" charset="0"/>
                <a:cs typeface="Times New Roman" panose="02020603050405020304" pitchFamily="18" charset="0"/>
              </a:rPr>
              <a:t>With the help of gamma correction we can change the illumination of image.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4"/>
          </p:nvPr>
        </p:nvSpPr>
        <p:spPr>
          <a:xfrm>
            <a:off x="6172200" y="2124364"/>
            <a:ext cx="5105400" cy="3666835"/>
          </a:xfrm>
        </p:spPr>
        <p:txBody>
          <a:bodyPr/>
          <a:lstStyle/>
          <a:p>
            <a:r>
              <a:rPr lang="en-IN" dirty="0">
                <a:latin typeface="Times New Roman" panose="02020603050405020304" pitchFamily="18" charset="0"/>
                <a:cs typeface="Times New Roman" panose="02020603050405020304" pitchFamily="18" charset="0"/>
              </a:rPr>
              <a:t>After changing the illumination by applying gamma correction.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descr="A car in the dark&#10;&#10;Description automatically generated with low confidence"/>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3593" y="4095750"/>
            <a:ext cx="4260445" cy="2207491"/>
          </a:xfrm>
          <a:prstGeom prst="rect">
            <a:avLst/>
          </a:prstGeom>
          <a:noFill/>
          <a:ln>
            <a:noFill/>
          </a:ln>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6070" y="4213860"/>
            <a:ext cx="4389755" cy="21882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u="sng" dirty="0">
                <a:solidFill>
                  <a:schemeClr val="accent6">
                    <a:lumMod val="75000"/>
                  </a:schemeClr>
                </a:solidFill>
                <a:latin typeface="Times New Roman" panose="02020603050405020304" pitchFamily="18" charset="0"/>
                <a:cs typeface="Times New Roman" panose="02020603050405020304" pitchFamily="18" charset="0"/>
                <a:sym typeface="+mn-ea"/>
              </a:rPr>
              <a:t>Gamma Correctio</a:t>
            </a:r>
            <a:r>
              <a:rPr lang="en-IN" altLang="en-US" b="1" u="sng" dirty="0">
                <a:solidFill>
                  <a:schemeClr val="accent6">
                    <a:lumMod val="75000"/>
                  </a:schemeClr>
                </a:solidFill>
                <a:latin typeface="Times New Roman" panose="02020603050405020304" pitchFamily="18" charset="0"/>
                <a:cs typeface="Times New Roman" panose="02020603050405020304" pitchFamily="18" charset="0"/>
                <a:sym typeface="+mn-ea"/>
              </a:rPr>
              <a:t>n:</a:t>
            </a:r>
            <a:endParaRPr lang="en-IN" altLang="en-US" b="1" u="sng" dirty="0">
              <a:solidFill>
                <a:schemeClr val="accent6">
                  <a:lumMod val="75000"/>
                </a:schemeClr>
              </a:solidFill>
              <a:latin typeface="Times New Roman" panose="02020603050405020304" pitchFamily="18" charset="0"/>
              <a:cs typeface="Times New Roman" panose="02020603050405020304" pitchFamily="18" charset="0"/>
              <a:sym typeface="+mn-ea"/>
            </a:endParaRPr>
          </a:p>
        </p:txBody>
      </p:sp>
      <p:sp>
        <p:nvSpPr>
          <p:cNvPr id="5" name="Content Placeholder 4"/>
          <p:cNvSpPr>
            <a:spLocks noGrp="1"/>
          </p:cNvSpPr>
          <p:nvPr>
            <p:ph idx="1"/>
          </p:nvPr>
        </p:nvSpPr>
        <p:spPr>
          <a:xfrm>
            <a:off x="609600" y="1630680"/>
            <a:ext cx="10972800" cy="4497070"/>
          </a:xfrm>
        </p:spPr>
        <p:txBody>
          <a:bodyPr/>
          <a:p>
            <a:r>
              <a:rPr lang="en-US" dirty="0">
                <a:solidFill>
                  <a:schemeClr val="tx1"/>
                </a:solidFill>
                <a:latin typeface="Times New Roman" panose="02020603050405020304" pitchFamily="18" charset="0"/>
                <a:cs typeface="Times New Roman" panose="02020603050405020304" pitchFamily="18" charset="0"/>
                <a:sym typeface="+mn-ea"/>
              </a:rPr>
              <a:t>Gamma correction is used to increase the brightness of dark image.</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sym typeface="+mn-ea"/>
              </a:rPr>
              <a:t>Non-linear operation to upscale or down scale the intensities of pixels.</a:t>
            </a:r>
            <a:endParaRPr lang="en-US"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dirty="0">
                <a:solidFill>
                  <a:schemeClr val="tx1"/>
                </a:solidFill>
                <a:latin typeface="Times New Roman" panose="02020603050405020304" pitchFamily="18" charset="0"/>
                <a:cs typeface="Times New Roman" panose="02020603050405020304" pitchFamily="18" charset="0"/>
                <a:sym typeface="+mn-ea"/>
              </a:rPr>
              <a:t>Normally raw images have gamma value 1</a:t>
            </a:r>
            <a:endParaRPr lang="en-IN" dirty="0">
              <a:solidFill>
                <a:schemeClr val="tx1"/>
              </a:solidFill>
              <a:latin typeface="Times New Roman" panose="02020603050405020304" pitchFamily="18" charset="0"/>
              <a:ea typeface="+mn-lt"/>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sym typeface="+mn-ea"/>
              </a:rPr>
              <a:t>Intensities increase with increase in gamma correction.</a:t>
            </a:r>
            <a:endParaRPr lang="en-US"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5318</Words>
  <Application>WPS Presentation</Application>
  <PresentationFormat>Widescreen</PresentationFormat>
  <Paragraphs>135</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Times New Roman</vt:lpstr>
      <vt:lpstr>Calibri</vt:lpstr>
      <vt:lpstr>Microsoft YaHei</vt:lpstr>
      <vt:lpstr>Arial Unicode MS</vt:lpstr>
      <vt:lpstr>Gear Drives</vt:lpstr>
      <vt:lpstr>Night time vehicle detection</vt:lpstr>
      <vt:lpstr>Abstract:</vt:lpstr>
      <vt:lpstr>Problem statement:</vt:lpstr>
      <vt:lpstr>PowerPoint 演示文稿</vt:lpstr>
      <vt:lpstr>Literature survey:</vt:lpstr>
      <vt:lpstr>Software reqirements:</vt:lpstr>
      <vt:lpstr>Modules:</vt:lpstr>
      <vt:lpstr>IMT Module (Image Transformation) :</vt:lpstr>
      <vt:lpstr>Gamma Correction:</vt:lpstr>
      <vt:lpstr>Vd module (Vehicle Detection) :</vt:lpstr>
      <vt:lpstr>Haar cascade classifiers: </vt:lpstr>
      <vt:lpstr>PowerPoint 演示文稿</vt:lpstr>
      <vt:lpstr>How it works:</vt:lpstr>
      <vt:lpstr>ER Diagram:</vt:lpstr>
      <vt:lpstr>Usecase Diagram:</vt:lpstr>
      <vt:lpstr>PowerPoint 演示文稿</vt:lpstr>
      <vt:lpstr>Output:</vt:lpstr>
      <vt:lpstr>Results: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Night time vehicle detection</dc:title>
  <dc:creator>SHAIK HAFEEZ SHAHEED</dc:creator>
  <cp:lastModifiedBy>_MSI_</cp:lastModifiedBy>
  <cp:revision>31</cp:revision>
  <dcterms:created xsi:type="dcterms:W3CDTF">2021-09-11T06:01:00Z</dcterms:created>
  <dcterms:modified xsi:type="dcterms:W3CDTF">2024-05-09T04:55:50Z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A3F607AEDEED46E2A916C4CA8332BA6D_13</vt:lpwstr>
  </property>
  <property fmtid="{D5CDD505-2E9C-101B-9397-08002B2CF9AE}" pid="3" name="KSOProductBuildVer">
    <vt:lpwstr>1033-12.2.0.16731</vt:lpwstr>
  </property>
</Properties>
</file>