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C99D-575F-41BD-9BED-5C0E5D21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1AC6D3-A363-40C6-A369-D64AE7ED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D561C5-CF20-4FB7-9231-FB1BE9A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B42BC-B1EE-4274-8E38-3B24DB3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3657F-B096-4A9A-8548-79EB715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6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D320C-18EF-4A3C-9BA6-7224ED38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D3002F-2581-4212-9F80-9CC8E068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C9CF5-6F20-40CA-B150-E866038E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B2CC-BCEC-48CF-B89F-820E313B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C587E-110A-4F2E-BE98-7A84B6A8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1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0F1E8-63FD-4B55-BDC1-F3CE4271D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28962-D66F-4150-A7A5-25474C3D0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9F9-8938-496C-8AEA-C30BF8C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BFAC3-B838-4F52-AB93-2B73EFC6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1FBC-A0D7-442B-A40D-48FB98B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5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EF7A4-946D-4A51-9E46-CBB123CF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CFD95-55EA-488A-8B2F-7510B8AE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3AFB8-863F-4092-9D62-BAA3713E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89C7E-36AC-4E35-A2A5-583266E1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AA319-0AD3-4E99-A875-B59F3226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6F42-E39C-4B0B-8D9B-24391A2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9DD5F-76F9-4DBC-8311-A38522D0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A0435-8E77-4F1C-9C16-8F2DC134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71CAD-E6B5-440F-AD12-72430D90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B5424-5D55-4C60-BE74-C6F9F48B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0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D9061-6D41-4AD5-94EF-D11F0CDB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476E3-89AE-462B-9511-35A7DD9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5BC6EF-2539-4EBF-9627-B5DE74C1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6C086D-811A-4214-873C-B475659D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33D78A-E474-4895-ADA6-DB103C3B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27DBAE-B545-4A3B-B210-DA0BC60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FBCA7-DC24-4CD1-83CB-2CF1DB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88538A-1718-437C-9428-F9FD3E13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5DF84-BB1E-4416-BA2D-D37490AC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FCE22-1FF4-4C32-B095-3CCB5ACF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32BC8-36AA-485D-BB2C-35564B8F3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3CCF85-4675-42B3-944E-BAA2DB25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2ED9E-0A85-4DFF-96D6-5624545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E7E47-17F2-4605-A6F6-294248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9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4648F-D574-4FFB-A390-D3E38EC6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9E487-670A-4A36-8BB8-E7B979B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8909E-27F8-4036-8203-F5D1DA88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C30F50-780E-4E63-BBB9-797D007F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2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F1EBE5-8266-4475-940C-64F15F65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25723D-42DB-4129-B9AD-D4EA419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17B2E-E223-4740-8660-0FD7CE1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3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D8A78-6F2B-49F8-91A0-A8F285E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C2BD8-4B71-42BC-B541-990F89AF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B54A6-1DAC-4B04-B3A5-3EE2C55AD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D1927-7F20-4BCB-A903-763EFCF1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6202D-7448-4D09-942D-42448E2E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1EB3-CF02-4342-ADCD-B2EC1F3C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44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EECA-4757-41B8-AB14-8627300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BB18A5-18F5-411A-836B-846CB7B97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25C0-C083-45FB-9FDF-ED135E0F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80AA4-6DAC-4B01-8E2B-B31181C6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937-FFD5-41D5-9131-80DAF129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71312-805F-4584-8B64-3B9F4F89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4F523-6A91-4671-A8B4-BB573F09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B990A-826A-4794-AD1D-63B69F0C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F6AF76-808E-4EBF-A159-E8E2A4C7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0ADD7-827F-4DED-8CB9-E94613EA3036}" type="datetimeFigureOut">
              <a:rPr lang="ko-KR" altLang="en-US" smtClean="0"/>
              <a:t>21-09-07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A415D-8B6D-477A-A1D5-99D9685F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92056-A497-4DD3-A9A6-4156F6DB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3351-0765-4D8C-9BF9-2E9DCB6BE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70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9058-122E-4914-AF70-0052573C555A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#1 (data </a:t>
            </a:r>
            <a:r>
              <a:rPr lang="ko-KR" altLang="en-US" sz="2400" b="1" dirty="0">
                <a:ea typeface="맑은 고딕" panose="020B0503020000020004" pitchFamily="50" charset="-127"/>
              </a:rPr>
              <a:t>변별력</a:t>
            </a:r>
            <a:r>
              <a:rPr lang="en-US" altLang="ko-KR" sz="2400" b="1" dirty="0">
                <a:ea typeface="맑은 고딕" panose="020B0503020000020004" pitchFamily="50" charset="-127"/>
              </a:rPr>
              <a:t>, ratio</a:t>
            </a:r>
            <a:r>
              <a:rPr lang="ko-KR" altLang="en-US" sz="2400" b="1" dirty="0"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ea typeface="맑은 고딕" panose="020B0503020000020004" pitchFamily="50" charset="-127"/>
              </a:rPr>
              <a:t>calibration curve)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19CEE8-6B96-43CA-945E-37DDBF19181D}"/>
              </a:ext>
            </a:extLst>
          </p:cNvPr>
          <p:cNvGrpSpPr/>
          <p:nvPr/>
        </p:nvGrpSpPr>
        <p:grpSpPr>
          <a:xfrm>
            <a:off x="304800" y="889003"/>
            <a:ext cx="7272867" cy="5799666"/>
            <a:chOff x="753533" y="897467"/>
            <a:chExt cx="7272867" cy="579966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993BE4D-149D-4F0D-ACF6-9C10623E3EC6}"/>
                </a:ext>
              </a:extLst>
            </p:cNvPr>
            <p:cNvSpPr/>
            <p:nvPr/>
          </p:nvSpPr>
          <p:spPr>
            <a:xfrm>
              <a:off x="753533" y="897467"/>
              <a:ext cx="7272867" cy="57996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E0EAF8-E840-4C29-8D4A-F9FD75D5D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652" y="1135368"/>
              <a:ext cx="6861162" cy="541926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F42E92-1619-47C0-949A-B04D8D036B63}"/>
              </a:ext>
            </a:extLst>
          </p:cNvPr>
          <p:cNvSpPr txBox="1"/>
          <p:nvPr/>
        </p:nvSpPr>
        <p:spPr>
          <a:xfrm>
            <a:off x="8067796" y="2826335"/>
            <a:ext cx="353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ratio calibration curve : R</a:t>
            </a:r>
            <a:r>
              <a:rPr lang="en-US" altLang="ko-KR" baseline="30000" dirty="0">
                <a:solidFill>
                  <a:srgbClr val="3333FF"/>
                </a:solidFill>
              </a:rPr>
              <a:t>2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</a:t>
            </a:r>
            <a:r>
              <a:rPr lang="en-US" altLang="ko-KR" baseline="30000" dirty="0">
                <a:solidFill>
                  <a:srgbClr val="3333FF"/>
                </a:solidFill>
              </a:rPr>
              <a:t>2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&gt;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0.999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F26DF-0762-4518-A158-3F550B5557E8}"/>
              </a:ext>
            </a:extLst>
          </p:cNvPr>
          <p:cNvSpPr txBox="1"/>
          <p:nvPr/>
        </p:nvSpPr>
        <p:spPr>
          <a:xfrm>
            <a:off x="7943850" y="1401025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 </a:t>
            </a:r>
            <a:r>
              <a:rPr lang="en-US" altLang="ko-KR" dirty="0"/>
              <a:t>0.2 </a:t>
            </a:r>
            <a:r>
              <a:rPr lang="en-US" altLang="ko-KR" baseline="30000" dirty="0" err="1"/>
              <a:t>o</a:t>
            </a:r>
            <a:r>
              <a:rPr lang="en-US" altLang="ko-KR" dirty="0" err="1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1D3B2-2EBC-4498-8F2F-B215FDCA2D64}"/>
              </a:ext>
            </a:extLst>
          </p:cNvPr>
          <p:cNvSpPr txBox="1"/>
          <p:nvPr/>
        </p:nvSpPr>
        <p:spPr>
          <a:xfrm>
            <a:off x="8067796" y="19290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5min (3s)</a:t>
            </a:r>
          </a:p>
        </p:txBody>
      </p:sp>
    </p:spTree>
    <p:extLst>
      <p:ext uri="{BB962C8B-B14F-4D97-AF65-F5344CB8AC3E}">
        <p14:creationId xmlns:p14="http://schemas.microsoft.com/office/powerpoint/2010/main" val="6153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C10B57-3351-4E3C-A847-B8923E91F6EB}"/>
              </a:ext>
            </a:extLst>
          </p:cNvPr>
          <p:cNvSpPr txBox="1"/>
          <p:nvPr/>
        </p:nvSpPr>
        <p:spPr>
          <a:xfrm>
            <a:off x="6837185" y="2820104"/>
            <a:ext cx="4942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장시간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ko-KR" altLang="en-US" dirty="0">
                <a:solidFill>
                  <a:srgbClr val="3333FF"/>
                </a:solidFill>
              </a:rPr>
              <a:t>측정</a:t>
            </a:r>
            <a:r>
              <a:rPr lang="en-US" altLang="ko-KR" dirty="0">
                <a:solidFill>
                  <a:srgbClr val="3333FF"/>
                </a:solidFill>
              </a:rPr>
              <a:t>: 24 </a:t>
            </a:r>
            <a:r>
              <a:rPr lang="ko-KR" altLang="en-US" dirty="0">
                <a:solidFill>
                  <a:srgbClr val="3333FF"/>
                </a:solidFill>
              </a:rPr>
              <a:t>시간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약액 측정</a:t>
            </a:r>
            <a:r>
              <a:rPr lang="en-US" altLang="ko-KR" dirty="0">
                <a:solidFill>
                  <a:srgbClr val="3333FF"/>
                </a:solidFill>
              </a:rPr>
              <a:t>: air </a:t>
            </a:r>
            <a:r>
              <a:rPr lang="ko-KR" altLang="en-US" dirty="0">
                <a:solidFill>
                  <a:srgbClr val="3333FF"/>
                </a:solidFill>
              </a:rPr>
              <a:t>측정</a:t>
            </a:r>
            <a:r>
              <a:rPr lang="en-US" altLang="ko-KR" dirty="0">
                <a:solidFill>
                  <a:srgbClr val="3333FF"/>
                </a:solidFill>
              </a:rPr>
              <a:t>(WIKI)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+ </a:t>
            </a:r>
            <a:r>
              <a:rPr lang="ko-KR" altLang="en-US" b="1" dirty="0" err="1">
                <a:solidFill>
                  <a:srgbClr val="3333FF"/>
                </a:solidFill>
              </a:rPr>
              <a:t>약액</a:t>
            </a:r>
            <a:r>
              <a:rPr lang="en-US" altLang="ko-KR" dirty="0">
                <a:solidFill>
                  <a:srgbClr val="3333FF"/>
                </a:solidFill>
              </a:rPr>
              <a:t>(ATIK)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3333FF"/>
                </a:solidFill>
              </a:rPr>
              <a:t>신호 그래프 경향</a:t>
            </a:r>
            <a:r>
              <a:rPr lang="en-US" altLang="ko-KR" dirty="0">
                <a:solidFill>
                  <a:srgbClr val="3333FF"/>
                </a:solidFill>
              </a:rPr>
              <a:t>:</a:t>
            </a:r>
            <a:r>
              <a:rPr lang="ko-KR" altLang="en-US" dirty="0">
                <a:solidFill>
                  <a:srgbClr val="3333FF"/>
                </a:solidFill>
              </a:rPr>
              <a:t> 단조 증가 </a:t>
            </a:r>
            <a:r>
              <a:rPr lang="en-US" altLang="ko-KR" dirty="0">
                <a:solidFill>
                  <a:srgbClr val="3333FF"/>
                </a:solidFill>
              </a:rPr>
              <a:t>/ </a:t>
            </a:r>
            <a:r>
              <a:rPr lang="ko-KR" altLang="en-US" dirty="0">
                <a:solidFill>
                  <a:srgbClr val="3333FF"/>
                </a:solidFill>
              </a:rPr>
              <a:t>감소 배제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reference / measure </a:t>
            </a:r>
            <a:r>
              <a:rPr lang="ko-KR" altLang="en-US" dirty="0">
                <a:solidFill>
                  <a:srgbClr val="3333FF"/>
                </a:solidFill>
              </a:rPr>
              <a:t>경향성</a:t>
            </a:r>
            <a:r>
              <a:rPr lang="en-US" altLang="ko-KR" dirty="0">
                <a:solidFill>
                  <a:srgbClr val="3333FF"/>
                </a:solidFill>
              </a:rPr>
              <a:t>: </a:t>
            </a:r>
            <a:r>
              <a:rPr lang="ko-KR" altLang="en-US" dirty="0">
                <a:solidFill>
                  <a:srgbClr val="3333FF"/>
                </a:solidFill>
              </a:rPr>
              <a:t>동일</a:t>
            </a:r>
            <a:r>
              <a:rPr lang="en-US" altLang="ko-KR" dirty="0">
                <a:solidFill>
                  <a:srgbClr val="3333FF"/>
                </a:solidFill>
              </a:rPr>
              <a:t>, </a:t>
            </a:r>
            <a:r>
              <a:rPr lang="ko-KR" altLang="en-US" dirty="0">
                <a:solidFill>
                  <a:srgbClr val="3333FF"/>
                </a:solidFill>
              </a:rPr>
              <a:t>유사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UV ratio, IR ratio </a:t>
            </a:r>
            <a:r>
              <a:rPr lang="ko-KR" altLang="en-US" dirty="0">
                <a:solidFill>
                  <a:srgbClr val="3333FF"/>
                </a:solidFill>
              </a:rPr>
              <a:t>추가</a:t>
            </a:r>
            <a:endParaRPr lang="en-US" altLang="ko-KR" dirty="0">
              <a:solidFill>
                <a:srgbClr val="3333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3333FF"/>
                </a:solidFill>
              </a:rPr>
              <a:t>dev%</a:t>
            </a:r>
            <a:r>
              <a:rPr lang="ko-KR" altLang="en-US" dirty="0">
                <a:solidFill>
                  <a:srgbClr val="3333FF"/>
                </a:solidFill>
              </a:rPr>
              <a:t> 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>
                <a:solidFill>
                  <a:srgbClr val="3333FF"/>
                </a:solidFill>
              </a:rPr>
              <a:t>= RSD (relative standard deviation)</a:t>
            </a:r>
            <a:br>
              <a:rPr lang="en-US" altLang="ko-KR" dirty="0">
                <a:solidFill>
                  <a:srgbClr val="3333FF"/>
                </a:solidFill>
              </a:rPr>
            </a:br>
            <a:r>
              <a:rPr lang="en-US" altLang="ko-KR" dirty="0">
                <a:solidFill>
                  <a:srgbClr val="3333FF"/>
                </a:solidFill>
              </a:rPr>
              <a:t>= </a:t>
            </a:r>
            <a:r>
              <a:rPr lang="en-US" altLang="ko-KR" dirty="0" err="1">
                <a:solidFill>
                  <a:srgbClr val="3333FF"/>
                </a:solidFill>
              </a:rPr>
              <a:t>stdev</a:t>
            </a:r>
            <a:r>
              <a:rPr lang="en-US" altLang="ko-KR" dirty="0">
                <a:solidFill>
                  <a:srgbClr val="3333FF"/>
                </a:solidFill>
              </a:rPr>
              <a:t> / average * 100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3333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D57E2-80D0-48CF-9136-893791D3F842}"/>
              </a:ext>
            </a:extLst>
          </p:cNvPr>
          <p:cNvSpPr/>
          <p:nvPr/>
        </p:nvSpPr>
        <p:spPr bwMode="auto">
          <a:xfrm>
            <a:off x="0" y="5"/>
            <a:ext cx="12192000" cy="7143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895350" indent="-628650">
              <a:buFont typeface="Wingdings" panose="05000000000000000000" pitchFamily="2" charset="2"/>
              <a:buChar char="v"/>
              <a:tabLst>
                <a:tab pos="895350" algn="l"/>
              </a:tabLst>
            </a:pPr>
            <a:r>
              <a:rPr lang="ko-KR" altLang="en-US" sz="2400" b="1" dirty="0">
                <a:ea typeface="맑은 고딕" panose="020B0503020000020004" pitchFamily="50" charset="-127"/>
              </a:rPr>
              <a:t>광학 모듈 성능 검증 조건 </a:t>
            </a:r>
            <a:r>
              <a:rPr lang="en-US" altLang="ko-KR" sz="2400" b="1" dirty="0">
                <a:ea typeface="맑은 고딕" panose="020B0503020000020004" pitchFamily="50" charset="-127"/>
              </a:rPr>
              <a:t>#2 (data</a:t>
            </a:r>
            <a:r>
              <a:rPr lang="ko-KR" altLang="en-US" sz="2400" b="1" dirty="0">
                <a:ea typeface="맑은 고딕" panose="020B0503020000020004" pitchFamily="50" charset="-127"/>
              </a:rPr>
              <a:t> 재현성</a:t>
            </a:r>
            <a:r>
              <a:rPr lang="en-US" altLang="ko-KR" sz="2400" b="1" dirty="0"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ea typeface="맑은 고딕" panose="020B0503020000020004" pitchFamily="50" charset="-127"/>
              </a:rPr>
              <a:t>안정성</a:t>
            </a:r>
            <a:r>
              <a:rPr lang="en-US" altLang="ko-KR" sz="2400" b="1" dirty="0">
                <a:ea typeface="맑은 고딕" panose="020B0503020000020004" pitchFamily="50" charset="-127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772247-5A0A-4BEB-B062-A46965762EED}"/>
              </a:ext>
            </a:extLst>
          </p:cNvPr>
          <p:cNvGrpSpPr/>
          <p:nvPr/>
        </p:nvGrpSpPr>
        <p:grpSpPr>
          <a:xfrm>
            <a:off x="300567" y="1079501"/>
            <a:ext cx="5706533" cy="5342466"/>
            <a:chOff x="300567" y="1083735"/>
            <a:chExt cx="5706533" cy="534246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13A396B-E5C8-4675-872D-C1E2EC81AF50}"/>
                </a:ext>
              </a:extLst>
            </p:cNvPr>
            <p:cNvSpPr/>
            <p:nvPr/>
          </p:nvSpPr>
          <p:spPr>
            <a:xfrm>
              <a:off x="300567" y="1083735"/>
              <a:ext cx="5706533" cy="534246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ED01F87-47EE-403B-8D7F-6212CF3F5D8A}"/>
                </a:ext>
              </a:extLst>
            </p:cNvPr>
            <p:cNvSpPr/>
            <p:nvPr/>
          </p:nvSpPr>
          <p:spPr>
            <a:xfrm>
              <a:off x="537633" y="1291166"/>
              <a:ext cx="5245100" cy="492336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3DA342-FC96-4A60-97F8-D6EB23BB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3606" b="73592"/>
            <a:stretch/>
          </p:blipFill>
          <p:spPr>
            <a:xfrm>
              <a:off x="635000" y="1551343"/>
              <a:ext cx="5037666" cy="70925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09BFDD-A983-4A39-9F70-3BF9939B8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739" t="36096"/>
            <a:stretch/>
          </p:blipFill>
          <p:spPr>
            <a:xfrm>
              <a:off x="829734" y="4329555"/>
              <a:ext cx="4588933" cy="171627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A84C42C-4368-4FE0-950D-C351C5145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096" r="58128"/>
          <a:stretch/>
        </p:blipFill>
        <p:spPr>
          <a:xfrm>
            <a:off x="880533" y="2503843"/>
            <a:ext cx="4546600" cy="17162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98672-3DF4-4D12-98E8-1AB47E34C3B0}"/>
              </a:ext>
            </a:extLst>
          </p:cNvPr>
          <p:cNvSpPr txBox="1"/>
          <p:nvPr/>
        </p:nvSpPr>
        <p:spPr>
          <a:xfrm>
            <a:off x="5583408" y="282010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ratio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8E0F4-3ABC-4EF8-B23A-D469DE7A8947}"/>
              </a:ext>
            </a:extLst>
          </p:cNvPr>
          <p:cNvSpPr txBox="1"/>
          <p:nvPr/>
        </p:nvSpPr>
        <p:spPr>
          <a:xfrm>
            <a:off x="5593963" y="3789538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+/- 1wt% @measure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C4FB3-D22E-4BD0-8886-FC11DC6EB084}"/>
              </a:ext>
            </a:extLst>
          </p:cNvPr>
          <p:cNvSpPr txBox="1"/>
          <p:nvPr/>
        </p:nvSpPr>
        <p:spPr>
          <a:xfrm>
            <a:off x="5650835" y="5585882"/>
            <a:ext cx="237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+/- 2wt% @measure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CE2A22-7C70-4527-AA7B-285888CC6BCA}"/>
              </a:ext>
            </a:extLst>
          </p:cNvPr>
          <p:cNvSpPr txBox="1"/>
          <p:nvPr/>
        </p:nvSpPr>
        <p:spPr>
          <a:xfrm>
            <a:off x="6392990" y="1452573"/>
            <a:ext cx="53864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- air  </a:t>
            </a:r>
            <a:r>
              <a:rPr lang="ko-KR" altLang="en-US" dirty="0"/>
              <a:t>위키</a:t>
            </a:r>
            <a:r>
              <a:rPr lang="en-US" altLang="ko-KR" dirty="0"/>
              <a:t>,  RSD UV &lt;0.1%, IR &lt;0.2%  , 9/30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- </a:t>
            </a:r>
            <a:r>
              <a:rPr lang="ko-KR" altLang="en-US" dirty="0" err="1"/>
              <a:t>약액</a:t>
            </a:r>
            <a:r>
              <a:rPr lang="ko-KR" altLang="en-US" dirty="0"/>
              <a:t> </a:t>
            </a:r>
            <a:r>
              <a:rPr lang="en-US" altLang="ko-KR" dirty="0" err="1"/>
              <a:t>atik</a:t>
            </a:r>
            <a:r>
              <a:rPr lang="en-US" altLang="ko-KR" dirty="0"/>
              <a:t>, </a:t>
            </a:r>
            <a:r>
              <a:rPr lang="ko-KR" altLang="en-US" dirty="0"/>
              <a:t>농도 </a:t>
            </a:r>
            <a:r>
              <a:rPr lang="en-US" altLang="ko-KR" dirty="0"/>
              <a:t>RSD UV &lt;1%, IR &lt;2% , 10/8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147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rkkim@lth.kr</cp:lastModifiedBy>
  <cp:revision>34</cp:revision>
  <cp:lastPrinted>2021-09-06T06:28:46Z</cp:lastPrinted>
  <dcterms:created xsi:type="dcterms:W3CDTF">2021-08-31T04:02:44Z</dcterms:created>
  <dcterms:modified xsi:type="dcterms:W3CDTF">2021-09-07T07:45:09Z</dcterms:modified>
</cp:coreProperties>
</file>