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07200" cy="99393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0" autoAdjust="0"/>
    <p:restoredTop sz="94660"/>
  </p:normalViewPr>
  <p:slideViewPr>
    <p:cSldViewPr snapToGrid="0">
      <p:cViewPr varScale="1">
        <p:scale>
          <a:sx n="157" d="100"/>
          <a:sy n="157" d="100"/>
        </p:scale>
        <p:origin x="156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216001" cy="216001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B5C99D-575F-41BD-9BED-5C0E5D2124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81AC6D3-A363-40C6-A369-D64AE7ED51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D561C5-CF20-4FB7-9231-FB1BE9AA1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0ADD7-827F-4DED-8CB9-E94613EA3036}" type="datetimeFigureOut">
              <a:rPr lang="ko-KR" altLang="en-US" smtClean="0"/>
              <a:t>2021-09-07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5B42BC-B1EE-4274-8E38-3B24DB332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C3657F-B096-4A9A-8548-79EB71581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3351-0765-4D8C-9BF9-2E9DCB6BE5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3965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9D320C-18EF-4A3C-9BA6-7224ED388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AD3002F-2581-4212-9F80-9CC8E06893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CC9CF5-6F20-40CA-B150-E866038E2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0ADD7-827F-4DED-8CB9-E94613EA3036}" type="datetimeFigureOut">
              <a:rPr lang="ko-KR" altLang="en-US" smtClean="0"/>
              <a:t>2021-09-07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BAB2CC-BCEC-48CF-B89F-820E313B0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CC587E-110A-4F2E-BE98-7A84B6A8A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3351-0765-4D8C-9BF9-2E9DCB6BE5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6146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380F1E8-63FD-4B55-BDC1-F3CE4271DC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E628962-D66F-4150-A7A5-25474C3D07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82F9F9-8938-496C-8AEA-C30BF8C20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0ADD7-827F-4DED-8CB9-E94613EA3036}" type="datetimeFigureOut">
              <a:rPr lang="ko-KR" altLang="en-US" smtClean="0"/>
              <a:t>2021-09-07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1BFAC3-B838-4F52-AB93-2B73EFC6F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E91FBC-A0D7-442B-A40D-48FB98B42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3351-0765-4D8C-9BF9-2E9DCB6BE5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6858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3EF7A4-946D-4A51-9E46-CBB123CFB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5CFD95-55EA-488A-8B2F-7510B8AEA3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A3AFB8-863F-4092-9D62-BAA3713E7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0ADD7-827F-4DED-8CB9-E94613EA3036}" type="datetimeFigureOut">
              <a:rPr lang="ko-KR" altLang="en-US" smtClean="0"/>
              <a:t>2021-09-07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B89C7E-36AC-4E35-A2A5-583266E1A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CAA319-0AD3-4E99-A875-B59F32265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3351-0765-4D8C-9BF9-2E9DCB6BE5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4136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F56F42-E39C-4B0B-8D9B-24391A22B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C09DD5F-76F9-4DBC-8311-A38522D099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5A0435-8E77-4F1C-9C16-8F2DC1342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0ADD7-827F-4DED-8CB9-E94613EA3036}" type="datetimeFigureOut">
              <a:rPr lang="ko-KR" altLang="en-US" smtClean="0"/>
              <a:t>2021-09-07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C71CAD-E6B5-440F-AD12-72430D908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AB5424-5D55-4C60-BE74-C6F9F48B6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3351-0765-4D8C-9BF9-2E9DCB6BE5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9707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AD9061-6D41-4AD5-94EF-D11F0CDBF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0476E3-89AE-462B-9511-35A7DD915C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15BC6EF-2539-4EBF-9627-B5DE74C1BF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76C086D-811A-4214-873C-B475659DE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0ADD7-827F-4DED-8CB9-E94613EA3036}" type="datetimeFigureOut">
              <a:rPr lang="ko-KR" altLang="en-US" smtClean="0"/>
              <a:t>2021-09-07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C33D78A-E474-4895-ADA6-DB103C3B3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027DBAE-B545-4A3B-B210-DA0BC602B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3351-0765-4D8C-9BF9-2E9DCB6BE5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6821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AFBCA7-DC24-4CD1-83CB-2CF1DB5F9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388538A-1718-437C-9428-F9FD3E133C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0A5DF84-BB1E-4416-BA2D-D37490AC24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B1FCE22-1FF4-4C32-B095-3CCB5ACF13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F832BC8-36AA-485D-BB2C-35564B8F30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E3CCF85-4675-42B3-944E-BAA2DB25F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0ADD7-827F-4DED-8CB9-E94613EA3036}" type="datetimeFigureOut">
              <a:rPr lang="ko-KR" altLang="en-US" smtClean="0"/>
              <a:t>2021-09-07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582ED9E-0A85-4DFF-96D6-5624545C2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F4E7E47-17F2-4605-A6F6-294248FEC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3351-0765-4D8C-9BF9-2E9DCB6BE5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4794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84648F-D574-4FFB-A390-D3E38EC67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499E487-670A-4A36-8BB8-E7B979B95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0ADD7-827F-4DED-8CB9-E94613EA3036}" type="datetimeFigureOut">
              <a:rPr lang="ko-KR" altLang="en-US" smtClean="0"/>
              <a:t>2021-09-07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EF8909E-27F8-4036-8203-F5D1DA887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2C30F50-780E-4E63-BBB9-797D007FE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3351-0765-4D8C-9BF9-2E9DCB6BE5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6625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FF1EBE5-8266-4475-940C-64F15F652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0ADD7-827F-4DED-8CB9-E94613EA3036}" type="datetimeFigureOut">
              <a:rPr lang="ko-KR" altLang="en-US" smtClean="0"/>
              <a:t>2021-09-07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925723D-42DB-4129-B9AD-D4EA419FE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7A17B2E-E223-4740-8660-0FD7CE12E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3351-0765-4D8C-9BF9-2E9DCB6BE5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4397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6D8A78-6F2B-49F8-91A0-A8F285E96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AC2BD8-4B71-42BC-B541-990F89AFC2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BFB54A6-1DAC-4B04-B3A5-3EE2C55AD7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01D1927-7F20-4BCB-A903-763EFCF1A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0ADD7-827F-4DED-8CB9-E94613EA3036}" type="datetimeFigureOut">
              <a:rPr lang="ko-KR" altLang="en-US" smtClean="0"/>
              <a:t>2021-09-07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286202D-7448-4D09-942D-42448E2E7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D81EB3-CF02-4342-ADCD-B2EC1F3CC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3351-0765-4D8C-9BF9-2E9DCB6BE5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6443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D0EECA-4757-41B8-AB14-8627300AB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4BB18A5-18F5-411A-836B-846CB7B97A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5C25C0-C083-45FB-9FDF-ED135E0F6A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D80AA4-6DAC-4B01-8E2B-B31181C6A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0ADD7-827F-4DED-8CB9-E94613EA3036}" type="datetimeFigureOut">
              <a:rPr lang="ko-KR" altLang="en-US" smtClean="0"/>
              <a:t>2021-09-07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4035937-FFD5-41D5-9131-80DAF1297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9871312-805F-4584-8B64-3B9F4F895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3351-0765-4D8C-9BF9-2E9DCB6BE5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4516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694F523-6A91-4671-A8B4-BB573F09F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2B990A-826A-4794-AD1D-63B69F0C3D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F6AF76-808E-4EBF-A159-E8E2A4C76F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40ADD7-827F-4DED-8CB9-E94613EA3036}" type="datetimeFigureOut">
              <a:rPr lang="ko-KR" altLang="en-US" smtClean="0"/>
              <a:t>2021-09-07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BA415D-8B6D-477A-A1D5-99D9685FA8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E92056-A497-4DD3-A9A6-4156F6DB13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213351-0765-4D8C-9BF9-2E9DCB6BE5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2704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D7379058-122E-4914-AF70-0052573C555A}"/>
              </a:ext>
            </a:extLst>
          </p:cNvPr>
          <p:cNvSpPr/>
          <p:nvPr/>
        </p:nvSpPr>
        <p:spPr bwMode="auto">
          <a:xfrm>
            <a:off x="0" y="5"/>
            <a:ext cx="12192000" cy="71437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895350" indent="-628650">
              <a:buFont typeface="Wingdings" panose="05000000000000000000" pitchFamily="2" charset="2"/>
              <a:buChar char="v"/>
              <a:tabLst>
                <a:tab pos="895350" algn="l"/>
              </a:tabLst>
            </a:pPr>
            <a:r>
              <a:rPr lang="ko-KR" altLang="en-US" sz="2400" b="1" dirty="0">
                <a:ea typeface="맑은 고딕" panose="020B0503020000020004" pitchFamily="50" charset="-127"/>
              </a:rPr>
              <a:t>광학 모듈 성능 검증 조건 </a:t>
            </a:r>
            <a:r>
              <a:rPr lang="en-US" altLang="ko-KR" sz="2400" b="1" dirty="0">
                <a:ea typeface="맑은 고딕" panose="020B0503020000020004" pitchFamily="50" charset="-127"/>
              </a:rPr>
              <a:t>#1 (data </a:t>
            </a:r>
            <a:r>
              <a:rPr lang="ko-KR" altLang="en-US" sz="2400" b="1" dirty="0">
                <a:ea typeface="맑은 고딕" panose="020B0503020000020004" pitchFamily="50" charset="-127"/>
              </a:rPr>
              <a:t>변별력</a:t>
            </a:r>
            <a:r>
              <a:rPr lang="en-US" altLang="ko-KR" sz="2400" b="1" dirty="0">
                <a:ea typeface="맑은 고딕" panose="020B0503020000020004" pitchFamily="50" charset="-127"/>
              </a:rPr>
              <a:t>, ratio</a:t>
            </a:r>
            <a:r>
              <a:rPr lang="ko-KR" altLang="en-US" sz="2400" b="1" dirty="0">
                <a:ea typeface="맑은 고딕" panose="020B0503020000020004" pitchFamily="50" charset="-127"/>
              </a:rPr>
              <a:t> </a:t>
            </a:r>
            <a:r>
              <a:rPr lang="en-US" altLang="ko-KR" sz="2400" b="1" dirty="0">
                <a:ea typeface="맑은 고딕" panose="020B0503020000020004" pitchFamily="50" charset="-127"/>
              </a:rPr>
              <a:t>calibration curve)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CB19CEE8-6B96-43CA-945E-37DDBF19181D}"/>
              </a:ext>
            </a:extLst>
          </p:cNvPr>
          <p:cNvGrpSpPr/>
          <p:nvPr/>
        </p:nvGrpSpPr>
        <p:grpSpPr>
          <a:xfrm>
            <a:off x="304801" y="889003"/>
            <a:ext cx="7010400" cy="5761733"/>
            <a:chOff x="753533" y="897467"/>
            <a:chExt cx="7272867" cy="5799666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8993BE4D-149D-4F0D-ACF6-9C10623E3EC6}"/>
                </a:ext>
              </a:extLst>
            </p:cNvPr>
            <p:cNvSpPr/>
            <p:nvPr/>
          </p:nvSpPr>
          <p:spPr>
            <a:xfrm>
              <a:off x="753533" y="897467"/>
              <a:ext cx="7272867" cy="5799666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4BE0EAF8-E840-4C29-8D4A-F9FD75D5D42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67652" y="1135368"/>
              <a:ext cx="6861162" cy="5419264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E1E402FC-AB3C-45E0-8D74-5DD350A38976}"/>
              </a:ext>
            </a:extLst>
          </p:cNvPr>
          <p:cNvSpPr txBox="1"/>
          <p:nvPr/>
        </p:nvSpPr>
        <p:spPr>
          <a:xfrm>
            <a:off x="7599663" y="1119685"/>
            <a:ext cx="38715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u="sng" dirty="0"/>
              <a:t>[</a:t>
            </a:r>
            <a:r>
              <a:rPr lang="ko-KR" altLang="en-US" sz="1600" u="sng" dirty="0"/>
              <a:t>별첨</a:t>
            </a:r>
            <a:r>
              <a:rPr lang="en-US" altLang="ko-KR" sz="1600" u="sng" dirty="0"/>
              <a:t>3] </a:t>
            </a:r>
            <a:r>
              <a:rPr lang="ko-KR" altLang="en-US" sz="1600" u="sng" dirty="0"/>
              <a:t>개발 요구사양서 추가</a:t>
            </a:r>
            <a:r>
              <a:rPr lang="en-US" altLang="ko-KR" sz="1600" u="sng" dirty="0"/>
              <a:t>/</a:t>
            </a:r>
            <a:r>
              <a:rPr lang="ko-KR" altLang="en-US" sz="1600" u="sng" dirty="0"/>
              <a:t>변경 사항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596802-D552-440D-9313-2E57D89F810D}"/>
              </a:ext>
            </a:extLst>
          </p:cNvPr>
          <p:cNvSpPr txBox="1"/>
          <p:nvPr/>
        </p:nvSpPr>
        <p:spPr>
          <a:xfrm>
            <a:off x="8141477" y="1508050"/>
            <a:ext cx="27879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200" dirty="0"/>
              <a:t>항온 온도 유지 조건 </a:t>
            </a:r>
            <a:r>
              <a:rPr lang="en-US" altLang="ko-KR" sz="1200" dirty="0"/>
              <a:t>25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℃(±0.2℃)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481304-47D1-4D46-8589-2336493E6824}"/>
              </a:ext>
            </a:extLst>
          </p:cNvPr>
          <p:cNvSpPr txBox="1"/>
          <p:nvPr/>
        </p:nvSpPr>
        <p:spPr>
          <a:xfrm>
            <a:off x="7641678" y="1993955"/>
            <a:ext cx="4301627" cy="2549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200" b="1" dirty="0" err="1"/>
              <a:t>농도별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data </a:t>
            </a:r>
            <a:r>
              <a:rPr lang="ko-KR" altLang="en-US" sz="1200" b="1" dirty="0"/>
              <a:t>변별력</a:t>
            </a:r>
            <a:r>
              <a:rPr lang="en-US" altLang="ko-KR" sz="1200" b="1" dirty="0"/>
              <a:t>(calibration curve)</a:t>
            </a:r>
          </a:p>
          <a:p>
            <a:pPr marL="628650" lvl="1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 err="1"/>
              <a:t>농도별</a:t>
            </a:r>
            <a:r>
              <a:rPr lang="ko-KR" altLang="en-US" sz="1200" dirty="0"/>
              <a:t> </a:t>
            </a:r>
            <a:r>
              <a:rPr lang="en-US" altLang="ko-KR" sz="1200" dirty="0"/>
              <a:t>signal/reference ratio </a:t>
            </a:r>
            <a:r>
              <a:rPr lang="ko-KR" altLang="en-US" sz="1200" dirty="0"/>
              <a:t>값 비교</a:t>
            </a:r>
            <a:r>
              <a:rPr lang="en-US" altLang="ko-KR" sz="1200" dirty="0"/>
              <a:t>, </a:t>
            </a:r>
            <a:r>
              <a:rPr lang="ko-KR" altLang="en-US" sz="1200" dirty="0"/>
              <a:t>변별력 확인</a:t>
            </a:r>
            <a:endParaRPr lang="en-US" altLang="ko-KR" sz="1200" dirty="0"/>
          </a:p>
          <a:p>
            <a:pPr lvl="1">
              <a:lnSpc>
                <a:spcPct val="150000"/>
              </a:lnSpc>
            </a:pPr>
            <a:r>
              <a:rPr lang="en-US" altLang="ko-KR" sz="1200" dirty="0"/>
              <a:t>   : </a:t>
            </a:r>
            <a:r>
              <a:rPr lang="ko-KR" altLang="en-US" sz="1200" dirty="0"/>
              <a:t>각 </a:t>
            </a:r>
            <a:r>
              <a:rPr lang="en-US" altLang="ko-KR" sz="1200" dirty="0"/>
              <a:t>PD data – 5min </a:t>
            </a:r>
            <a:r>
              <a:rPr lang="ko-KR" altLang="en-US" sz="1200" dirty="0"/>
              <a:t>측정 </a:t>
            </a:r>
            <a:r>
              <a:rPr lang="en-US" altLang="ko-KR" sz="1200" dirty="0"/>
              <a:t>average </a:t>
            </a:r>
            <a:r>
              <a:rPr lang="ko-KR" altLang="en-US" sz="1200" dirty="0"/>
              <a:t>값 </a:t>
            </a:r>
            <a:r>
              <a:rPr lang="en-US" altLang="ko-KR" sz="1200" dirty="0"/>
              <a:t>(interval: 3s)</a:t>
            </a:r>
          </a:p>
          <a:p>
            <a:pPr lvl="1">
              <a:lnSpc>
                <a:spcPct val="150000"/>
              </a:lnSpc>
            </a:pPr>
            <a:r>
              <a:rPr lang="en-US" altLang="ko-KR" sz="1200" dirty="0"/>
              <a:t>   : ratio = sig / ref  (</a:t>
            </a:r>
            <a:r>
              <a:rPr lang="ko-KR" altLang="en-US" sz="1200" dirty="0"/>
              <a:t>단위 없음</a:t>
            </a:r>
            <a:r>
              <a:rPr lang="en-US" altLang="ko-KR" sz="1200" dirty="0"/>
              <a:t>)</a:t>
            </a:r>
          </a:p>
          <a:p>
            <a:pPr lvl="1">
              <a:lnSpc>
                <a:spcPct val="150000"/>
              </a:lnSpc>
            </a:pPr>
            <a:endParaRPr lang="en-US" altLang="ko-KR" sz="1200" b="1" dirty="0"/>
          </a:p>
          <a:p>
            <a:pPr lvl="1">
              <a:lnSpc>
                <a:spcPct val="150000"/>
              </a:lnSpc>
            </a:pPr>
            <a:r>
              <a:rPr lang="en-US" altLang="ko-KR" sz="1200" b="1" dirty="0"/>
              <a:t>- </a:t>
            </a:r>
            <a:r>
              <a:rPr lang="ko-KR" altLang="en-US" sz="1200" b="1" dirty="0"/>
              <a:t>성능 검증 </a:t>
            </a:r>
            <a:r>
              <a:rPr lang="en-US" altLang="ko-KR" sz="1200" b="1" dirty="0"/>
              <a:t>spec. </a:t>
            </a:r>
            <a:r>
              <a:rPr lang="ko-KR" altLang="en-US" sz="1200" b="1" dirty="0"/>
              <a:t>조건 </a:t>
            </a:r>
            <a:endParaRPr lang="en-US" altLang="ko-KR" sz="1200" b="1" dirty="0"/>
          </a:p>
          <a:p>
            <a:pPr lvl="1">
              <a:lnSpc>
                <a:spcPct val="150000"/>
              </a:lnSpc>
            </a:pPr>
            <a:r>
              <a:rPr lang="en-US" altLang="ko-KR" sz="1200" dirty="0"/>
              <a:t>   : UV: H</a:t>
            </a:r>
            <a:r>
              <a:rPr lang="en-US" altLang="ko-KR" sz="1200" baseline="-25000" dirty="0"/>
              <a:t>2</a:t>
            </a:r>
            <a:r>
              <a:rPr lang="en-US" altLang="ko-KR" sz="1200" dirty="0"/>
              <a:t>O</a:t>
            </a:r>
            <a:r>
              <a:rPr lang="en-US" altLang="ko-KR" sz="1200" baseline="-25000" dirty="0"/>
              <a:t>2</a:t>
            </a:r>
            <a:r>
              <a:rPr lang="en-US" altLang="ko-KR" sz="1200" dirty="0"/>
              <a:t> 0~5% , IR: H</a:t>
            </a:r>
            <a:r>
              <a:rPr lang="en-US" altLang="ko-KR" sz="1200" baseline="-25000" dirty="0"/>
              <a:t>2</a:t>
            </a:r>
            <a:r>
              <a:rPr lang="en-US" altLang="ko-KR" sz="1200" dirty="0"/>
              <a:t>SO</a:t>
            </a:r>
            <a:r>
              <a:rPr lang="en-US" altLang="ko-KR" sz="1200" baseline="-25000" dirty="0"/>
              <a:t>4</a:t>
            </a:r>
            <a:r>
              <a:rPr lang="en-US" altLang="ko-KR" sz="1200" dirty="0"/>
              <a:t> 0~10% </a:t>
            </a:r>
            <a:r>
              <a:rPr lang="ko-KR" altLang="en-US" sz="1200" dirty="0"/>
              <a:t>측정</a:t>
            </a:r>
            <a:endParaRPr lang="en-US" altLang="ko-KR" sz="1200" dirty="0"/>
          </a:p>
          <a:p>
            <a:pPr lvl="1">
              <a:lnSpc>
                <a:spcPct val="150000"/>
              </a:lnSpc>
            </a:pPr>
            <a:r>
              <a:rPr lang="en-US" altLang="ko-KR" sz="1200" dirty="0"/>
              <a:t>   : ratio calibration curve : R</a:t>
            </a:r>
            <a:r>
              <a:rPr lang="en-US" altLang="ko-KR" sz="1200" baseline="30000" dirty="0"/>
              <a:t>2</a:t>
            </a:r>
            <a:endParaRPr lang="en-US" altLang="ko-KR" sz="1200" dirty="0"/>
          </a:p>
          <a:p>
            <a:pPr lvl="1">
              <a:lnSpc>
                <a:spcPct val="150000"/>
              </a:lnSpc>
            </a:pPr>
            <a:r>
              <a:rPr lang="en-US" altLang="ko-KR" sz="1200" b="1" dirty="0"/>
              <a:t>   : R</a:t>
            </a:r>
            <a:r>
              <a:rPr lang="en-US" altLang="ko-KR" sz="1200" b="1" baseline="30000" dirty="0"/>
              <a:t>2</a:t>
            </a:r>
            <a:r>
              <a:rPr lang="ko-KR" altLang="en-US" sz="1200" b="1" dirty="0"/>
              <a:t> 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≥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0.999</a:t>
            </a:r>
            <a:endParaRPr lang="ko-KR" altLang="en-US" sz="12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4EFF3C-C605-4CF3-9925-632D8F7E436F}"/>
              </a:ext>
            </a:extLst>
          </p:cNvPr>
          <p:cNvSpPr txBox="1"/>
          <p:nvPr/>
        </p:nvSpPr>
        <p:spPr>
          <a:xfrm>
            <a:off x="6345064" y="762537"/>
            <a:ext cx="97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&lt;</a:t>
            </a:r>
            <a:r>
              <a:rPr lang="ko-KR" altLang="en-US" dirty="0">
                <a:solidFill>
                  <a:srgbClr val="FF0000"/>
                </a:solidFill>
              </a:rPr>
              <a:t>참고</a:t>
            </a:r>
            <a:r>
              <a:rPr lang="en-US" altLang="ko-KR" dirty="0">
                <a:solidFill>
                  <a:srgbClr val="FF0000"/>
                </a:solidFill>
              </a:rPr>
              <a:t>&gt;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5303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1FD57E2-80D0-48CF-9136-893791D3F842}"/>
              </a:ext>
            </a:extLst>
          </p:cNvPr>
          <p:cNvSpPr/>
          <p:nvPr/>
        </p:nvSpPr>
        <p:spPr bwMode="auto">
          <a:xfrm>
            <a:off x="0" y="5"/>
            <a:ext cx="12192000" cy="71437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895350" indent="-628650">
              <a:buFont typeface="Wingdings" panose="05000000000000000000" pitchFamily="2" charset="2"/>
              <a:buChar char="v"/>
              <a:tabLst>
                <a:tab pos="895350" algn="l"/>
              </a:tabLst>
            </a:pPr>
            <a:r>
              <a:rPr lang="ko-KR" altLang="en-US" sz="2400" b="1" dirty="0">
                <a:ea typeface="맑은 고딕" panose="020B0503020000020004" pitchFamily="50" charset="-127"/>
              </a:rPr>
              <a:t>광학 모듈 성능 검증 조건 </a:t>
            </a:r>
            <a:r>
              <a:rPr lang="en-US" altLang="ko-KR" sz="2400" b="1" dirty="0">
                <a:ea typeface="맑은 고딕" panose="020B0503020000020004" pitchFamily="50" charset="-127"/>
              </a:rPr>
              <a:t>#2 (data</a:t>
            </a:r>
            <a:r>
              <a:rPr lang="ko-KR" altLang="en-US" sz="2400" b="1" dirty="0">
                <a:ea typeface="맑은 고딕" panose="020B0503020000020004" pitchFamily="50" charset="-127"/>
              </a:rPr>
              <a:t> 재현성</a:t>
            </a:r>
            <a:r>
              <a:rPr lang="en-US" altLang="ko-KR" sz="2400" b="1" dirty="0">
                <a:ea typeface="맑은 고딕" panose="020B0503020000020004" pitchFamily="50" charset="-127"/>
              </a:rPr>
              <a:t>, </a:t>
            </a:r>
            <a:r>
              <a:rPr lang="ko-KR" altLang="en-US" sz="2400" b="1" dirty="0">
                <a:ea typeface="맑은 고딕" panose="020B0503020000020004" pitchFamily="50" charset="-127"/>
              </a:rPr>
              <a:t>안정성</a:t>
            </a:r>
            <a:r>
              <a:rPr lang="en-US" altLang="ko-KR" sz="2400" b="1" dirty="0">
                <a:ea typeface="맑은 고딕" panose="020B0503020000020004" pitchFamily="50" charset="-127"/>
              </a:rPr>
              <a:t>)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6A772247-5A0A-4BEB-B062-A46965762EED}"/>
              </a:ext>
            </a:extLst>
          </p:cNvPr>
          <p:cNvGrpSpPr/>
          <p:nvPr/>
        </p:nvGrpSpPr>
        <p:grpSpPr>
          <a:xfrm>
            <a:off x="300567" y="1079501"/>
            <a:ext cx="5706533" cy="5342466"/>
            <a:chOff x="300567" y="1083735"/>
            <a:chExt cx="5706533" cy="5342466"/>
          </a:xfrm>
        </p:grpSpPr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D13A396B-E5C8-4675-872D-C1E2EC81AF50}"/>
                </a:ext>
              </a:extLst>
            </p:cNvPr>
            <p:cNvSpPr/>
            <p:nvPr/>
          </p:nvSpPr>
          <p:spPr>
            <a:xfrm>
              <a:off x="300567" y="1083735"/>
              <a:ext cx="5706533" cy="5342466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CED01F87-47EE-403B-8D7F-6212CF3F5D8A}"/>
                </a:ext>
              </a:extLst>
            </p:cNvPr>
            <p:cNvSpPr/>
            <p:nvPr/>
          </p:nvSpPr>
          <p:spPr>
            <a:xfrm>
              <a:off x="537633" y="1291166"/>
              <a:ext cx="5245100" cy="4923368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173DA342-FC96-4A60-97F8-D6EB23BBB5B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53606" b="73592"/>
            <a:stretch/>
          </p:blipFill>
          <p:spPr>
            <a:xfrm>
              <a:off x="635000" y="1551343"/>
              <a:ext cx="5037666" cy="709257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B809BFDD-A983-4A39-9F70-3BF9939B8CE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7739" t="36096"/>
            <a:stretch/>
          </p:blipFill>
          <p:spPr>
            <a:xfrm>
              <a:off x="829734" y="4329555"/>
              <a:ext cx="4588933" cy="1716279"/>
            </a:xfrm>
            <a:prstGeom prst="rect">
              <a:avLst/>
            </a:prstGeom>
          </p:spPr>
        </p:pic>
      </p:grpSp>
      <p:pic>
        <p:nvPicPr>
          <p:cNvPr id="11" name="그림 10">
            <a:extLst>
              <a:ext uri="{FF2B5EF4-FFF2-40B4-BE49-F238E27FC236}">
                <a16:creationId xmlns:a16="http://schemas.microsoft.com/office/drawing/2014/main" id="{AA84C42C-4368-4FE0-950D-C351C5145BE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6096" r="58128"/>
          <a:stretch/>
        </p:blipFill>
        <p:spPr>
          <a:xfrm>
            <a:off x="880533" y="2503843"/>
            <a:ext cx="4546600" cy="171627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94B0B57-7078-4FD1-88D3-2DDA7AA1552B}"/>
              </a:ext>
            </a:extLst>
          </p:cNvPr>
          <p:cNvSpPr txBox="1"/>
          <p:nvPr/>
        </p:nvSpPr>
        <p:spPr>
          <a:xfrm>
            <a:off x="6512029" y="1547109"/>
            <a:ext cx="5075428" cy="36576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lnSpc>
                <a:spcPct val="150000"/>
              </a:lnSpc>
              <a:buFont typeface="+mj-lt"/>
              <a:buAutoNum type="arabicPeriod" startAt="2"/>
            </a:pPr>
            <a:r>
              <a:rPr lang="en-US" altLang="ko-KR" sz="1200" b="1" dirty="0"/>
              <a:t>data </a:t>
            </a:r>
            <a:r>
              <a:rPr lang="ko-KR" altLang="en-US" sz="1200" b="1" dirty="0"/>
              <a:t>재현성</a:t>
            </a:r>
            <a:r>
              <a:rPr lang="en-US" altLang="ko-KR" sz="1200" b="1" dirty="0"/>
              <a:t>(repeatability), </a:t>
            </a:r>
            <a:r>
              <a:rPr lang="ko-KR" altLang="en-US" sz="1200" b="1" dirty="0"/>
              <a:t>안정성</a:t>
            </a:r>
            <a:r>
              <a:rPr lang="en-US" altLang="ko-KR" sz="1200" b="1" dirty="0"/>
              <a:t>(stability)</a:t>
            </a:r>
          </a:p>
          <a:p>
            <a:pPr marL="628650" lvl="1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장시간 측정</a:t>
            </a:r>
            <a:r>
              <a:rPr lang="en-US" altLang="ko-KR" sz="1200" dirty="0"/>
              <a:t>: </a:t>
            </a:r>
            <a:r>
              <a:rPr lang="en-US" altLang="ko-KR" sz="1200" u="sng" dirty="0"/>
              <a:t>72 </a:t>
            </a:r>
            <a:r>
              <a:rPr lang="ko-KR" altLang="en-US" sz="1200" u="sng" dirty="0"/>
              <a:t>시간</a:t>
            </a:r>
          </a:p>
          <a:p>
            <a:pPr marL="628650" lvl="1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측정</a:t>
            </a:r>
            <a:r>
              <a:rPr lang="en-US" altLang="ko-KR" sz="1200" dirty="0"/>
              <a:t>: air(WIKI optics) + DSP chemical(ATIK)</a:t>
            </a:r>
          </a:p>
          <a:p>
            <a:pPr marL="628650" lvl="1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신호 그래프 경향</a:t>
            </a:r>
            <a:r>
              <a:rPr lang="en-US" altLang="ko-KR" sz="1200" dirty="0"/>
              <a:t>: </a:t>
            </a:r>
            <a:r>
              <a:rPr lang="ko-KR" altLang="en-US" sz="1200" dirty="0"/>
              <a:t>단조 증가 </a:t>
            </a:r>
            <a:r>
              <a:rPr lang="en-US" altLang="ko-KR" sz="1200" dirty="0"/>
              <a:t>/ </a:t>
            </a:r>
            <a:r>
              <a:rPr lang="ko-KR" altLang="en-US" sz="1200" dirty="0"/>
              <a:t>감소 배제</a:t>
            </a:r>
          </a:p>
          <a:p>
            <a:pPr marL="628650" lvl="1" indent="-171450">
              <a:lnSpc>
                <a:spcPct val="150000"/>
              </a:lnSpc>
              <a:buFontTx/>
              <a:buChar char="-"/>
            </a:pPr>
            <a:r>
              <a:rPr lang="en-US" altLang="ko-KR" sz="1200" dirty="0"/>
              <a:t>reference / measure </a:t>
            </a:r>
            <a:r>
              <a:rPr lang="ko-KR" altLang="en-US" sz="1200" dirty="0"/>
              <a:t>경향성</a:t>
            </a:r>
            <a:r>
              <a:rPr lang="en-US" altLang="ko-KR" sz="1200" dirty="0"/>
              <a:t>: </a:t>
            </a:r>
            <a:r>
              <a:rPr lang="ko-KR" altLang="en-US" sz="1200" dirty="0"/>
              <a:t>동일</a:t>
            </a:r>
            <a:r>
              <a:rPr lang="en-US" altLang="ko-KR" sz="1200" dirty="0"/>
              <a:t>, </a:t>
            </a:r>
            <a:r>
              <a:rPr lang="ko-KR" altLang="en-US" sz="1200" dirty="0"/>
              <a:t>유사</a:t>
            </a:r>
          </a:p>
          <a:p>
            <a:pPr marL="628650" lvl="1" indent="-171450">
              <a:lnSpc>
                <a:spcPct val="150000"/>
              </a:lnSpc>
              <a:buFontTx/>
              <a:buChar char="-"/>
            </a:pPr>
            <a:r>
              <a:rPr lang="en-US" altLang="ko-KR" sz="1200" dirty="0"/>
              <a:t>UV ratio, IR ratio </a:t>
            </a:r>
            <a:r>
              <a:rPr lang="ko-KR" altLang="en-US" sz="1200" dirty="0"/>
              <a:t>추가</a:t>
            </a:r>
          </a:p>
          <a:p>
            <a:pPr marL="628650" lvl="1" indent="-171450">
              <a:lnSpc>
                <a:spcPct val="150000"/>
              </a:lnSpc>
              <a:buFontTx/>
              <a:buChar char="-"/>
            </a:pPr>
            <a:r>
              <a:rPr lang="en-US" altLang="ko-KR" sz="1200" dirty="0"/>
              <a:t>dev% </a:t>
            </a:r>
            <a:br>
              <a:rPr lang="en-US" altLang="ko-KR" sz="1200" dirty="0"/>
            </a:br>
            <a:r>
              <a:rPr lang="en-US" altLang="ko-KR" sz="1200" dirty="0"/>
              <a:t>= RSD (relative standard deviation)</a:t>
            </a:r>
            <a:br>
              <a:rPr lang="en-US" altLang="ko-KR" sz="1200" dirty="0"/>
            </a:br>
            <a:r>
              <a:rPr lang="en-US" altLang="ko-KR" sz="1200" dirty="0"/>
              <a:t>= </a:t>
            </a:r>
            <a:r>
              <a:rPr lang="en-US" altLang="ko-KR" sz="1200" dirty="0" err="1"/>
              <a:t>stdev</a:t>
            </a:r>
            <a:r>
              <a:rPr lang="en-US" altLang="ko-KR" sz="1200" dirty="0"/>
              <a:t> / average * 100</a:t>
            </a:r>
          </a:p>
          <a:p>
            <a:pPr marL="628650" lvl="1" indent="-171450">
              <a:lnSpc>
                <a:spcPct val="150000"/>
              </a:lnSpc>
              <a:buFontTx/>
              <a:buChar char="-"/>
            </a:pPr>
            <a:endParaRPr lang="en-US" altLang="ko-KR" sz="1200" dirty="0"/>
          </a:p>
          <a:p>
            <a:pPr lvl="1">
              <a:lnSpc>
                <a:spcPct val="150000"/>
              </a:lnSpc>
            </a:pPr>
            <a:r>
              <a:rPr lang="en-US" altLang="ko-KR" sz="1200" b="1" dirty="0"/>
              <a:t>- </a:t>
            </a:r>
            <a:r>
              <a:rPr lang="ko-KR" altLang="en-US" sz="1200" b="1" dirty="0"/>
              <a:t>성능 검증 </a:t>
            </a:r>
            <a:r>
              <a:rPr lang="en-US" altLang="ko-KR" sz="1200" b="1" dirty="0"/>
              <a:t>spec. </a:t>
            </a:r>
            <a:r>
              <a:rPr lang="ko-KR" altLang="en-US" sz="1200" b="1" dirty="0"/>
              <a:t>조건 </a:t>
            </a:r>
            <a:endParaRPr lang="en-US" altLang="ko-KR" sz="1200" b="1" dirty="0"/>
          </a:p>
          <a:p>
            <a:pPr>
              <a:lnSpc>
                <a:spcPct val="150000"/>
              </a:lnSpc>
            </a:pPr>
            <a:r>
              <a:rPr lang="en-US" altLang="ko-KR" sz="1200" dirty="0"/>
              <a:t>            : 1</a:t>
            </a:r>
            <a:r>
              <a:rPr lang="ko-KR" altLang="en-US" sz="1200" dirty="0"/>
              <a:t>차</a:t>
            </a:r>
            <a:r>
              <a:rPr lang="en-US" altLang="ko-KR" sz="1200" dirty="0"/>
              <a:t>(~9/30)</a:t>
            </a:r>
            <a:r>
              <a:rPr lang="ko-KR" altLang="en-US" sz="1200" dirty="0"/>
              <a:t> </a:t>
            </a:r>
            <a:r>
              <a:rPr lang="en-US" altLang="ko-KR" sz="1200" dirty="0"/>
              <a:t>– air(WIKI optics), </a:t>
            </a:r>
            <a:r>
              <a:rPr lang="en-US" altLang="ko-KR" sz="1200" b="1" dirty="0"/>
              <a:t>RSD: UV 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≤ </a:t>
            </a:r>
            <a:r>
              <a:rPr lang="en-US" altLang="ko-KR" sz="1200" b="1" dirty="0"/>
              <a:t>0.1%, IR 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≤ </a:t>
            </a:r>
            <a:r>
              <a:rPr lang="en-US" altLang="ko-KR" sz="1200" b="1" dirty="0"/>
              <a:t>0.2%</a:t>
            </a:r>
            <a:r>
              <a:rPr lang="en-US" altLang="ko-KR" sz="12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200" dirty="0"/>
              <a:t>            : 2</a:t>
            </a:r>
            <a:r>
              <a:rPr lang="ko-KR" altLang="en-US" sz="1200" dirty="0"/>
              <a:t>차</a:t>
            </a:r>
            <a:r>
              <a:rPr lang="en-US" altLang="ko-KR" sz="1200" dirty="0"/>
              <a:t>(~10/8)</a:t>
            </a:r>
            <a:r>
              <a:rPr lang="ko-KR" altLang="en-US" sz="1200" dirty="0"/>
              <a:t> </a:t>
            </a:r>
            <a:r>
              <a:rPr lang="en-US" altLang="ko-KR" sz="1200" dirty="0"/>
              <a:t>– DSP chemical(ATIK),</a:t>
            </a:r>
            <a:r>
              <a:rPr lang="ko-KR" altLang="en-US" sz="1200" dirty="0"/>
              <a:t> </a:t>
            </a:r>
            <a:r>
              <a:rPr lang="en-US" altLang="ko-KR" sz="1200" b="1" dirty="0"/>
              <a:t>RSD: UV 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≤ </a:t>
            </a:r>
            <a:r>
              <a:rPr lang="en-US" altLang="ko-KR" sz="1200" b="1" dirty="0"/>
              <a:t>1%, IR 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≤ </a:t>
            </a:r>
            <a:r>
              <a:rPr lang="en-US" altLang="ko-KR" sz="1200" b="1" dirty="0"/>
              <a:t>2%</a:t>
            </a:r>
            <a:endParaRPr lang="ko-KR" altLang="en-US" sz="1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E1DA3F9-9EAA-4AB8-A82F-CBD75879C95A}"/>
              </a:ext>
            </a:extLst>
          </p:cNvPr>
          <p:cNvSpPr txBox="1"/>
          <p:nvPr/>
        </p:nvSpPr>
        <p:spPr>
          <a:xfrm>
            <a:off x="5125863" y="1072578"/>
            <a:ext cx="97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&lt;</a:t>
            </a:r>
            <a:r>
              <a:rPr lang="ko-KR" altLang="en-US" dirty="0">
                <a:solidFill>
                  <a:srgbClr val="FF0000"/>
                </a:solidFill>
              </a:rPr>
              <a:t>참고</a:t>
            </a:r>
            <a:r>
              <a:rPr lang="en-US" altLang="ko-KR" dirty="0">
                <a:solidFill>
                  <a:srgbClr val="FF0000"/>
                </a:solidFill>
              </a:rPr>
              <a:t>&gt;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11512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5582</TotalTime>
  <Words>248</Words>
  <Application>Microsoft Office PowerPoint</Application>
  <PresentationFormat>와이드스크린</PresentationFormat>
  <Paragraphs>26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맑은 고딕</vt:lpstr>
      <vt:lpstr>Arial</vt:lpstr>
      <vt:lpstr>Wingdings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Ho</dc:creator>
  <cp:lastModifiedBy>kwpark@atikorea.com</cp:lastModifiedBy>
  <cp:revision>35</cp:revision>
  <cp:lastPrinted>2021-09-06T06:28:46Z</cp:lastPrinted>
  <dcterms:created xsi:type="dcterms:W3CDTF">2021-08-31T04:02:44Z</dcterms:created>
  <dcterms:modified xsi:type="dcterms:W3CDTF">2021-09-07T09:57:22Z</dcterms:modified>
</cp:coreProperties>
</file>