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C99D-575F-41BD-9BED-5C0E5D2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C6D3-A363-40C6-A369-D64AE7ED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561C5-CF20-4FB7-9231-FB1BE9AA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B42BC-B1EE-4274-8E38-3B24DB33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3657F-B096-4A9A-8548-79EB715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320C-18EF-4A3C-9BA6-7224ED38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3002F-2581-4212-9F80-9CC8E068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C9CF5-6F20-40CA-B150-E866038E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AB2CC-BCEC-48CF-B89F-820E313B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C587E-110A-4F2E-BE98-7A84B6A8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80F1E8-63FD-4B55-BDC1-F3CE4271D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28962-D66F-4150-A7A5-25474C3D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F9F9-8938-496C-8AEA-C30BF8C2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BFAC3-B838-4F52-AB93-2B73EFC6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91FBC-A0D7-442B-A40D-48FB98B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F7A4-946D-4A51-9E46-CBB123C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CFD95-55EA-488A-8B2F-7510B8AE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3AFB8-863F-4092-9D62-BAA3713E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89C7E-36AC-4E35-A2A5-583266E1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AA319-0AD3-4E99-A875-B59F3226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6F42-E39C-4B0B-8D9B-24391A22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9DD5F-76F9-4DBC-8311-A38522D0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A0435-8E77-4F1C-9C16-8F2DC134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71CAD-E6B5-440F-AD12-72430D90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B5424-5D55-4C60-BE74-C6F9F48B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9061-6D41-4AD5-94EF-D11F0CDB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476E3-89AE-462B-9511-35A7DD91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BC6EF-2539-4EBF-9627-B5DE74C1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C086D-811A-4214-873C-B475659D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3D78A-E474-4895-ADA6-DB103C3B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7DBAE-B545-4A3B-B210-DA0BC602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FBCA7-DC24-4CD1-83CB-2CF1DB5F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8538A-1718-437C-9428-F9FD3E13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5DF84-BB1E-4416-BA2D-D37490AC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FCE22-1FF4-4C32-B095-3CCB5ACF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32BC8-36AA-485D-BB2C-35564B8F3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CCF85-4675-42B3-944E-BAA2DB25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2ED9E-0A85-4DFF-96D6-5624545C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E7E47-17F2-4605-A6F6-294248F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648F-D574-4FFB-A390-D3E38EC6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9E487-670A-4A36-8BB8-E7B979B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8909E-27F8-4036-8203-F5D1DA88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C30F50-780E-4E63-BBB9-797D007F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2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F1EBE5-8266-4475-940C-64F15F65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25723D-42DB-4129-B9AD-D4EA419F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17B2E-E223-4740-8660-0FD7CE1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8A78-6F2B-49F8-91A0-A8F285E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C2BD8-4B71-42BC-B541-990F89AF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B54A6-1DAC-4B04-B3A5-3EE2C55AD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D1927-7F20-4BCB-A903-763EFCF1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6202D-7448-4D09-942D-42448E2E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1EB3-CF02-4342-ADCD-B2EC1F3C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0EECA-4757-41B8-AB14-8627300A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BB18A5-18F5-411A-836B-846CB7B9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C25C0-C083-45FB-9FDF-ED135E0F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80AA4-6DAC-4B01-8E2B-B31181C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35937-FFD5-41D5-9131-80DAF129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71312-805F-4584-8B64-3B9F4F8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4F523-6A91-4671-A8B4-BB573F09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B990A-826A-4794-AD1D-63B69F0C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6AF76-808E-4EBF-A159-E8E2A4C76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ADD7-827F-4DED-8CB9-E94613EA303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A415D-8B6D-477A-A1D5-99D9685F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92056-A497-4DD3-A9A6-4156F6DB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0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379058-122E-4914-AF70-0052573C555A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#1 (data </a:t>
            </a:r>
            <a:r>
              <a:rPr lang="ko-KR" altLang="en-US" sz="2400" b="1" dirty="0">
                <a:ea typeface="맑은 고딕" panose="020B0503020000020004" pitchFamily="50" charset="-127"/>
              </a:rPr>
              <a:t>변별력</a:t>
            </a:r>
            <a:r>
              <a:rPr lang="en-US" altLang="ko-KR" sz="2400" b="1" dirty="0">
                <a:ea typeface="맑은 고딕" panose="020B0503020000020004" pitchFamily="50" charset="-127"/>
              </a:rPr>
              <a:t>, ratio</a:t>
            </a:r>
            <a:r>
              <a:rPr lang="ko-KR" altLang="en-US" sz="2400" b="1" dirty="0"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</a:rPr>
              <a:t>calibration curve)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19CEE8-6B96-43CA-945E-37DDBF19181D}"/>
              </a:ext>
            </a:extLst>
          </p:cNvPr>
          <p:cNvGrpSpPr/>
          <p:nvPr/>
        </p:nvGrpSpPr>
        <p:grpSpPr>
          <a:xfrm>
            <a:off x="304801" y="889003"/>
            <a:ext cx="7010400" cy="5761733"/>
            <a:chOff x="753533" y="897467"/>
            <a:chExt cx="7272867" cy="579966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993BE4D-149D-4F0D-ACF6-9C10623E3EC6}"/>
                </a:ext>
              </a:extLst>
            </p:cNvPr>
            <p:cNvSpPr/>
            <p:nvPr/>
          </p:nvSpPr>
          <p:spPr>
            <a:xfrm>
              <a:off x="753533" y="897467"/>
              <a:ext cx="7272867" cy="57996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E0EAF8-E840-4C29-8D4A-F9FD75D5D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652" y="1135368"/>
              <a:ext cx="6861162" cy="541926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E402FC-AB3C-45E0-8D74-5DD350A38976}"/>
              </a:ext>
            </a:extLst>
          </p:cNvPr>
          <p:cNvSpPr txBox="1"/>
          <p:nvPr/>
        </p:nvSpPr>
        <p:spPr>
          <a:xfrm>
            <a:off x="7599663" y="1119685"/>
            <a:ext cx="387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/>
              <a:t>[</a:t>
            </a:r>
            <a:r>
              <a:rPr lang="ko-KR" altLang="en-US" sz="1600" u="sng" dirty="0"/>
              <a:t>별첨</a:t>
            </a:r>
            <a:r>
              <a:rPr lang="en-US" altLang="ko-KR" sz="1600" u="sng" dirty="0"/>
              <a:t>3] </a:t>
            </a:r>
            <a:r>
              <a:rPr lang="ko-KR" altLang="en-US" sz="1600" u="sng" dirty="0"/>
              <a:t>개발 요구사양서 추가</a:t>
            </a:r>
            <a:r>
              <a:rPr lang="en-US" altLang="ko-KR" sz="1600" u="sng" dirty="0"/>
              <a:t>/</a:t>
            </a:r>
            <a:r>
              <a:rPr lang="ko-KR" altLang="en-US" sz="1600" u="sng" dirty="0"/>
              <a:t>변경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96802-D552-440D-9313-2E57D89F810D}"/>
              </a:ext>
            </a:extLst>
          </p:cNvPr>
          <p:cNvSpPr txBox="1"/>
          <p:nvPr/>
        </p:nvSpPr>
        <p:spPr>
          <a:xfrm>
            <a:off x="8141477" y="150805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항온 온도 유지 조건 </a:t>
            </a:r>
            <a:r>
              <a:rPr lang="en-US" altLang="ko-KR" sz="1200" dirty="0"/>
              <a:t>25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℃(±0.2℃)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81304-47D1-4D46-8589-2336493E6824}"/>
              </a:ext>
            </a:extLst>
          </p:cNvPr>
          <p:cNvSpPr txBox="1"/>
          <p:nvPr/>
        </p:nvSpPr>
        <p:spPr>
          <a:xfrm>
            <a:off x="7641678" y="1993955"/>
            <a:ext cx="4301627" cy="282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err="1"/>
              <a:t>농도별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data </a:t>
            </a:r>
            <a:r>
              <a:rPr lang="ko-KR" altLang="en-US" sz="1200" b="1" dirty="0"/>
              <a:t>변별력</a:t>
            </a:r>
            <a:r>
              <a:rPr lang="en-US" altLang="ko-KR" sz="1200" b="1" dirty="0"/>
              <a:t>(calibration curve)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농도별</a:t>
            </a:r>
            <a:r>
              <a:rPr lang="ko-KR" altLang="en-US" sz="1200" dirty="0"/>
              <a:t> </a:t>
            </a:r>
            <a:r>
              <a:rPr lang="en-US" altLang="ko-KR" sz="1200" dirty="0"/>
              <a:t>signal/reference ratio </a:t>
            </a:r>
            <a:r>
              <a:rPr lang="ko-KR" altLang="en-US" sz="1200" dirty="0"/>
              <a:t>값 비교</a:t>
            </a:r>
            <a:r>
              <a:rPr lang="en-US" altLang="ko-KR" sz="1200" dirty="0"/>
              <a:t>, </a:t>
            </a:r>
            <a:r>
              <a:rPr lang="ko-KR" altLang="en-US" sz="1200" dirty="0"/>
              <a:t>변별력 확인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</a:t>
            </a:r>
            <a:r>
              <a:rPr lang="ko-KR" altLang="en-US" sz="1200" dirty="0"/>
              <a:t>각 </a:t>
            </a:r>
            <a:r>
              <a:rPr lang="en-US" altLang="ko-KR" sz="1200" dirty="0"/>
              <a:t>PD data – 5min </a:t>
            </a:r>
            <a:r>
              <a:rPr lang="ko-KR" altLang="en-US" sz="1200" dirty="0"/>
              <a:t>측정 </a:t>
            </a:r>
            <a:r>
              <a:rPr lang="en-US" altLang="ko-KR" sz="1200" dirty="0"/>
              <a:t>average </a:t>
            </a:r>
            <a:r>
              <a:rPr lang="ko-KR" altLang="en-US" sz="1200" dirty="0"/>
              <a:t>값 </a:t>
            </a:r>
            <a:r>
              <a:rPr lang="en-US" altLang="ko-KR" sz="1200" dirty="0"/>
              <a:t>(interval: 3s)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ratio = sig / ref  (</a:t>
            </a:r>
            <a:r>
              <a:rPr lang="ko-KR" altLang="en-US" sz="1200" dirty="0"/>
              <a:t>단위 없음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200" b="1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성능 검증 </a:t>
            </a:r>
            <a:r>
              <a:rPr lang="en-US" altLang="ko-KR" sz="1200" b="1" dirty="0"/>
              <a:t>spec. </a:t>
            </a:r>
            <a:r>
              <a:rPr lang="ko-KR" altLang="en-US" sz="1200" b="1" dirty="0"/>
              <a:t>조건 </a:t>
            </a:r>
            <a:endParaRPr lang="en-US" altLang="ko-KR" sz="1200" b="1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UV: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O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 0~5% , IR: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SO</a:t>
            </a:r>
            <a:r>
              <a:rPr lang="en-US" altLang="ko-KR" sz="1200" baseline="-25000" dirty="0"/>
              <a:t>4</a:t>
            </a:r>
            <a:r>
              <a:rPr lang="en-US" altLang="ko-KR" sz="1200" dirty="0"/>
              <a:t> 0~10% </a:t>
            </a:r>
            <a:r>
              <a:rPr lang="ko-KR" altLang="en-US" sz="1200" dirty="0"/>
              <a:t>측정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ratio calibration curve : R</a:t>
            </a:r>
            <a:r>
              <a:rPr lang="en-US" altLang="ko-KR" sz="1200" baseline="30000" dirty="0"/>
              <a:t>2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   : R</a:t>
            </a:r>
            <a:r>
              <a:rPr lang="en-US" altLang="ko-KR" sz="1200" b="1" baseline="30000" dirty="0"/>
              <a:t>2</a:t>
            </a:r>
            <a:r>
              <a:rPr lang="ko-KR" altLang="en-US" sz="1200" b="1" dirty="0"/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≥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0.9985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   : </a:t>
            </a:r>
            <a:r>
              <a:rPr lang="ko-KR" altLang="en-US" sz="1200" b="1" dirty="0"/>
              <a:t>일정</a:t>
            </a:r>
            <a:r>
              <a:rPr lang="en-US" altLang="ko-KR" sz="1200" b="1" dirty="0"/>
              <a:t> ~10/29 </a:t>
            </a:r>
            <a:r>
              <a:rPr lang="ko-KR" altLang="en-US" sz="1200" b="1" dirty="0"/>
              <a:t>까지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FF3C-C605-4CF3-9925-632D8F7E436F}"/>
              </a:ext>
            </a:extLst>
          </p:cNvPr>
          <p:cNvSpPr txBox="1"/>
          <p:nvPr/>
        </p:nvSpPr>
        <p:spPr>
          <a:xfrm>
            <a:off x="6345064" y="76253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참고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FD57E2-80D0-48CF-9136-893791D3F84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#2 (data</a:t>
            </a:r>
            <a:r>
              <a:rPr lang="ko-KR" altLang="en-US" sz="2400" b="1" dirty="0">
                <a:ea typeface="맑은 고딕" panose="020B0503020000020004" pitchFamily="50" charset="-127"/>
              </a:rPr>
              <a:t> 재현성</a:t>
            </a:r>
            <a:r>
              <a:rPr lang="en-US" altLang="ko-KR" sz="2400" b="1" dirty="0"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ea typeface="맑은 고딕" panose="020B0503020000020004" pitchFamily="50" charset="-127"/>
              </a:rPr>
              <a:t>안정성</a:t>
            </a:r>
            <a:r>
              <a:rPr lang="en-US" altLang="ko-KR" sz="2400" b="1" dirty="0"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772247-5A0A-4BEB-B062-A46965762EED}"/>
              </a:ext>
            </a:extLst>
          </p:cNvPr>
          <p:cNvGrpSpPr/>
          <p:nvPr/>
        </p:nvGrpSpPr>
        <p:grpSpPr>
          <a:xfrm>
            <a:off x="300567" y="1079501"/>
            <a:ext cx="5706533" cy="5342466"/>
            <a:chOff x="300567" y="1083735"/>
            <a:chExt cx="5706533" cy="534246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13A396B-E5C8-4675-872D-C1E2EC81AF50}"/>
                </a:ext>
              </a:extLst>
            </p:cNvPr>
            <p:cNvSpPr/>
            <p:nvPr/>
          </p:nvSpPr>
          <p:spPr>
            <a:xfrm>
              <a:off x="300567" y="1083735"/>
              <a:ext cx="5706533" cy="53424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D01F87-47EE-403B-8D7F-6212CF3F5D8A}"/>
                </a:ext>
              </a:extLst>
            </p:cNvPr>
            <p:cNvSpPr/>
            <p:nvPr/>
          </p:nvSpPr>
          <p:spPr>
            <a:xfrm>
              <a:off x="537633" y="1291166"/>
              <a:ext cx="5245100" cy="49233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3DA342-FC96-4A60-97F8-D6EB23BBB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606" b="73592"/>
            <a:stretch/>
          </p:blipFill>
          <p:spPr>
            <a:xfrm>
              <a:off x="635000" y="1551343"/>
              <a:ext cx="5037666" cy="7092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09BFDD-A983-4A39-9F70-3BF9939B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739" t="36096"/>
            <a:stretch/>
          </p:blipFill>
          <p:spPr>
            <a:xfrm>
              <a:off x="829734" y="4329555"/>
              <a:ext cx="4588933" cy="1716279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A84C42C-4368-4FE0-950D-C351C514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96" r="58128"/>
          <a:stretch/>
        </p:blipFill>
        <p:spPr>
          <a:xfrm>
            <a:off x="880533" y="2503843"/>
            <a:ext cx="4546600" cy="1716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4B0B57-7078-4FD1-88D3-2DDA7AA1552B}"/>
              </a:ext>
            </a:extLst>
          </p:cNvPr>
          <p:cNvSpPr txBox="1"/>
          <p:nvPr/>
        </p:nvSpPr>
        <p:spPr>
          <a:xfrm>
            <a:off x="6512029" y="1547109"/>
            <a:ext cx="4666662" cy="3934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200" b="1" dirty="0"/>
              <a:t>data </a:t>
            </a:r>
            <a:r>
              <a:rPr lang="ko-KR" altLang="en-US" sz="1200" b="1" dirty="0"/>
              <a:t>재현성</a:t>
            </a:r>
            <a:r>
              <a:rPr lang="en-US" altLang="ko-KR" sz="1200" b="1" dirty="0"/>
              <a:t>(repeatability), </a:t>
            </a:r>
            <a:r>
              <a:rPr lang="ko-KR" altLang="en-US" sz="1200" b="1" dirty="0"/>
              <a:t>안정성</a:t>
            </a:r>
            <a:r>
              <a:rPr lang="en-US" altLang="ko-KR" sz="1200" b="1" dirty="0"/>
              <a:t>(stability)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장시간 측정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72 </a:t>
            </a:r>
            <a:r>
              <a:rPr lang="ko-KR" altLang="en-US" sz="1200" u="sng" dirty="0"/>
              <a:t>시간 </a:t>
            </a:r>
            <a:r>
              <a:rPr lang="en-US" altLang="ko-KR" sz="1200" u="sng" dirty="0"/>
              <a:t>+ </a:t>
            </a:r>
            <a:r>
              <a:rPr lang="el-GR" altLang="ko-KR" sz="1200" u="sng" dirty="0">
                <a:ea typeface="맑은 고딕" panose="020B0503020000020004" pitchFamily="50" charset="-127"/>
              </a:rPr>
              <a:t>α</a:t>
            </a:r>
            <a:endParaRPr lang="ko-KR" altLang="en-US" sz="1200" u="sng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측정</a:t>
            </a:r>
            <a:r>
              <a:rPr lang="en-US" altLang="ko-KR" sz="1200" dirty="0"/>
              <a:t>: air(WIKI optics) + DSP chemical(ATIK)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신호 그래프</a:t>
            </a:r>
            <a:r>
              <a:rPr lang="en-US" altLang="ko-KR" sz="1200" dirty="0"/>
              <a:t>: </a:t>
            </a:r>
            <a:r>
              <a:rPr lang="ko-KR" altLang="en-US" sz="1200" dirty="0"/>
              <a:t>계속적인 증가 </a:t>
            </a:r>
            <a:r>
              <a:rPr lang="en-US" altLang="ko-KR" sz="1200" dirty="0"/>
              <a:t>or </a:t>
            </a:r>
            <a:r>
              <a:rPr lang="ko-KR" altLang="en-US" sz="1200" dirty="0"/>
              <a:t>감소 경향성</a:t>
            </a:r>
            <a:r>
              <a:rPr lang="en-US" altLang="ko-KR" sz="1200" dirty="0"/>
              <a:t> </a:t>
            </a:r>
            <a:r>
              <a:rPr lang="ko-KR" altLang="en-US" sz="1200" dirty="0"/>
              <a:t>없어야 함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reference / measure </a:t>
            </a:r>
            <a:r>
              <a:rPr lang="ko-KR" altLang="en-US" sz="1200" dirty="0"/>
              <a:t>경향성</a:t>
            </a:r>
            <a:r>
              <a:rPr lang="en-US" altLang="ko-KR" sz="1200" dirty="0"/>
              <a:t>: </a:t>
            </a:r>
            <a:r>
              <a:rPr lang="ko-KR" altLang="en-US" sz="1200" dirty="0"/>
              <a:t>동일</a:t>
            </a:r>
            <a:r>
              <a:rPr lang="en-US" altLang="ko-KR" sz="1200" dirty="0"/>
              <a:t>, </a:t>
            </a:r>
            <a:r>
              <a:rPr lang="ko-KR" altLang="en-US" sz="1200" dirty="0"/>
              <a:t>유사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UV ratio, IR ratio </a:t>
            </a:r>
            <a:r>
              <a:rPr lang="ko-KR" altLang="en-US" sz="1200" dirty="0"/>
              <a:t>추가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dev% </a:t>
            </a:r>
            <a:br>
              <a:rPr lang="en-US" altLang="ko-KR" sz="1200" dirty="0"/>
            </a:br>
            <a:r>
              <a:rPr lang="en-US" altLang="ko-KR" sz="1200" dirty="0"/>
              <a:t>= RSD (relative standard deviation)</a:t>
            </a:r>
            <a:br>
              <a:rPr lang="en-US" altLang="ko-KR" sz="1200" dirty="0"/>
            </a:br>
            <a:r>
              <a:rPr lang="en-US" altLang="ko-KR" sz="1200" dirty="0"/>
              <a:t>= </a:t>
            </a:r>
            <a:r>
              <a:rPr lang="en-US" altLang="ko-KR" sz="1200" dirty="0" err="1"/>
              <a:t>stdev</a:t>
            </a:r>
            <a:r>
              <a:rPr lang="en-US" altLang="ko-KR" sz="1200" dirty="0"/>
              <a:t> / average * 100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성능 검증 </a:t>
            </a:r>
            <a:r>
              <a:rPr lang="en-US" altLang="ko-KR" sz="1200" b="1" dirty="0"/>
              <a:t>spec. </a:t>
            </a:r>
            <a:r>
              <a:rPr lang="ko-KR" altLang="en-US" sz="1200" b="1" dirty="0"/>
              <a:t>조건 </a:t>
            </a:r>
            <a:r>
              <a:rPr lang="en-US" altLang="ko-KR" sz="1200" b="1" dirty="0"/>
              <a:t>(ratio) (~10/29)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: 1</a:t>
            </a:r>
            <a:r>
              <a:rPr lang="ko-KR" altLang="en-US" sz="1200" dirty="0"/>
              <a:t>차 </a:t>
            </a:r>
            <a:r>
              <a:rPr lang="en-US" altLang="ko-KR" sz="1200" dirty="0"/>
              <a:t>– air(WIKI optics), </a:t>
            </a:r>
            <a:r>
              <a:rPr lang="en-US" altLang="ko-KR" sz="1200" b="1" dirty="0"/>
              <a:t>RSD: UV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0.1%, IR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0.2%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: 2</a:t>
            </a:r>
            <a:r>
              <a:rPr lang="ko-KR" altLang="en-US" sz="1200" dirty="0"/>
              <a:t>차 </a:t>
            </a:r>
            <a:r>
              <a:rPr lang="en-US" altLang="ko-KR" sz="1200" dirty="0"/>
              <a:t>– DSP chemical(ATIK),</a:t>
            </a:r>
            <a:r>
              <a:rPr lang="ko-KR" altLang="en-US" sz="1200" dirty="0"/>
              <a:t> </a:t>
            </a:r>
            <a:r>
              <a:rPr lang="en-US" altLang="ko-KR" sz="1200" b="1" dirty="0"/>
              <a:t>RSD: UV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1%, IR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2%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	</a:t>
            </a:r>
            <a:r>
              <a:rPr lang="en-US" altLang="ko-KR" sz="1200" dirty="0"/>
              <a:t>-</a:t>
            </a:r>
            <a:r>
              <a:rPr lang="en-US" altLang="ko-KR" sz="1200" b="1" dirty="0"/>
              <a:t> </a:t>
            </a:r>
            <a:r>
              <a:rPr lang="en-US" altLang="ko-KR" sz="1200" dirty="0"/>
              <a:t>DSP chemical :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O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 3.7%,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SO</a:t>
            </a:r>
            <a:r>
              <a:rPr lang="en-US" altLang="ko-KR" sz="1200" baseline="-25000" dirty="0"/>
              <a:t>4</a:t>
            </a:r>
            <a:r>
              <a:rPr lang="en-US" altLang="ko-KR" sz="1200" dirty="0"/>
              <a:t> 8.5% </a:t>
            </a:r>
            <a:r>
              <a:rPr lang="ko-KR" altLang="en-US" sz="1200" dirty="0"/>
              <a:t>측정 기준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DA3F9-9EAA-4AB8-A82F-CBD75879C95A}"/>
              </a:ext>
            </a:extLst>
          </p:cNvPr>
          <p:cNvSpPr txBox="1"/>
          <p:nvPr/>
        </p:nvSpPr>
        <p:spPr>
          <a:xfrm>
            <a:off x="5125863" y="107257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참고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5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270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kwpark@atikorea.com</cp:lastModifiedBy>
  <cp:revision>40</cp:revision>
  <cp:lastPrinted>2021-09-06T06:28:46Z</cp:lastPrinted>
  <dcterms:created xsi:type="dcterms:W3CDTF">2021-08-31T04:02:44Z</dcterms:created>
  <dcterms:modified xsi:type="dcterms:W3CDTF">2021-09-13T07:23:29Z</dcterms:modified>
</cp:coreProperties>
</file>