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DCC5B-CE19-4965-956A-D33130D4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769056-8F89-4FC7-A7F7-7C288ECF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6EA8-D3BD-4718-B9DF-5163A5E8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7FB8F-27F3-43CF-A70A-449FDCDB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462C9-3BED-4799-AFF9-757F2DD6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D06CD-4D71-47AE-8CB9-A067EE17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8B2CB-BA30-416A-8895-A0EE97B3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0E29A-22F5-4BD6-96E6-350FB612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75427-A7B7-4E92-8524-97DC9225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4B0A1-2110-41FB-95EE-E35B173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1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5A471-1FEC-4367-9066-A4A843B02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1C3E1-396C-4553-A1ED-B5E31076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D6D40-2417-40B6-939D-6C6EEBFA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9E694-467B-4643-A1EB-9E137735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54E0D-DE1D-4291-9EA2-50FCBC95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9FE4-A22E-4BB8-839D-D4672E2B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85BD5-F240-42C4-B31A-203C817E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CD845-7C4B-46F1-ABC4-EA61A905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133FA-BDF1-49D9-AD3E-209FD5AE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491C5-D947-4A00-B570-2D7B9E76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D4AFC-CCED-41AA-BAC8-A0B1D28C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266B7-75D8-48CF-BAC3-A9C099B9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67DD9-7C2A-41D4-8B08-45C2A630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43B95-A534-4F29-BA8E-5C7F3C9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EE0CD-F62B-49B9-A98E-960BD1C3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9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BDC3-6045-4EBE-ACA2-9E4B2BD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E32DD-A133-411D-BA2B-8DEEA1AA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D1C44-42BA-4874-AE63-6036C272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BA3DD-4C54-4A1E-B151-A533070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8F691-0DD0-4407-B705-36F6D31F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9ACE0-0D06-41A9-BAA4-74860C86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A174-BE90-4249-A5EF-C28AFE9F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BF941-6BB8-4949-95A3-F23A525A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B4855-505F-454F-8C97-22072ECD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50490-D55E-4D49-A8FB-A39FEDCC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AF7B52-D06C-441D-991C-60FF51E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004E5C-0313-42E6-BCB5-DDE9A373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270E34-54BB-4DCB-A48D-B452DD01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B215D8-80C5-4E2D-A51E-068BC681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4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6730-064C-47CC-9581-6C85AF16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5088C-F5E7-4837-827E-4EF94D3D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54DAA-2F42-4ABF-8551-7159D74E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B4539-E3A0-438E-9B55-BFC7E6A6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6121C5-87DB-4E77-9761-1E94E06C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ADD536-28F2-49D9-A706-761FD7FD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25C7A-EA15-425F-80B9-3FB6B911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6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BFC5-4D25-4F1D-B833-ACAEBCCB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253B6-FDBA-47CE-97F1-C4AF601C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778DF-86FF-40F2-A849-425D655F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7E28F-9217-4204-B1D6-33788D7C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ADDF4-47B8-4DFA-BE7F-955F6EF7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25291-BA47-45CE-BA03-E6A56F9E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8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3D31-0B8E-4524-BCD9-B81DCCD2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65E77-0D47-4A88-B879-130C999E8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87018-2DD2-44E2-9BDB-189A4127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C039F-1B72-4247-989C-045F111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8C9E0-E345-4DB0-91C7-AD4CB17A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F957-F638-46DA-9E3A-04BE563E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D54D4B-9188-4558-99EA-63EA43E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4A4EA-00B6-4D53-9F42-359B4D81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A6E89-7F35-4984-9186-A53FA539B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32EA-D66F-4466-82DE-D65331B2AFB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8CD33-9CB6-47CC-89DE-444E73286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7446-685E-4B35-AA73-C22B79F8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7376-41F3-4759-94FE-CBD6B4524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23892-FC62-44C1-A229-B5A6BA05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73352"/>
            <a:ext cx="759855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안녕하세요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한국에이티아이 박경원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선임님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위키옵틱스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남은혁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책임입니다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개발된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농도측정모듈의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대한 양산 단가 관련해서 재료비 상승 요인 및 수량 별 공급가 정리하여 송부합니다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우선 저희가 올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월경에 예상 단가로 제안한 내역은 아래와 같습니다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8FC78-89AF-453F-B231-A4ADFAA56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" y="2272867"/>
            <a:ext cx="778610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당시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Flow cell unit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공급가는 모듈 본체와 별도로 책정되었는데 이번에 합친 금액으로 정리하였습니다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개발 과정에서 알파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베터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버전을 거치고 현 시점에서 양산 공급가를 재 정리하여 아래와 같이 산정하였습니다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80940-EB70-4470-BD9A-04C9CF91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" y="4759803"/>
            <a:ext cx="11538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기존의 제안된 예상 단가와의 차이점에 대해 설명 드리자면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기존 설계 안 대비 변경된 광학 부품의 적용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기존 초안의 경우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PDR receiver lens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적용하지 않았으며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개발 과정에서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PDR/PDM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신호간의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동일 경향성 확보를 위하여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PD receiver lens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비구면 렌즈로 통합하였습니다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IR LED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경우에는 출사광의 성능을 위해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LED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앞단에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비구면 렌즈가 추가 되었습니다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광학 레이아웃 변경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Ratio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안정화를 위한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PDR/PDM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동일한 신호 경향성을 확보하고자 광학 레이아웃이 변경되었으며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A/V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용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laser module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 추가되었습니다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이에 따라 추가 광 경로를 위한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mirror mount unit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 배치되었으며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이를 통해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광부품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및 기타 기구 항목에 대한 재료비가 증가되었습니다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3.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기존 설계 안 대비 기구 가공품의 증가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초기 양산 단가 제안 시 설계 안 대비 현재 베타 버전의 기구 구성품 항목이 대략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10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 항목 정도 늘어 났습니다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이는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제품의 방열 특성 강화 및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module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화 설계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제품의 조립 및 수리 용이성 적용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 따른 것으로 크게 광학 레이아웃의 변경에 영향을 받았습니다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재 산정 단가내역에는 국내 생산을 기준으로 기구 가공비 및 기성품의 수량 별 감가가 적용되어 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지난 번에 말씀 드린 바와 같이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추가적인 재료비 절감 방법에 대해서는 서로 협의가 필요한 부분이 있을 수 있습니다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그림 3">
            <a:extLst>
              <a:ext uri="{FF2B5EF4-FFF2-40B4-BE49-F238E27FC236}">
                <a16:creationId xmlns:a16="http://schemas.microsoft.com/office/drawing/2014/main" id="{3F5EE1AF-7EB5-41A4-8902-745C3DAE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7" y="3301793"/>
            <a:ext cx="634682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2">
            <a:extLst>
              <a:ext uri="{FF2B5EF4-FFF2-40B4-BE49-F238E27FC236}">
                <a16:creationId xmlns:a16="http://schemas.microsoft.com/office/drawing/2014/main" id="{E43F1A93-4A2E-4F3C-BF8F-C5D9676A8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7" y="917890"/>
            <a:ext cx="52800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74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kwpark@atikorea.com</dc:creator>
  <cp:lastModifiedBy>kwpark@atikorea.com</cp:lastModifiedBy>
  <cp:revision>1</cp:revision>
  <dcterms:created xsi:type="dcterms:W3CDTF">2021-11-19T06:58:16Z</dcterms:created>
  <dcterms:modified xsi:type="dcterms:W3CDTF">2021-11-19T07:00:40Z</dcterms:modified>
</cp:coreProperties>
</file>