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59" r:id="rId5"/>
    <p:sldId id="27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00"/>
    <a:srgbClr val="ED7D31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4B0-3E45-47E8-844D-FD6F0D24340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446105" y="2638319"/>
            <a:ext cx="6926371" cy="11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B5C"/>
                </a:solidFill>
                <a:latin typeface="+mj-ea"/>
                <a:ea typeface="+mj-ea"/>
              </a:rPr>
              <a:t>Nu-2000 (OAS-DSP)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595B5C"/>
                </a:solidFill>
                <a:latin typeface="+mj-ea"/>
                <a:ea typeface="+mj-ea"/>
              </a:rPr>
              <a:t>위키옵틱스 계약 연장 관련 보고서</a:t>
            </a:r>
            <a:endParaRPr lang="ko-KR" altLang="en-US" sz="4400" dirty="0">
              <a:solidFill>
                <a:srgbClr val="595B5C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4675F-58F2-485F-8E39-2E567C9F2525}"/>
              </a:ext>
            </a:extLst>
          </p:cNvPr>
          <p:cNvSpPr txBox="1"/>
          <p:nvPr/>
        </p:nvSpPr>
        <p:spPr>
          <a:xfrm>
            <a:off x="985644" y="4826813"/>
            <a:ext cx="4099600" cy="15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계약 종료 시점 기준 성능 평가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(8/31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위키옵틱스 계약 연장 사유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support information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 시점 기준 개선 사항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 데이터 상세</a:t>
            </a: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71E58E-A89D-458B-A22D-64E52927FEC2}"/>
              </a:ext>
            </a:extLst>
          </p:cNvPr>
          <p:cNvSpPr txBox="1"/>
          <p:nvPr/>
        </p:nvSpPr>
        <p:spPr>
          <a:xfrm>
            <a:off x="1021732" y="70666"/>
            <a:ext cx="6871605" cy="6553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계약 종료 시점 기준 성능 평가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(8/31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8C377C-010E-4A45-9719-C34F4204C6D1}"/>
              </a:ext>
            </a:extLst>
          </p:cNvPr>
          <p:cNvSpPr txBox="1"/>
          <p:nvPr/>
        </p:nvSpPr>
        <p:spPr>
          <a:xfrm>
            <a:off x="1137914" y="1303735"/>
            <a:ext cx="4014240" cy="183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 err="1"/>
              <a:t>농도별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data </a:t>
            </a:r>
            <a:r>
              <a:rPr lang="ko-KR" altLang="en-US" sz="1100" b="1" dirty="0"/>
              <a:t>변별력</a:t>
            </a:r>
            <a:r>
              <a:rPr lang="en-US" altLang="ko-KR" sz="1100" b="1" dirty="0"/>
              <a:t>(calibration curve)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/>
              <a:t>농도별</a:t>
            </a:r>
            <a:r>
              <a:rPr lang="ko-KR" altLang="en-US" sz="1100" dirty="0"/>
              <a:t> </a:t>
            </a:r>
            <a:r>
              <a:rPr lang="en-US" altLang="ko-KR" sz="1100" dirty="0"/>
              <a:t>signal/reference ratio </a:t>
            </a:r>
            <a:r>
              <a:rPr lang="ko-KR" altLang="en-US" sz="1100" dirty="0"/>
              <a:t>값 비교</a:t>
            </a:r>
            <a:r>
              <a:rPr lang="en-US" altLang="ko-KR" sz="1100" dirty="0"/>
              <a:t>, </a:t>
            </a:r>
            <a:r>
              <a:rPr lang="ko-KR" altLang="en-US" sz="1100" dirty="0"/>
              <a:t>변별력 확인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   : </a:t>
            </a:r>
            <a:r>
              <a:rPr lang="ko-KR" altLang="en-US" sz="1100" dirty="0"/>
              <a:t>각 </a:t>
            </a:r>
            <a:r>
              <a:rPr lang="en-US" altLang="ko-KR" sz="1100" dirty="0"/>
              <a:t>PD data – 5min </a:t>
            </a:r>
            <a:r>
              <a:rPr lang="ko-KR" altLang="en-US" sz="1100" dirty="0"/>
              <a:t>측정 </a:t>
            </a:r>
            <a:r>
              <a:rPr lang="en-US" altLang="ko-KR" sz="1100" dirty="0"/>
              <a:t>average </a:t>
            </a:r>
            <a:r>
              <a:rPr lang="ko-KR" altLang="en-US" sz="1100" dirty="0"/>
              <a:t>값 </a:t>
            </a:r>
            <a:r>
              <a:rPr lang="en-US" altLang="ko-KR" sz="1100" dirty="0"/>
              <a:t>(interval: 3s)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dirty="0"/>
              <a:t>- </a:t>
            </a:r>
            <a:r>
              <a:rPr lang="ko-KR" altLang="en-US" sz="1100" b="1" dirty="0"/>
              <a:t>성능 검증 </a:t>
            </a:r>
            <a:r>
              <a:rPr lang="en-US" altLang="ko-KR" sz="1100" b="1" dirty="0"/>
              <a:t>spec. </a:t>
            </a:r>
            <a:r>
              <a:rPr lang="ko-KR" altLang="en-US" sz="1100" b="1" dirty="0"/>
              <a:t>조건 </a:t>
            </a:r>
            <a:endParaRPr lang="en-US" altLang="ko-KR" sz="1100" b="1" dirty="0"/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   : UV: H</a:t>
            </a:r>
            <a:r>
              <a:rPr lang="en-US" altLang="ko-KR" sz="1100" baseline="-25000" dirty="0"/>
              <a:t>2</a:t>
            </a:r>
            <a:r>
              <a:rPr lang="en-US" altLang="ko-KR" sz="1100" dirty="0"/>
              <a:t>O</a:t>
            </a:r>
            <a:r>
              <a:rPr lang="en-US" altLang="ko-KR" sz="1100" baseline="-25000" dirty="0"/>
              <a:t>2</a:t>
            </a:r>
            <a:r>
              <a:rPr lang="en-US" altLang="ko-KR" sz="1100" dirty="0"/>
              <a:t> 0~5% , IR: H</a:t>
            </a:r>
            <a:r>
              <a:rPr lang="en-US" altLang="ko-KR" sz="1100" baseline="-25000" dirty="0"/>
              <a:t>2</a:t>
            </a:r>
            <a:r>
              <a:rPr lang="en-US" altLang="ko-KR" sz="1100" dirty="0"/>
              <a:t>SO</a:t>
            </a:r>
            <a:r>
              <a:rPr lang="en-US" altLang="ko-KR" sz="1100" baseline="-25000" dirty="0"/>
              <a:t>4</a:t>
            </a:r>
            <a:r>
              <a:rPr lang="en-US" altLang="ko-KR" sz="1100" dirty="0"/>
              <a:t> 0~10% </a:t>
            </a:r>
            <a:r>
              <a:rPr lang="ko-KR" altLang="en-US" sz="1100" dirty="0"/>
              <a:t>측정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   : ratio calibration curve : R</a:t>
            </a:r>
            <a:r>
              <a:rPr lang="en-US" altLang="ko-KR" sz="1100" baseline="30000" dirty="0"/>
              <a:t>2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r>
              <a:rPr lang="en-US" altLang="ko-KR" sz="1100" b="1" dirty="0"/>
              <a:t>   : R</a:t>
            </a:r>
            <a:r>
              <a:rPr lang="en-US" altLang="ko-KR" sz="1100" b="1" baseline="30000" dirty="0"/>
              <a:t>2</a:t>
            </a:r>
            <a:r>
              <a:rPr lang="ko-KR" altLang="en-US" sz="1100" b="1" dirty="0"/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≥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0.9985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861EB-556F-4D49-A1F0-C9FEFE58F9E9}"/>
              </a:ext>
            </a:extLst>
          </p:cNvPr>
          <p:cNvSpPr txBox="1"/>
          <p:nvPr/>
        </p:nvSpPr>
        <p:spPr>
          <a:xfrm>
            <a:off x="6039473" y="1176776"/>
            <a:ext cx="3794629" cy="20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100" b="1" dirty="0"/>
              <a:t>data </a:t>
            </a:r>
            <a:r>
              <a:rPr lang="ko-KR" altLang="en-US" sz="1100" b="1" dirty="0"/>
              <a:t>재현성</a:t>
            </a:r>
            <a:r>
              <a:rPr lang="en-US" altLang="ko-KR" sz="1100" b="1" dirty="0"/>
              <a:t>(repeatability), </a:t>
            </a:r>
            <a:r>
              <a:rPr lang="ko-KR" altLang="en-US" sz="1100" b="1" dirty="0"/>
              <a:t>안정성</a:t>
            </a:r>
            <a:r>
              <a:rPr lang="en-US" altLang="ko-KR" sz="1100" b="1" dirty="0"/>
              <a:t>(stability)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장시간 측정</a:t>
            </a:r>
            <a:r>
              <a:rPr lang="en-US" altLang="ko-KR" sz="1100" dirty="0"/>
              <a:t>: 24h </a:t>
            </a:r>
            <a:r>
              <a:rPr lang="ko-KR" altLang="en-US" sz="1100" dirty="0"/>
              <a:t>이상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dev% (</a:t>
            </a:r>
            <a:r>
              <a:rPr lang="ko-KR" altLang="en-US" sz="1100" dirty="0"/>
              <a:t>항온 조건 </a:t>
            </a:r>
            <a:r>
              <a:rPr lang="en-US" altLang="ko-KR" sz="1100" dirty="0"/>
              <a:t>25±0.2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100" dirty="0"/>
              <a:t>, ratio</a:t>
            </a:r>
            <a:r>
              <a:rPr lang="ko-KR" altLang="en-US" sz="1100" dirty="0"/>
              <a:t> 값 기준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= RSD (relative standard deviation)</a:t>
            </a:r>
            <a:br>
              <a:rPr lang="en-US" altLang="ko-KR" sz="1100" dirty="0"/>
            </a:br>
            <a:r>
              <a:rPr lang="en-US" altLang="ko-KR" sz="1100" dirty="0"/>
              <a:t>= </a:t>
            </a:r>
            <a:r>
              <a:rPr lang="en-US" altLang="ko-KR" sz="1100" dirty="0" err="1"/>
              <a:t>stdev</a:t>
            </a:r>
            <a:r>
              <a:rPr lang="en-US" altLang="ko-KR" sz="1100" dirty="0"/>
              <a:t> / average * 100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dirty="0"/>
              <a:t>- </a:t>
            </a:r>
            <a:r>
              <a:rPr lang="ko-KR" altLang="en-US" sz="1100" b="1" dirty="0"/>
              <a:t>성능 검증 </a:t>
            </a:r>
            <a:r>
              <a:rPr lang="en-US" altLang="ko-KR" sz="1100" b="1" dirty="0"/>
              <a:t>spec. </a:t>
            </a:r>
            <a:r>
              <a:rPr lang="ko-KR" altLang="en-US" sz="1100" b="1" dirty="0"/>
              <a:t>조건 </a:t>
            </a:r>
            <a:r>
              <a:rPr lang="en-US" altLang="ko-KR" sz="1100" b="1" dirty="0"/>
              <a:t>(ratio)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: 1</a:t>
            </a:r>
            <a:r>
              <a:rPr lang="ko-KR" altLang="en-US" sz="1100" dirty="0"/>
              <a:t>차 </a:t>
            </a:r>
            <a:r>
              <a:rPr lang="en-US" altLang="ko-KR" sz="1100" dirty="0"/>
              <a:t>– air, </a:t>
            </a:r>
            <a:r>
              <a:rPr lang="en-US" altLang="ko-KR" sz="1100" b="1" dirty="0"/>
              <a:t>RSD: UV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100" b="1" dirty="0"/>
              <a:t>0.1%, IR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100" b="1" dirty="0"/>
              <a:t>0.2%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: 2</a:t>
            </a:r>
            <a:r>
              <a:rPr lang="ko-KR" altLang="en-US" sz="1100" dirty="0"/>
              <a:t>차 </a:t>
            </a:r>
            <a:r>
              <a:rPr lang="en-US" altLang="ko-KR" sz="1100" dirty="0"/>
              <a:t>– DSP chemical,</a:t>
            </a:r>
            <a:r>
              <a:rPr lang="ko-KR" altLang="en-US" sz="1100" dirty="0"/>
              <a:t> </a:t>
            </a:r>
            <a:r>
              <a:rPr lang="en-US" altLang="ko-KR" sz="1100" b="1" dirty="0"/>
              <a:t>RSD: UV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100" b="1" dirty="0"/>
              <a:t>1%, IR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100" b="1" dirty="0"/>
              <a:t>2%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30F71-154D-4AD4-AE47-5D93E1A8550F}"/>
              </a:ext>
            </a:extLst>
          </p:cNvPr>
          <p:cNvSpPr txBox="1"/>
          <p:nvPr/>
        </p:nvSpPr>
        <p:spPr>
          <a:xfrm>
            <a:off x="892557" y="94390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평가 기준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18220EE-BDB4-42B4-B735-55EE95D575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107281"/>
                  </p:ext>
                </p:extLst>
              </p:nvPr>
            </p:nvGraphicFramePr>
            <p:xfrm>
              <a:off x="1021732" y="4024085"/>
              <a:ext cx="8579361" cy="246713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97023">
                      <a:extLst>
                        <a:ext uri="{9D8B030D-6E8A-4147-A177-3AD203B41FA5}">
                          <a16:colId xmlns:a16="http://schemas.microsoft.com/office/drawing/2014/main" val="172169255"/>
                        </a:ext>
                      </a:extLst>
                    </a:gridCol>
                    <a:gridCol w="389255">
                      <a:extLst>
                        <a:ext uri="{9D8B030D-6E8A-4147-A177-3AD203B41FA5}">
                          <a16:colId xmlns:a16="http://schemas.microsoft.com/office/drawing/2014/main" val="600950510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97849305"/>
                        </a:ext>
                      </a:extLst>
                    </a:gridCol>
                    <a:gridCol w="440055">
                      <a:extLst>
                        <a:ext uri="{9D8B030D-6E8A-4147-A177-3AD203B41FA5}">
                          <a16:colId xmlns:a16="http://schemas.microsoft.com/office/drawing/2014/main" val="1081343156"/>
                        </a:ext>
                      </a:extLst>
                    </a:gridCol>
                    <a:gridCol w="1065530">
                      <a:extLst>
                        <a:ext uri="{9D8B030D-6E8A-4147-A177-3AD203B41FA5}">
                          <a16:colId xmlns:a16="http://schemas.microsoft.com/office/drawing/2014/main" val="4009748363"/>
                        </a:ext>
                      </a:extLst>
                    </a:gridCol>
                    <a:gridCol w="1233805">
                      <a:extLst>
                        <a:ext uri="{9D8B030D-6E8A-4147-A177-3AD203B41FA5}">
                          <a16:colId xmlns:a16="http://schemas.microsoft.com/office/drawing/2014/main" val="2680627301"/>
                        </a:ext>
                      </a:extLst>
                    </a:gridCol>
                    <a:gridCol w="837438">
                      <a:extLst>
                        <a:ext uri="{9D8B030D-6E8A-4147-A177-3AD203B41FA5}">
                          <a16:colId xmlns:a16="http://schemas.microsoft.com/office/drawing/2014/main" val="346879368"/>
                        </a:ext>
                      </a:extLst>
                    </a:gridCol>
                  </a:tblGrid>
                  <a:tr h="3520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평가 항목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기준</a:t>
                          </a:r>
                          <a:r>
                            <a:rPr lang="en-US" altLang="ko-KR" sz="1200" dirty="0"/>
                            <a:t>(spec.)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결과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Pass/fail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26327282"/>
                      </a:ext>
                    </a:extLst>
                  </a:tr>
                  <a:tr h="404575">
                    <a:tc rowSpan="2">
                      <a:txBody>
                        <a:bodyPr/>
                        <a:lstStyle/>
                        <a:p>
                          <a:pPr marL="228600" indent="-228600" latinLnBrk="1">
                            <a:lnSpc>
                              <a:spcPct val="150000"/>
                            </a:lnSpc>
                            <a:buAutoNum type="arabicPeriod"/>
                          </a:pPr>
                          <a:r>
                            <a:rPr lang="ko-KR" altLang="en-US" sz="1200" b="1" dirty="0"/>
                            <a:t>농도 변별력 </a:t>
                          </a:r>
                          <a:r>
                            <a:rPr lang="en-US" altLang="ko-KR" sz="1200" b="1" dirty="0"/>
                            <a:t>(cal.</a:t>
                          </a:r>
                          <a:r>
                            <a:rPr lang="ko-KR" altLang="en-US" sz="1200" b="1" dirty="0"/>
                            <a:t> </a:t>
                          </a:r>
                          <a:r>
                            <a:rPr lang="en-US" altLang="ko-KR" sz="1200" b="1" dirty="0"/>
                            <a:t>curve)</a:t>
                          </a:r>
                        </a:p>
                        <a:p>
                          <a:pPr marL="457200" lvl="1" indent="0" latinLnBrk="1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ko-KR" sz="1000" dirty="0"/>
                            <a:t>: </a:t>
                          </a:r>
                          <a:r>
                            <a:rPr lang="ko-KR" altLang="en-US" sz="1000" dirty="0" err="1"/>
                            <a:t>농도별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signal/reference ratio </a:t>
                          </a:r>
                          <a:r>
                            <a:rPr lang="ko-KR" altLang="en-US" sz="1000" dirty="0"/>
                            <a:t>값 비교</a:t>
                          </a:r>
                          <a:endParaRPr lang="en-US" altLang="ko-KR" sz="1000" dirty="0"/>
                        </a:p>
                        <a:p>
                          <a:pPr marL="457200" lvl="1" indent="0" latinLnBrk="1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ko-KR" sz="1000" dirty="0"/>
                            <a:t>: UV: H</a:t>
                          </a:r>
                          <a:r>
                            <a:rPr lang="en-US" altLang="ko-KR" sz="1000" baseline="-25000" dirty="0"/>
                            <a:t>2</a:t>
                          </a:r>
                          <a:r>
                            <a:rPr lang="en-US" altLang="ko-KR" sz="1000" dirty="0"/>
                            <a:t>O</a:t>
                          </a:r>
                          <a:r>
                            <a:rPr lang="en-US" altLang="ko-KR" sz="1000" baseline="-25000" dirty="0"/>
                            <a:t>2</a:t>
                          </a:r>
                          <a:r>
                            <a:rPr lang="en-US" altLang="ko-KR" sz="1000" dirty="0"/>
                            <a:t> 0~5% , IR: H</a:t>
                          </a:r>
                          <a:r>
                            <a:rPr lang="en-US" altLang="ko-KR" sz="1000" baseline="-25000" dirty="0"/>
                            <a:t>2</a:t>
                          </a:r>
                          <a:r>
                            <a:rPr lang="en-US" altLang="ko-KR" sz="1000" dirty="0"/>
                            <a:t>SO</a:t>
                          </a:r>
                          <a:r>
                            <a:rPr lang="en-US" altLang="ko-KR" sz="1000" baseline="-25000" dirty="0"/>
                            <a:t>4</a:t>
                          </a:r>
                          <a:r>
                            <a:rPr lang="en-US" altLang="ko-KR" sz="1000" dirty="0"/>
                            <a:t> 0~10% </a:t>
                          </a:r>
                          <a:r>
                            <a:rPr lang="ko-KR" altLang="en-US" sz="1000" dirty="0"/>
                            <a:t>측정</a:t>
                          </a:r>
                          <a:endParaRPr lang="en-US" altLang="ko-KR" sz="1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UV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≥ 0.9985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= 0.9986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Pass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96983232"/>
                      </a:ext>
                    </a:extLst>
                  </a:tr>
                  <a:tr h="21688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≥ 0.9985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= 0.9990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Pass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3406424"/>
                      </a:ext>
                    </a:extLst>
                  </a:tr>
                  <a:tr h="154728">
                    <a:tc rowSpan="4">
                      <a:txBody>
                        <a:bodyPr/>
                        <a:lstStyle/>
                        <a:p>
                          <a:pPr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2</a:t>
                          </a:r>
                          <a:r>
                            <a:rPr lang="en-US" altLang="ko-KR" sz="1200" b="1" dirty="0"/>
                            <a:t>. Data </a:t>
                          </a:r>
                          <a:r>
                            <a:rPr lang="ko-KR" altLang="en-US" sz="1200" b="1" dirty="0"/>
                            <a:t>재현성</a:t>
                          </a:r>
                          <a:r>
                            <a:rPr lang="en-US" altLang="ko-KR" sz="1200" b="1" dirty="0"/>
                            <a:t>, </a:t>
                          </a:r>
                          <a:r>
                            <a:rPr lang="ko-KR" altLang="en-US" sz="1200" b="1" dirty="0"/>
                            <a:t>안정성</a:t>
                          </a:r>
                          <a:endParaRPr lang="en-US" altLang="ko-KR" sz="1200" b="1" dirty="0"/>
                        </a:p>
                        <a:p>
                          <a:pPr marL="457200" marR="0" lvl="1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: </a:t>
                          </a:r>
                          <a:r>
                            <a:rPr lang="ko-KR" altLang="en-US" sz="1000" dirty="0"/>
                            <a:t>장시간 측정</a:t>
                          </a:r>
                          <a:r>
                            <a:rPr lang="en-US" altLang="ko-KR" sz="1000" dirty="0"/>
                            <a:t> - 24h </a:t>
                          </a:r>
                          <a:r>
                            <a:rPr lang="ko-KR" altLang="en-US" sz="1000" dirty="0"/>
                            <a:t>이상</a:t>
                          </a:r>
                          <a:endParaRPr lang="en-US" altLang="ko-KR" sz="1000" dirty="0"/>
                        </a:p>
                        <a:p>
                          <a:pPr marL="457200" marR="0" lvl="1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: </a:t>
                          </a:r>
                          <a:r>
                            <a:rPr lang="ko-KR" altLang="en-US" sz="1000" dirty="0"/>
                            <a:t>항온</a:t>
                          </a:r>
                          <a:r>
                            <a:rPr lang="en-US" altLang="ko-KR" sz="1000" dirty="0"/>
                            <a:t>(25±0.2</a:t>
                          </a:r>
                          <a:r>
                            <a:rPr lang="ko-KR" altLang="en-US" sz="1000" dirty="0">
                              <a:latin typeface="맑은 고딕" panose="020B0503020000020004" pitchFamily="50" charset="-127"/>
                              <a:ea typeface="+mn-ea"/>
                            </a:rPr>
                            <a:t>℃</a:t>
                          </a:r>
                          <a:r>
                            <a:rPr lang="en-US" altLang="ko-KR" sz="1000" dirty="0">
                              <a:latin typeface="맑은 고딕" panose="020B0503020000020004" pitchFamily="50" charset="-127"/>
                              <a:ea typeface="+mn-ea"/>
                            </a:rPr>
                            <a:t>) </a:t>
                          </a:r>
                          <a:r>
                            <a:rPr lang="ko-KR" altLang="en-US" sz="1000" dirty="0">
                              <a:latin typeface="맑은 고딕" panose="020B0503020000020004" pitchFamily="50" charset="-127"/>
                              <a:ea typeface="+mn-ea"/>
                            </a:rPr>
                            <a:t>조건</a:t>
                          </a:r>
                          <a:r>
                            <a:rPr lang="en-US" altLang="ko-KR" sz="1000" dirty="0">
                              <a:latin typeface="맑은 고딕" panose="020B0503020000020004" pitchFamily="50" charset="-127"/>
                              <a:ea typeface="+mn-ea"/>
                            </a:rPr>
                            <a:t>,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ratio</a:t>
                          </a:r>
                          <a:r>
                            <a:rPr lang="ko-KR" altLang="en-US" sz="1000" dirty="0"/>
                            <a:t> 값 기준 </a:t>
                          </a:r>
                          <a:r>
                            <a:rPr lang="en-US" altLang="ko-KR" sz="1000" dirty="0"/>
                            <a:t>RSD </a:t>
                          </a:r>
                          <a:r>
                            <a:rPr lang="ko-KR" altLang="en-US" sz="1000" dirty="0"/>
                            <a:t>산출</a:t>
                          </a:r>
                          <a:r>
                            <a:rPr lang="en-US" altLang="ko-KR" sz="1000" dirty="0"/>
                            <a:t> </a:t>
                          </a:r>
                          <a:r>
                            <a:rPr lang="ko-KR" altLang="en-US" sz="1000" dirty="0"/>
                            <a:t>및 </a:t>
                          </a:r>
                          <a:r>
                            <a:rPr lang="en-US" altLang="ko-KR" sz="1000" dirty="0"/>
                            <a:t>spec. </a:t>
                          </a:r>
                          <a:r>
                            <a:rPr lang="ko-KR" altLang="en-US" sz="1000" dirty="0"/>
                            <a:t>비교</a:t>
                          </a:r>
                        </a:p>
                        <a:p>
                          <a:pPr lvl="1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00" dirty="0"/>
                            <a:t>: RSD (relative standard deviation)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𝑠𝑡𝑑𝑒𝑣</m:t>
                                  </m:r>
                                </m:num>
                                <m:den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𝑎𝑣𝑒𝑟𝑎𝑔𝑒</m:t>
                                  </m:r>
                                </m:den>
                              </m:f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endParaRPr lang="ko-KR" altLang="en-US" sz="1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1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Air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UV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≤ 0.1%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= 0.066%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Pass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4357105"/>
                      </a:ext>
                    </a:extLst>
                  </a:tr>
                  <a:tr h="15472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≤ 0.2%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= 0.482%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Fail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02924"/>
                      </a:ext>
                    </a:extLst>
                  </a:tr>
                  <a:tr h="15472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2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DSP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UV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RSD ≤ 1% 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미 진행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065075"/>
                      </a:ext>
                    </a:extLst>
                  </a:tr>
                  <a:tr h="15472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RSD ≤ 2% 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미 진행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93855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18220EE-BDB4-42B4-B735-55EE95D575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107281"/>
                  </p:ext>
                </p:extLst>
              </p:nvPr>
            </p:nvGraphicFramePr>
            <p:xfrm>
              <a:off x="1021732" y="4024085"/>
              <a:ext cx="8579361" cy="246713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97023">
                      <a:extLst>
                        <a:ext uri="{9D8B030D-6E8A-4147-A177-3AD203B41FA5}">
                          <a16:colId xmlns:a16="http://schemas.microsoft.com/office/drawing/2014/main" val="172169255"/>
                        </a:ext>
                      </a:extLst>
                    </a:gridCol>
                    <a:gridCol w="389255">
                      <a:extLst>
                        <a:ext uri="{9D8B030D-6E8A-4147-A177-3AD203B41FA5}">
                          <a16:colId xmlns:a16="http://schemas.microsoft.com/office/drawing/2014/main" val="600950510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97849305"/>
                        </a:ext>
                      </a:extLst>
                    </a:gridCol>
                    <a:gridCol w="440055">
                      <a:extLst>
                        <a:ext uri="{9D8B030D-6E8A-4147-A177-3AD203B41FA5}">
                          <a16:colId xmlns:a16="http://schemas.microsoft.com/office/drawing/2014/main" val="1081343156"/>
                        </a:ext>
                      </a:extLst>
                    </a:gridCol>
                    <a:gridCol w="1065530">
                      <a:extLst>
                        <a:ext uri="{9D8B030D-6E8A-4147-A177-3AD203B41FA5}">
                          <a16:colId xmlns:a16="http://schemas.microsoft.com/office/drawing/2014/main" val="4009748363"/>
                        </a:ext>
                      </a:extLst>
                    </a:gridCol>
                    <a:gridCol w="1233805">
                      <a:extLst>
                        <a:ext uri="{9D8B030D-6E8A-4147-A177-3AD203B41FA5}">
                          <a16:colId xmlns:a16="http://schemas.microsoft.com/office/drawing/2014/main" val="2680627301"/>
                        </a:ext>
                      </a:extLst>
                    </a:gridCol>
                    <a:gridCol w="837438">
                      <a:extLst>
                        <a:ext uri="{9D8B030D-6E8A-4147-A177-3AD203B41FA5}">
                          <a16:colId xmlns:a16="http://schemas.microsoft.com/office/drawing/2014/main" val="346879368"/>
                        </a:ext>
                      </a:extLst>
                    </a:gridCol>
                  </a:tblGrid>
                  <a:tr h="3520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평가 항목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기준</a:t>
                          </a:r>
                          <a:r>
                            <a:rPr lang="en-US" altLang="ko-KR" sz="1200" dirty="0"/>
                            <a:t>(spec.)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결과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Pass/fail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26327282"/>
                      </a:ext>
                    </a:extLst>
                  </a:tr>
                  <a:tr h="404575">
                    <a:tc rowSpan="2">
                      <a:txBody>
                        <a:bodyPr/>
                        <a:lstStyle/>
                        <a:p>
                          <a:pPr marL="228600" indent="-228600" latinLnBrk="1">
                            <a:lnSpc>
                              <a:spcPct val="150000"/>
                            </a:lnSpc>
                            <a:buAutoNum type="arabicPeriod"/>
                          </a:pPr>
                          <a:r>
                            <a:rPr lang="ko-KR" altLang="en-US" sz="1200" b="1" dirty="0"/>
                            <a:t>농도 변별력 </a:t>
                          </a:r>
                          <a:r>
                            <a:rPr lang="en-US" altLang="ko-KR" sz="1200" b="1" dirty="0"/>
                            <a:t>(cal.</a:t>
                          </a:r>
                          <a:r>
                            <a:rPr lang="ko-KR" altLang="en-US" sz="1200" b="1" dirty="0"/>
                            <a:t> </a:t>
                          </a:r>
                          <a:r>
                            <a:rPr lang="en-US" altLang="ko-KR" sz="1200" b="1" dirty="0"/>
                            <a:t>curve)</a:t>
                          </a:r>
                        </a:p>
                        <a:p>
                          <a:pPr marL="457200" lvl="1" indent="0" latinLnBrk="1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ko-KR" sz="1000" dirty="0"/>
                            <a:t>: </a:t>
                          </a:r>
                          <a:r>
                            <a:rPr lang="ko-KR" altLang="en-US" sz="1000" dirty="0" err="1"/>
                            <a:t>농도별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signal/reference ratio </a:t>
                          </a:r>
                          <a:r>
                            <a:rPr lang="ko-KR" altLang="en-US" sz="1000" dirty="0"/>
                            <a:t>값 비교</a:t>
                          </a:r>
                          <a:endParaRPr lang="en-US" altLang="ko-KR" sz="1000" dirty="0"/>
                        </a:p>
                        <a:p>
                          <a:pPr marL="457200" lvl="1" indent="0" latinLnBrk="1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ko-KR" sz="1000" dirty="0"/>
                            <a:t>: UV: H</a:t>
                          </a:r>
                          <a:r>
                            <a:rPr lang="en-US" altLang="ko-KR" sz="1000" baseline="-25000" dirty="0"/>
                            <a:t>2</a:t>
                          </a:r>
                          <a:r>
                            <a:rPr lang="en-US" altLang="ko-KR" sz="1000" dirty="0"/>
                            <a:t>O</a:t>
                          </a:r>
                          <a:r>
                            <a:rPr lang="en-US" altLang="ko-KR" sz="1000" baseline="-25000" dirty="0"/>
                            <a:t>2</a:t>
                          </a:r>
                          <a:r>
                            <a:rPr lang="en-US" altLang="ko-KR" sz="1000" dirty="0"/>
                            <a:t> 0~5% , IR: H</a:t>
                          </a:r>
                          <a:r>
                            <a:rPr lang="en-US" altLang="ko-KR" sz="1000" baseline="-25000" dirty="0"/>
                            <a:t>2</a:t>
                          </a:r>
                          <a:r>
                            <a:rPr lang="en-US" altLang="ko-KR" sz="1000" dirty="0"/>
                            <a:t>SO</a:t>
                          </a:r>
                          <a:r>
                            <a:rPr lang="en-US" altLang="ko-KR" sz="1000" baseline="-25000" dirty="0"/>
                            <a:t>4</a:t>
                          </a:r>
                          <a:r>
                            <a:rPr lang="en-US" altLang="ko-KR" sz="1000" dirty="0"/>
                            <a:t> 0~10% </a:t>
                          </a:r>
                          <a:r>
                            <a:rPr lang="ko-KR" altLang="en-US" sz="1000" dirty="0"/>
                            <a:t>측정</a:t>
                          </a:r>
                          <a:endParaRPr lang="en-US" altLang="ko-KR" sz="1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UV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≥ 0.9985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= 0.9986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Pass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96983232"/>
                      </a:ext>
                    </a:extLst>
                  </a:tr>
                  <a:tr h="38892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≥ 0.9985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</a:t>
                          </a:r>
                          <a:r>
                            <a:rPr lang="en-US" altLang="ko-KR" sz="1200" baseline="30000" dirty="0"/>
                            <a:t>2</a:t>
                          </a:r>
                          <a:r>
                            <a:rPr lang="en-US" altLang="ko-KR" sz="1200" dirty="0"/>
                            <a:t> = 0.9990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/>
                            <a:t>Pass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3406424"/>
                      </a:ext>
                    </a:extLst>
                  </a:tr>
                  <a:tr h="330391">
                    <a:tc row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87097" r="-109821" b="-368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1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Air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UV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≤ 0.1%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= 0.066%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Pass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4357105"/>
                      </a:ext>
                    </a:extLst>
                  </a:tr>
                  <a:tr h="33039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≤ 0.2%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RSD = 0.482%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Fail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02924"/>
                      </a:ext>
                    </a:extLst>
                  </a:tr>
                  <a:tr h="33039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2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DSP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UV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RSD ≤ 1% 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미 진행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065075"/>
                      </a:ext>
                    </a:extLst>
                  </a:tr>
                  <a:tr h="33039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IR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RSD ≤ 2% 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1200" dirty="0"/>
                            <a:t>미 진행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5050">
                            <a:alpha val="1607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93855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EBF8A1-5BF4-4D48-879D-77B52545D19C}"/>
              </a:ext>
            </a:extLst>
          </p:cNvPr>
          <p:cNvSpPr txBox="1"/>
          <p:nvPr/>
        </p:nvSpPr>
        <p:spPr>
          <a:xfrm>
            <a:off x="1021732" y="3577553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평가 결과 </a:t>
            </a:r>
            <a:r>
              <a:rPr lang="en-US" altLang="ko-KR" sz="1400" b="1" dirty="0"/>
              <a:t>(8/31 </a:t>
            </a:r>
            <a:r>
              <a:rPr lang="ko-KR" altLang="en-US" sz="1400" b="1" dirty="0"/>
              <a:t>기준</a:t>
            </a:r>
            <a:r>
              <a:rPr lang="en-US" altLang="ko-KR" sz="1400" b="1" dirty="0"/>
              <a:t>)&gt;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267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BF6B44-A713-44B4-9D4E-92BC175E6E6C}"/>
              </a:ext>
            </a:extLst>
          </p:cNvPr>
          <p:cNvSpPr txBox="1"/>
          <p:nvPr/>
        </p:nvSpPr>
        <p:spPr>
          <a:xfrm>
            <a:off x="1021732" y="212324"/>
            <a:ext cx="798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위키옵틱스 계약 연장 사유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C27B76-9477-4A06-8670-621B6B7A532E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3F11B0-2EC5-4290-8C51-601E9856EF37}"/>
              </a:ext>
            </a:extLst>
          </p:cNvPr>
          <p:cNvSpPr txBox="1"/>
          <p:nvPr/>
        </p:nvSpPr>
        <p:spPr>
          <a:xfrm>
            <a:off x="1091035" y="1274261"/>
            <a:ext cx="5139548" cy="3657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광학 모듈 성능 검증 개발 목표 부분적 </a:t>
            </a:r>
            <a:r>
              <a:rPr lang="en-US" altLang="ko-KR" sz="1200" b="1" dirty="0"/>
              <a:t>spec. in</a:t>
            </a:r>
            <a:r>
              <a:rPr lang="ko-KR" altLang="en-US" sz="1200" b="1" dirty="0"/>
              <a:t> 확인 </a:t>
            </a:r>
            <a:r>
              <a:rPr lang="en-US" altLang="ko-KR" sz="1200" b="1" dirty="0"/>
              <a:t>---</a:t>
            </a:r>
            <a:r>
              <a:rPr lang="ko-KR" altLang="en-US" sz="1200" b="1" dirty="0"/>
              <a:t> </a:t>
            </a:r>
            <a:r>
              <a:rPr lang="en-US" altLang="ko-KR" sz="1200" b="1" u="sng" dirty="0"/>
              <a:t>(</a:t>
            </a:r>
            <a:r>
              <a:rPr lang="ko-KR" altLang="en-US" sz="1200" b="1" u="sng" dirty="0"/>
              <a:t>표</a:t>
            </a:r>
            <a:r>
              <a:rPr lang="en-US" altLang="ko-KR" sz="1200" b="1" u="sng" dirty="0"/>
              <a:t>.1)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: 1) </a:t>
            </a:r>
            <a:r>
              <a:rPr lang="ko-KR" altLang="en-US" sz="1200" dirty="0"/>
              <a:t>농도 변별력 </a:t>
            </a:r>
            <a:r>
              <a:rPr lang="en-US" altLang="ko-KR" sz="1200" dirty="0"/>
              <a:t>spec. in (UV</a:t>
            </a:r>
            <a:r>
              <a:rPr lang="ko-KR" altLang="en-US" sz="1200" dirty="0"/>
              <a:t> </a:t>
            </a:r>
            <a:r>
              <a:rPr lang="en-US" altLang="ko-KR" sz="1200" dirty="0"/>
              <a:t>R</a:t>
            </a:r>
            <a:r>
              <a:rPr lang="en-US" altLang="ko-KR" sz="1200" baseline="300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0.9986,</a:t>
            </a:r>
            <a:r>
              <a:rPr lang="ko-KR" altLang="en-US" sz="1200" dirty="0"/>
              <a:t> </a:t>
            </a:r>
            <a:r>
              <a:rPr lang="en-US" altLang="ko-KR" sz="1200" dirty="0"/>
              <a:t>IR</a:t>
            </a:r>
            <a:r>
              <a:rPr lang="ko-KR" altLang="en-US" sz="1200" dirty="0"/>
              <a:t> </a:t>
            </a:r>
            <a:r>
              <a:rPr lang="en-US" altLang="ko-KR" sz="1200" dirty="0"/>
              <a:t>R</a:t>
            </a:r>
            <a:r>
              <a:rPr lang="en-US" altLang="ko-KR" sz="1200" baseline="300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0.9990)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: 2) </a:t>
            </a:r>
            <a:r>
              <a:rPr lang="ko-KR" altLang="en-US" sz="1200" dirty="0"/>
              <a:t>재현성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 </a:t>
            </a:r>
            <a:r>
              <a:rPr lang="en-US" altLang="ko-KR" sz="1200" dirty="0"/>
              <a:t>1</a:t>
            </a:r>
            <a:r>
              <a:rPr lang="ko-KR" altLang="en-US" sz="1200" dirty="0"/>
              <a:t>차 </a:t>
            </a:r>
            <a:r>
              <a:rPr lang="en-US" altLang="ko-KR" sz="1200" dirty="0"/>
              <a:t>UV spec. in, (IR fail, DSP </a:t>
            </a:r>
            <a:r>
              <a:rPr lang="ko-KR" altLang="en-US" sz="1200" dirty="0"/>
              <a:t>미 진행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 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현재</a:t>
            </a:r>
            <a:r>
              <a:rPr lang="en-US" altLang="ko-KR" sz="1200" b="1" dirty="0"/>
              <a:t>(9/16)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α-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ko-KR" altLang="en-US" sz="1200" b="1" dirty="0"/>
              <a:t>기준 상당 부분 개선 확인 </a:t>
            </a:r>
            <a:r>
              <a:rPr lang="en-US" altLang="ko-KR" sz="1200" b="1" dirty="0"/>
              <a:t>---</a:t>
            </a:r>
            <a:r>
              <a:rPr lang="ko-KR" altLang="en-US" sz="1200" b="1" dirty="0"/>
              <a:t> </a:t>
            </a:r>
            <a:r>
              <a:rPr lang="en-US" altLang="ko-KR" sz="1200" b="1" u="sng" dirty="0"/>
              <a:t>(</a:t>
            </a:r>
            <a:r>
              <a:rPr lang="ko-KR" altLang="en-US" sz="1200" b="1" u="sng" dirty="0"/>
              <a:t>표</a:t>
            </a:r>
            <a:r>
              <a:rPr lang="en-US" altLang="ko-KR" sz="1200" b="1" u="sng" dirty="0"/>
              <a:t>.2)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재현성</a:t>
            </a:r>
            <a:r>
              <a:rPr lang="en-US" altLang="ko-KR" sz="1200" dirty="0"/>
              <a:t> </a:t>
            </a:r>
            <a:r>
              <a:rPr lang="ko-KR" altLang="en-US" sz="1200" dirty="0"/>
              <a:t>개선 </a:t>
            </a:r>
            <a:r>
              <a:rPr lang="en-US" altLang="ko-KR" sz="1200" dirty="0"/>
              <a:t>(</a:t>
            </a:r>
            <a:r>
              <a:rPr lang="en-US" altLang="ko-KR" sz="1200" u="sng" dirty="0"/>
              <a:t>7/8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data</a:t>
            </a:r>
            <a:r>
              <a:rPr lang="en-US" altLang="ko-KR" sz="1200" dirty="0"/>
              <a:t> vs.</a:t>
            </a:r>
            <a:r>
              <a:rPr lang="ko-KR" altLang="en-US" sz="1200" dirty="0"/>
              <a:t> </a:t>
            </a:r>
            <a:r>
              <a:rPr lang="en-US" altLang="ko-KR" sz="1200" u="sng" dirty="0"/>
              <a:t>9/16 data</a:t>
            </a:r>
            <a:r>
              <a:rPr lang="en-US" altLang="ko-KR" sz="1200" dirty="0"/>
              <a:t> </a:t>
            </a:r>
            <a:r>
              <a:rPr lang="ko-KR" altLang="en-US" sz="1200" dirty="0"/>
              <a:t>비교</a:t>
            </a:r>
            <a:r>
              <a:rPr lang="en-US" altLang="ko-KR" sz="1200" dirty="0"/>
              <a:t>, 48h </a:t>
            </a:r>
            <a:r>
              <a:rPr lang="ko-KR" altLang="en-US" sz="1200" dirty="0"/>
              <a:t>측정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- UV : RSD 0.1665 </a:t>
            </a:r>
            <a:r>
              <a:rPr lang="ko-KR" altLang="en-US" sz="1200" dirty="0"/>
              <a:t>→ </a:t>
            </a:r>
            <a:r>
              <a:rPr lang="en-US" altLang="ko-KR" sz="1200" dirty="0"/>
              <a:t>0.0959  /  </a:t>
            </a:r>
            <a:r>
              <a:rPr lang="ko-KR" altLang="en-US" sz="1200" dirty="0"/>
              <a:t>약 </a:t>
            </a:r>
            <a:r>
              <a:rPr lang="en-US" altLang="ko-KR" sz="1200" dirty="0"/>
              <a:t>43% </a:t>
            </a:r>
            <a:r>
              <a:rPr lang="ko-KR" altLang="en-US" sz="1200" dirty="0"/>
              <a:t>개선 </a:t>
            </a:r>
            <a:r>
              <a:rPr lang="en-US" altLang="ko-KR" sz="1200" dirty="0"/>
              <a:t>(spec. in)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- IR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RSD 0.2422 </a:t>
            </a:r>
            <a:r>
              <a:rPr lang="ko-KR" altLang="en-US" sz="1200" dirty="0"/>
              <a:t>→</a:t>
            </a:r>
            <a:r>
              <a:rPr lang="en-US" altLang="ko-KR" sz="1200" dirty="0"/>
              <a:t> 0.1549  /  </a:t>
            </a:r>
            <a:r>
              <a:rPr lang="ko-KR" altLang="en-US" sz="1200" dirty="0"/>
              <a:t>약 </a:t>
            </a:r>
            <a:r>
              <a:rPr lang="en-US" altLang="ko-KR" sz="1200" dirty="0"/>
              <a:t> 36% </a:t>
            </a:r>
            <a:r>
              <a:rPr lang="ko-KR" altLang="en-US" sz="1200" dirty="0"/>
              <a:t>개선 </a:t>
            </a:r>
            <a:r>
              <a:rPr lang="en-US" altLang="ko-KR" sz="1200" dirty="0"/>
              <a:t>(spec. in)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구동 전류 조정</a:t>
            </a:r>
            <a:r>
              <a:rPr lang="en-US" altLang="ko-KR" sz="1200" dirty="0"/>
              <a:t>, </a:t>
            </a:r>
            <a:r>
              <a:rPr lang="ko-KR" altLang="en-US" sz="1200" dirty="0"/>
              <a:t>항온 제어 보완</a:t>
            </a:r>
            <a:r>
              <a:rPr lang="en-US" altLang="ko-KR" sz="1200" dirty="0"/>
              <a:t>, </a:t>
            </a:r>
            <a:r>
              <a:rPr lang="ko-KR" altLang="en-US" sz="1200" dirty="0"/>
              <a:t>수납 작업 보완 등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재현성 문제 확인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원인 분석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및 개선 방안 제안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적용 </a:t>
            </a:r>
            <a:r>
              <a:rPr lang="en-US" altLang="ko-KR" sz="1200" b="1" dirty="0"/>
              <a:t>--- (Page. 4)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일부 개선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, </a:t>
            </a:r>
            <a:r>
              <a:rPr lang="ko-KR" altLang="en-US" sz="1200" dirty="0"/>
              <a:t>개선 사항 </a:t>
            </a:r>
            <a:r>
              <a:rPr lang="el-GR" altLang="ko-KR" sz="1200" dirty="0"/>
              <a:t>β</a:t>
            </a:r>
            <a:r>
              <a:rPr lang="en-US" altLang="ko-KR" sz="1200" dirty="0"/>
              <a:t>-</a:t>
            </a:r>
            <a:r>
              <a:rPr lang="ko-KR" altLang="en-US" sz="1200" dirty="0"/>
              <a:t>시스템 설계 반영 완료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: </a:t>
            </a:r>
            <a:r>
              <a:rPr lang="ko-KR" altLang="en-US" sz="1200" dirty="0"/>
              <a:t>개선 관련 추가 테스트 및 확인 필요</a:t>
            </a:r>
            <a:r>
              <a:rPr lang="en-US" altLang="ko-KR" sz="1200" dirty="0"/>
              <a:t>(</a:t>
            </a:r>
            <a:r>
              <a:rPr lang="el-GR" altLang="ko-KR" sz="1200" dirty="0"/>
              <a:t>β</a:t>
            </a:r>
            <a:r>
              <a:rPr lang="en-US" altLang="ko-KR" sz="1200" dirty="0"/>
              <a:t>-</a:t>
            </a:r>
            <a:r>
              <a:rPr lang="ko-KR" altLang="en-US" sz="1200" dirty="0"/>
              <a:t>시스템</a:t>
            </a:r>
            <a:r>
              <a:rPr lang="en-US" altLang="ko-KR" sz="1200" dirty="0"/>
              <a:t>)</a:t>
            </a: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63148C19-47A1-412B-B326-3C7B1CDD1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03354"/>
              </p:ext>
            </p:extLst>
          </p:nvPr>
        </p:nvGraphicFramePr>
        <p:xfrm>
          <a:off x="6932885" y="1274262"/>
          <a:ext cx="4921886" cy="170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172169255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600950510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97849305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1081343156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400974836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68062730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46879368"/>
                    </a:ext>
                  </a:extLst>
                </a:gridCol>
              </a:tblGrid>
              <a:tr h="195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평가 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  <a:r>
                        <a:rPr lang="en-US" altLang="ko-KR" sz="1000" dirty="0"/>
                        <a:t>(spec.)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Pass/fail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26327282"/>
                  </a:ext>
                </a:extLst>
              </a:tr>
              <a:tr h="195872"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b="1" dirty="0"/>
                        <a:t>1) </a:t>
                      </a:r>
                      <a:r>
                        <a:rPr lang="ko-KR" altLang="en-US" sz="1000" b="1" dirty="0"/>
                        <a:t>농도 변별력 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b="1" dirty="0"/>
                        <a:t>      (cal.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curve)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UV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</a:t>
                      </a:r>
                      <a:r>
                        <a:rPr lang="en-US" altLang="ko-KR" sz="900" baseline="30000" dirty="0"/>
                        <a:t>2</a:t>
                      </a:r>
                      <a:r>
                        <a:rPr lang="en-US" altLang="ko-KR" sz="900" dirty="0"/>
                        <a:t> ≥ 0.9985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</a:t>
                      </a:r>
                      <a:r>
                        <a:rPr lang="en-US" altLang="ko-KR" sz="900" baseline="30000" dirty="0"/>
                        <a:t>2</a:t>
                      </a:r>
                      <a:r>
                        <a:rPr lang="en-US" altLang="ko-KR" sz="900" dirty="0"/>
                        <a:t> = 0.9986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Pass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6983232"/>
                  </a:ext>
                </a:extLst>
              </a:tr>
              <a:tr h="195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IR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</a:t>
                      </a:r>
                      <a:r>
                        <a:rPr lang="en-US" altLang="ko-KR" sz="900" baseline="30000" dirty="0"/>
                        <a:t>2</a:t>
                      </a:r>
                      <a:r>
                        <a:rPr lang="en-US" altLang="ko-KR" sz="900" dirty="0"/>
                        <a:t> ≥ 0.9985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</a:t>
                      </a:r>
                      <a:r>
                        <a:rPr lang="en-US" altLang="ko-KR" sz="900" baseline="30000" dirty="0"/>
                        <a:t>2</a:t>
                      </a:r>
                      <a:r>
                        <a:rPr lang="en-US" altLang="ko-KR" sz="900" dirty="0"/>
                        <a:t> = 0.9990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Pass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3406424"/>
                  </a:ext>
                </a:extLst>
              </a:tr>
              <a:tr h="195872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2) </a:t>
                      </a:r>
                      <a:r>
                        <a:rPr lang="ko-KR" altLang="en-US" sz="1000" b="1" dirty="0"/>
                        <a:t>재현성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안정성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   (repeatability)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Air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UV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RSD ≤ 0.1%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RSD = 0.066%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Pass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357105"/>
                  </a:ext>
                </a:extLst>
              </a:tr>
              <a:tr h="195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IR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RSD ≤ 0.2%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RSD = 0.482%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>
                        <a:alpha val="1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Fail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050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02924"/>
                  </a:ext>
                </a:extLst>
              </a:tr>
              <a:tr h="195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2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DSP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UV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RSD ≤ 1%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미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>
                        <a:alpha val="1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-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050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65075"/>
                  </a:ext>
                </a:extLst>
              </a:tr>
              <a:tr h="195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/>
                        <a:t>IR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RSD ≤ 2% 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/>
                        <a:t>미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>
                        <a:alpha val="1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-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050">
                        <a:alpha val="1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85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5D63BB-F2C0-4909-8B16-16AEFBDE4FCC}"/>
              </a:ext>
            </a:extLst>
          </p:cNvPr>
          <p:cNvSpPr txBox="1"/>
          <p:nvPr/>
        </p:nvSpPr>
        <p:spPr>
          <a:xfrm>
            <a:off x="6932885" y="1018961"/>
            <a:ext cx="1630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표</a:t>
            </a:r>
            <a:r>
              <a:rPr lang="en-US" altLang="ko-KR" sz="1050" dirty="0"/>
              <a:t>.1 </a:t>
            </a:r>
            <a:r>
              <a:rPr lang="ko-KR" altLang="en-US" sz="1050" dirty="0"/>
              <a:t>성능 검증 </a:t>
            </a:r>
            <a:r>
              <a:rPr lang="en-US" altLang="ko-KR" sz="1050" dirty="0"/>
              <a:t>spec.&gt;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9F4B8E-4EB6-4E40-B7F5-41DA8DD6CEDA}"/>
              </a:ext>
            </a:extLst>
          </p:cNvPr>
          <p:cNvSpPr/>
          <p:nvPr/>
        </p:nvSpPr>
        <p:spPr>
          <a:xfrm>
            <a:off x="6932884" y="3464394"/>
            <a:ext cx="4921887" cy="165624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A1AF3-383B-432B-B024-4543EAAE63DC}"/>
              </a:ext>
            </a:extLst>
          </p:cNvPr>
          <p:cNvSpPr txBox="1"/>
          <p:nvPr/>
        </p:nvSpPr>
        <p:spPr>
          <a:xfrm>
            <a:off x="6932884" y="3210478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표</a:t>
            </a:r>
            <a:r>
              <a:rPr lang="en-US" altLang="ko-KR" sz="1050" dirty="0"/>
              <a:t>.2 </a:t>
            </a:r>
            <a:r>
              <a:rPr lang="ko-KR" altLang="en-US" sz="1050" dirty="0"/>
              <a:t>재현성 개선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35D8FB-5746-4CEA-8537-057DA218B5BD}"/>
              </a:ext>
            </a:extLst>
          </p:cNvPr>
          <p:cNvGrpSpPr/>
          <p:nvPr/>
        </p:nvGrpSpPr>
        <p:grpSpPr>
          <a:xfrm>
            <a:off x="7093080" y="3645802"/>
            <a:ext cx="4565364" cy="1321458"/>
            <a:chOff x="7093080" y="3645802"/>
            <a:chExt cx="4565364" cy="13214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E05A1F-71D9-418E-88E9-870B37538C38}"/>
                </a:ext>
              </a:extLst>
            </p:cNvPr>
            <p:cNvSpPr txBox="1"/>
            <p:nvPr/>
          </p:nvSpPr>
          <p:spPr>
            <a:xfrm>
              <a:off x="7093080" y="3645802"/>
              <a:ext cx="30774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/>
                <a:t>UV/IR </a:t>
              </a:r>
              <a:r>
                <a:rPr lang="ko-KR" altLang="en-US" sz="1050" b="1" dirty="0"/>
                <a:t>재현성 </a:t>
              </a:r>
              <a:r>
                <a:rPr lang="en-US" altLang="ko-KR" sz="1050" b="1" dirty="0"/>
                <a:t>test (48h </a:t>
              </a:r>
              <a:r>
                <a:rPr lang="ko-KR" altLang="en-US" sz="1050" b="1" dirty="0"/>
                <a:t>측정 </a:t>
              </a:r>
              <a:r>
                <a:rPr lang="en-US" altLang="ko-KR" sz="1050" b="1" dirty="0"/>
                <a:t>data) </a:t>
              </a:r>
              <a:endParaRPr lang="ko-KR" altLang="en-US" sz="1050" b="1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C0200DB-DB2A-40D3-B270-7255349DAE99}"/>
                </a:ext>
              </a:extLst>
            </p:cNvPr>
            <p:cNvGrpSpPr/>
            <p:nvPr/>
          </p:nvGrpSpPr>
          <p:grpSpPr>
            <a:xfrm>
              <a:off x="7262240" y="3912252"/>
              <a:ext cx="4396204" cy="1055008"/>
              <a:chOff x="7262240" y="3912252"/>
              <a:chExt cx="4396204" cy="105500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D21DBE6-3CBD-4159-AE22-163C2432F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8703"/>
              <a:stretch/>
            </p:blipFill>
            <p:spPr>
              <a:xfrm>
                <a:off x="9689635" y="4141344"/>
                <a:ext cx="1914367" cy="825916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875BC74-6584-4EBF-96E2-096EE464B1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703"/>
              <a:stretch/>
            </p:blipFill>
            <p:spPr>
              <a:xfrm>
                <a:off x="7262240" y="4141344"/>
                <a:ext cx="1914367" cy="825915"/>
              </a:xfrm>
              <a:prstGeom prst="rect">
                <a:avLst/>
              </a:prstGeom>
            </p:spPr>
          </p:pic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58306486-2881-41E4-8B82-4492F2AB0ED4}"/>
                  </a:ext>
                </a:extLst>
              </p:cNvPr>
              <p:cNvSpPr/>
              <p:nvPr/>
            </p:nvSpPr>
            <p:spPr>
              <a:xfrm>
                <a:off x="9304071" y="4292516"/>
                <a:ext cx="269590" cy="554539"/>
              </a:xfrm>
              <a:prstGeom prst="rightArrow">
                <a:avLst>
                  <a:gd name="adj1" fmla="val 64894"/>
                  <a:gd name="adj2" fmla="val 368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accent1"/>
                    </a:solidFill>
                  </a:rPr>
                  <a:t>개선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3928AA-E7E5-41CD-B6F8-B8795218217C}"/>
                  </a:ext>
                </a:extLst>
              </p:cNvPr>
              <p:cNvSpPr txBox="1"/>
              <p:nvPr/>
            </p:nvSpPr>
            <p:spPr>
              <a:xfrm>
                <a:off x="7262240" y="3912252"/>
                <a:ext cx="15776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&lt;7/8 </a:t>
                </a:r>
                <a:r>
                  <a:rPr lang="ko-KR" altLang="en-US" sz="1000" b="1" dirty="0"/>
                  <a:t>측정</a:t>
                </a:r>
                <a:r>
                  <a:rPr lang="en-US" altLang="ko-KR" sz="1000" b="1" dirty="0"/>
                  <a:t>&gt; - spec. out</a:t>
                </a:r>
                <a:endParaRPr lang="ko-KR" altLang="en-US" sz="10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914956-6950-4567-9186-BE17EA6541AD}"/>
                  </a:ext>
                </a:extLst>
              </p:cNvPr>
              <p:cNvSpPr txBox="1"/>
              <p:nvPr/>
            </p:nvSpPr>
            <p:spPr>
              <a:xfrm>
                <a:off x="9689635" y="3912252"/>
                <a:ext cx="19688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&lt;9/16 </a:t>
                </a:r>
                <a:r>
                  <a:rPr lang="ko-KR" altLang="en-US" sz="1000" b="1" dirty="0"/>
                  <a:t>측정</a:t>
                </a:r>
                <a:r>
                  <a:rPr lang="en-US" altLang="ko-KR" sz="1000" b="1" dirty="0"/>
                  <a:t>&gt; - </a:t>
                </a:r>
                <a:r>
                  <a:rPr lang="en-US" altLang="ko-KR" sz="1000" b="1" u="sng" dirty="0"/>
                  <a:t>spec. in / Pass</a:t>
                </a:r>
                <a:endParaRPr lang="ko-KR" altLang="en-US" sz="1000" b="1" u="sng" dirty="0"/>
              </a:p>
            </p:txBody>
          </p:sp>
        </p:grp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0B706B-7559-498B-90F3-0DCC6F76F6AF}"/>
              </a:ext>
            </a:extLst>
          </p:cNvPr>
          <p:cNvSpPr/>
          <p:nvPr/>
        </p:nvSpPr>
        <p:spPr>
          <a:xfrm>
            <a:off x="1302132" y="5179584"/>
            <a:ext cx="5630752" cy="1256525"/>
          </a:xfrm>
          <a:prstGeom prst="roundRect">
            <a:avLst>
              <a:gd name="adj" fmla="val 76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chemeClr val="tx1"/>
                </a:solidFill>
              </a:rPr>
              <a:t>위키옵틱스 계약 연장 및 추가 개발 진행 필요 사유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현 문제점 개선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보완 → 목표 성능 도달 가능성 높음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투입한 자원 대비 결과물 확보 차원에서 프로젝트 완료 시 까지 진행 필요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타 업체 발굴 시 추가 시간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비용 발생 및 예측 불가 문제점 발생 가능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0B5C53-C03C-4BAF-86AC-37DB5FDE9D75}"/>
              </a:ext>
            </a:extLst>
          </p:cNvPr>
          <p:cNvSpPr txBox="1"/>
          <p:nvPr/>
        </p:nvSpPr>
        <p:spPr>
          <a:xfrm>
            <a:off x="8807300" y="2985843"/>
            <a:ext cx="3223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* RSD (relative standard deviation) = </a:t>
            </a:r>
            <a:r>
              <a:rPr lang="en-US" altLang="ko-KR" sz="900" dirty="0" err="1"/>
              <a:t>stdev</a:t>
            </a:r>
            <a:r>
              <a:rPr lang="en-US" altLang="ko-KR" sz="900" dirty="0"/>
              <a:t>/average*100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8009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E7BDF91-CDB8-4131-A338-57FA37CF479E}"/>
              </a:ext>
            </a:extLst>
          </p:cNvPr>
          <p:cNvSpPr txBox="1"/>
          <p:nvPr/>
        </p:nvSpPr>
        <p:spPr>
          <a:xfrm>
            <a:off x="1021732" y="176930"/>
            <a:ext cx="992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Support information -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개선 사항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l-GR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α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→ </a:t>
            </a:r>
            <a:r>
              <a:rPr lang="el-GR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β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-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시스템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반영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)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9C2348-A5EE-4945-82B8-3FDEB6D4CA3F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9940FB3-F56E-4B8C-82DE-E22D7925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29322"/>
              </p:ext>
            </p:extLst>
          </p:nvPr>
        </p:nvGraphicFramePr>
        <p:xfrm>
          <a:off x="861306" y="1741212"/>
          <a:ext cx="10365167" cy="4454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7820">
                  <a:extLst>
                    <a:ext uri="{9D8B030D-6E8A-4147-A177-3AD203B41FA5}">
                      <a16:colId xmlns:a16="http://schemas.microsoft.com/office/drawing/2014/main" val="3463552363"/>
                    </a:ext>
                  </a:extLst>
                </a:gridCol>
                <a:gridCol w="3298055">
                  <a:extLst>
                    <a:ext uri="{9D8B030D-6E8A-4147-A177-3AD203B41FA5}">
                      <a16:colId xmlns:a16="http://schemas.microsoft.com/office/drawing/2014/main" val="3929560295"/>
                    </a:ext>
                  </a:extLst>
                </a:gridCol>
                <a:gridCol w="4106646">
                  <a:extLst>
                    <a:ext uri="{9D8B030D-6E8A-4147-A177-3AD203B41FA5}">
                      <a16:colId xmlns:a16="http://schemas.microsoft.com/office/drawing/2014/main" val="1433134508"/>
                    </a:ext>
                  </a:extLst>
                </a:gridCol>
                <a:gridCol w="2022646">
                  <a:extLst>
                    <a:ext uri="{9D8B030D-6E8A-4147-A177-3AD203B41FA5}">
                      <a16:colId xmlns:a16="http://schemas.microsoft.com/office/drawing/2014/main" val="1904360730"/>
                    </a:ext>
                  </a:extLst>
                </a:gridCol>
              </a:tblGrid>
              <a:tr h="360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분류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>
                          <a:ea typeface="+mn-ea"/>
                        </a:rPr>
                        <a:t>α</a:t>
                      </a:r>
                      <a:r>
                        <a:rPr lang="en-US" altLang="ko-KR" sz="1400" dirty="0">
                          <a:ea typeface="+mn-ea"/>
                        </a:rPr>
                        <a:t>- </a:t>
                      </a:r>
                      <a:r>
                        <a:rPr lang="ko-KR" altLang="en-US" sz="1400" dirty="0"/>
                        <a:t>문제점</a:t>
                      </a:r>
                      <a:r>
                        <a:rPr lang="en-US" altLang="ko-KR" sz="1400" dirty="0"/>
                        <a:t>(issue)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개선사항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ko-KR" sz="1400" dirty="0">
                          <a:latin typeface="맑은 고딕" panose="020B0503020000020004" pitchFamily="50" charset="-127"/>
                          <a:ea typeface="+mn-ea"/>
                        </a:rPr>
                        <a:t>β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반영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360679"/>
                  </a:ext>
                </a:extLst>
              </a:tr>
              <a:tr h="30833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Signal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(data </a:t>
                      </a:r>
                      <a:r>
                        <a:rPr lang="ko-KR" altLang="en-US" sz="1000" b="0" dirty="0"/>
                        <a:t>출력</a:t>
                      </a:r>
                      <a:r>
                        <a:rPr lang="en-US" altLang="ko-KR" sz="1000" b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noise)</a:t>
                      </a:r>
                      <a:endParaRPr lang="ko-KR" altLang="en-US" sz="1000" b="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1. PD(photodiode) </a:t>
                      </a:r>
                      <a:r>
                        <a:rPr lang="ko-KR" altLang="en-US" sz="1100" dirty="0"/>
                        <a:t>신호 발진 현상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전압 강하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PD</a:t>
                      </a:r>
                      <a:r>
                        <a:rPr lang="ko-KR" altLang="en-US" sz="1100" dirty="0"/>
                        <a:t> 보드 재설계</a:t>
                      </a:r>
                      <a:r>
                        <a:rPr lang="en-US" altLang="ko-KR" sz="1100" dirty="0"/>
                        <a:t>(ADC </a:t>
                      </a:r>
                      <a:r>
                        <a:rPr lang="ko-KR" altLang="en-US" sz="1100" dirty="0"/>
                        <a:t>내장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발진 현상 해결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539392"/>
                  </a:ext>
                </a:extLst>
              </a:tr>
              <a:tr h="668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2. Signal noise </a:t>
                      </a:r>
                      <a:r>
                        <a:rPr lang="ko-KR" altLang="en-US" sz="1100" dirty="0"/>
                        <a:t>저감 필요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LED </a:t>
                      </a:r>
                      <a:r>
                        <a:rPr lang="ko-KR" altLang="en-US" sz="1100" dirty="0"/>
                        <a:t>전류 공급 방식 변경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메인보드 → </a:t>
                      </a:r>
                      <a:r>
                        <a:rPr lang="en-US" altLang="ko-KR" sz="1100" dirty="0"/>
                        <a:t>LED </a:t>
                      </a:r>
                      <a:r>
                        <a:rPr lang="ko-KR" altLang="en-US" sz="1100" dirty="0"/>
                        <a:t>보드</a:t>
                      </a:r>
                      <a:endParaRPr lang="en-US" altLang="ko-KR" sz="1100" dirty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PD</a:t>
                      </a:r>
                      <a:r>
                        <a:rPr lang="ko-KR" altLang="en-US" sz="1100" dirty="0"/>
                        <a:t> 신호 방식 변경 </a:t>
                      </a:r>
                      <a:r>
                        <a:rPr lang="en-US" altLang="ko-KR" sz="1100" dirty="0"/>
                        <a:t>: analog </a:t>
                      </a:r>
                      <a:r>
                        <a:rPr lang="ko-KR" altLang="en-US" sz="1100" dirty="0"/>
                        <a:t>→ </a:t>
                      </a:r>
                      <a:r>
                        <a:rPr lang="en-US" altLang="ko-KR" sz="1100" dirty="0"/>
                        <a:t>digital(ADS1115 </a:t>
                      </a:r>
                      <a:r>
                        <a:rPr lang="ko-KR" altLang="en-US" sz="1100" dirty="0"/>
                        <a:t>칩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Moving average interval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time </a:t>
                      </a:r>
                      <a:r>
                        <a:rPr lang="ko-KR" altLang="en-US" sz="1100" dirty="0"/>
                        <a:t>변경 </a:t>
                      </a:r>
                      <a:r>
                        <a:rPr lang="en-US" altLang="ko-KR" sz="1100" dirty="0"/>
                        <a:t>: 1s </a:t>
                      </a:r>
                      <a:r>
                        <a:rPr lang="ko-KR" altLang="en-US" sz="1100" dirty="0"/>
                        <a:t>→ </a:t>
                      </a:r>
                      <a:r>
                        <a:rPr lang="en-US" altLang="ko-KR" sz="1100" dirty="0"/>
                        <a:t>5s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50" dirty="0"/>
                        <a:t>Moving avg. time </a:t>
                      </a:r>
                      <a:r>
                        <a:rPr lang="ko-KR" altLang="en-US" sz="1050" dirty="0"/>
                        <a:t>변경 가능</a:t>
                      </a:r>
                      <a:endParaRPr lang="en-US" altLang="ko-KR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86385"/>
                  </a:ext>
                </a:extLst>
              </a:tr>
              <a:tr h="308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3. Dark level(LED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off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signal) </a:t>
                      </a:r>
                      <a:r>
                        <a:rPr lang="ko-KR" altLang="en-US" sz="1100" dirty="0"/>
                        <a:t>감소 필요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Photovoltaic mode </a:t>
                      </a:r>
                      <a:r>
                        <a:rPr lang="ko-KR" altLang="en-US" sz="1100" dirty="0"/>
                        <a:t>적용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기존 </a:t>
                      </a:r>
                      <a:r>
                        <a:rPr lang="en-US" altLang="ko-KR" sz="1100" dirty="0"/>
                        <a:t>photoconductive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mode)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50" dirty="0"/>
                        <a:t>dark level vs. </a:t>
                      </a:r>
                      <a:r>
                        <a:rPr lang="ko-KR" altLang="en-US" sz="1050" dirty="0"/>
                        <a:t>응답속도 차이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27645"/>
                  </a:ext>
                </a:extLst>
              </a:tr>
              <a:tr h="4796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온도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4. </a:t>
                      </a:r>
                      <a:r>
                        <a:rPr lang="ko-KR" altLang="en-US" sz="1100" dirty="0"/>
                        <a:t>온도에 따른 </a:t>
                      </a:r>
                      <a:r>
                        <a:rPr lang="en-US" altLang="ko-KR" sz="1100" dirty="0"/>
                        <a:t>data trend </a:t>
                      </a:r>
                      <a:r>
                        <a:rPr lang="ko-KR" altLang="en-US" sz="1100" dirty="0"/>
                        <a:t>변화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상승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하강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UV, IR reference PD </a:t>
                      </a:r>
                      <a:r>
                        <a:rPr lang="ko-KR" altLang="en-US" sz="1100" dirty="0"/>
                        <a:t>위치 변경 </a:t>
                      </a:r>
                      <a:r>
                        <a:rPr lang="en-US" altLang="ko-KR" sz="1100" dirty="0"/>
                        <a:t>(measure PD </a:t>
                      </a:r>
                      <a:r>
                        <a:rPr lang="ko-KR" altLang="en-US" sz="1100" dirty="0"/>
                        <a:t>동일 거리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dirty="0"/>
                        <a:t>모듈 내 열 </a:t>
                      </a:r>
                      <a:r>
                        <a:rPr lang="ko-KR" altLang="en-US" sz="1100" dirty="0" err="1"/>
                        <a:t>구배</a:t>
                      </a:r>
                      <a:r>
                        <a:rPr lang="ko-KR" altLang="en-US" sz="1100" dirty="0"/>
                        <a:t> 개선 </a:t>
                      </a:r>
                      <a:r>
                        <a:rPr lang="en-US" altLang="ko-KR" sz="1100" dirty="0"/>
                        <a:t>: heat sink </a:t>
                      </a:r>
                      <a:r>
                        <a:rPr lang="ko-KR" altLang="en-US" sz="1100" dirty="0"/>
                        <a:t>설계 변경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일체형 추가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추가 테스트 필요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ko-KR" sz="1050" dirty="0">
                          <a:latin typeface="맑은 고딕" panose="020B0503020000020004" pitchFamily="50" charset="-127"/>
                          <a:ea typeface="+mn-ea"/>
                        </a:rPr>
                        <a:t>β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시스템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51933"/>
                  </a:ext>
                </a:extLst>
              </a:tr>
              <a:tr h="308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5. </a:t>
                      </a:r>
                      <a:r>
                        <a:rPr lang="ko-KR" altLang="en-US" sz="1100" dirty="0"/>
                        <a:t>메인보드 온도 영향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PD board ADC </a:t>
                      </a:r>
                      <a:r>
                        <a:rPr lang="ko-KR" altLang="en-US" sz="1100" dirty="0"/>
                        <a:t>적용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온도 영향 최소화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59744"/>
                  </a:ext>
                </a:extLst>
              </a:tr>
              <a:tr h="308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6. </a:t>
                      </a:r>
                      <a:r>
                        <a:rPr lang="ko-KR" altLang="en-US" sz="1100" dirty="0"/>
                        <a:t>온도에 따른 </a:t>
                      </a:r>
                      <a:r>
                        <a:rPr lang="en-US" altLang="ko-KR" sz="1100" dirty="0"/>
                        <a:t>BS split ratio </a:t>
                      </a:r>
                      <a:r>
                        <a:rPr lang="ko-KR" altLang="en-US" sz="1100" dirty="0"/>
                        <a:t>변경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dirty="0"/>
                        <a:t>수지계열 </a:t>
                      </a:r>
                      <a:r>
                        <a:rPr lang="en-US" altLang="ko-KR" sz="1100" dirty="0"/>
                        <a:t>BS mount </a:t>
                      </a:r>
                      <a:r>
                        <a:rPr lang="ko-KR" altLang="en-US" sz="1100" dirty="0"/>
                        <a:t>제작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69183"/>
                  </a:ext>
                </a:extLst>
              </a:tr>
              <a:tr h="3083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H/W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7. BS(beam splitter) </a:t>
                      </a:r>
                      <a:r>
                        <a:rPr lang="ko-KR" altLang="en-US" sz="1100" dirty="0"/>
                        <a:t>손상 원인 분석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방안 필요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BS </a:t>
                      </a:r>
                      <a:r>
                        <a:rPr lang="ko-KR" altLang="en-US" sz="1100" dirty="0"/>
                        <a:t>고정 본드 압축응력 원인 → 별도 </a:t>
                      </a:r>
                      <a:r>
                        <a:rPr lang="en-US" altLang="ko-KR" sz="1100" dirty="0"/>
                        <a:t>BS mount </a:t>
                      </a:r>
                      <a:r>
                        <a:rPr lang="ko-KR" altLang="en-US" sz="1100" dirty="0"/>
                        <a:t>제작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03963"/>
                  </a:ext>
                </a:extLst>
              </a:tr>
              <a:tr h="308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8. IR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measure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PD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data</a:t>
                      </a:r>
                      <a:r>
                        <a:rPr lang="ko-KR" altLang="en-US" sz="1100" dirty="0"/>
                        <a:t> 이상</a:t>
                      </a:r>
                      <a:r>
                        <a:rPr lang="en-US" altLang="ko-KR" sz="1100" dirty="0"/>
                        <a:t>(hunting)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PD </a:t>
                      </a:r>
                      <a:r>
                        <a:rPr lang="ko-KR" altLang="en-US" sz="1100" dirty="0"/>
                        <a:t>보드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수납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제작 이슈 → 전문 </a:t>
                      </a:r>
                      <a:r>
                        <a:rPr lang="en-US" altLang="ko-KR" sz="1100" dirty="0"/>
                        <a:t>SMT </a:t>
                      </a:r>
                      <a:r>
                        <a:rPr lang="ko-KR" altLang="en-US" sz="1100" dirty="0"/>
                        <a:t>업체 제작 의뢰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양산 시 적용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55339"/>
                  </a:ext>
                </a:extLst>
              </a:tr>
              <a:tr h="308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9. Aperture(pin hole) </a:t>
                      </a:r>
                      <a:r>
                        <a:rPr lang="ko-KR" altLang="en-US" sz="1100" dirty="0"/>
                        <a:t>적용 검토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dirty="0"/>
                        <a:t>모듈 당 </a:t>
                      </a:r>
                      <a:r>
                        <a:rPr lang="en-US" altLang="ko-KR" sz="1100" dirty="0"/>
                        <a:t>3ea </a:t>
                      </a:r>
                      <a:r>
                        <a:rPr lang="ko-KR" altLang="en-US" sz="1100" dirty="0"/>
                        <a:t>적용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잡광</a:t>
                      </a:r>
                      <a:r>
                        <a:rPr lang="ko-KR" altLang="en-US" sz="1100" dirty="0"/>
                        <a:t> 제거</a:t>
                      </a:r>
                      <a:r>
                        <a:rPr lang="en-US" altLang="ko-KR" sz="1100" dirty="0"/>
                        <a:t>, hole size </a:t>
                      </a:r>
                      <a:r>
                        <a:rPr lang="ko-KR" altLang="en-US" sz="1100" dirty="0"/>
                        <a:t>통일</a:t>
                      </a:r>
                      <a:r>
                        <a:rPr lang="en-US" altLang="ko-KR" sz="1100" dirty="0"/>
                        <a:t>(5Ø)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50" dirty="0"/>
                        <a:t>Hole size </a:t>
                      </a:r>
                      <a:r>
                        <a:rPr lang="ko-KR" altLang="en-US" sz="1050" dirty="0"/>
                        <a:t>변경 가능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451962"/>
                  </a:ext>
                </a:extLst>
              </a:tr>
              <a:tr h="479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10. UV, IR </a:t>
                      </a:r>
                      <a:r>
                        <a:rPr lang="ko-KR" altLang="en-US" sz="1100" dirty="0"/>
                        <a:t>광학 모듈 소형화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l-GR" altLang="ko-KR" sz="1100" dirty="0">
                          <a:ea typeface="맑은 고딕" panose="020B0503020000020004" pitchFamily="50" charset="-127"/>
                        </a:rPr>
                        <a:t>α</a:t>
                      </a:r>
                      <a:r>
                        <a:rPr lang="en-US" altLang="ko-KR" sz="1100" dirty="0"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1100" dirty="0">
                          <a:ea typeface="맑은 고딕" panose="020B0503020000020004" pitchFamily="50" charset="-127"/>
                        </a:rPr>
                        <a:t>A/V </a:t>
                      </a:r>
                      <a:r>
                        <a:rPr lang="ko-KR" altLang="en-US" sz="1100" dirty="0" err="1">
                          <a:ea typeface="맑은 고딕" panose="020B0503020000020004" pitchFamily="50" charset="-127"/>
                        </a:rPr>
                        <a:t>구동부</a:t>
                      </a:r>
                      <a:r>
                        <a:rPr lang="ko-KR" altLang="en-US" sz="1100" dirty="0">
                          <a:ea typeface="맑은 고딕" panose="020B0503020000020004" pitchFamily="50" charset="-127"/>
                        </a:rPr>
                        <a:t> 제거</a:t>
                      </a:r>
                      <a:r>
                        <a:rPr lang="en-US" altLang="ko-KR" sz="1100" dirty="0">
                          <a:ea typeface="맑은 고딕" panose="020B0503020000020004" pitchFamily="50" charset="-127"/>
                        </a:rPr>
                        <a:t>, heat sink</a:t>
                      </a:r>
                      <a:r>
                        <a:rPr lang="ko-KR" altLang="en-US" sz="1100" dirty="0">
                          <a:ea typeface="맑은 고딕" panose="020B0503020000020004" pitchFamily="50" charset="-127"/>
                        </a:rPr>
                        <a:t> 크기 축소</a:t>
                      </a:r>
                      <a:endParaRPr lang="en-US" altLang="ko-KR" sz="11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UV </a:t>
                      </a:r>
                      <a:r>
                        <a:rPr lang="ko-KR" altLang="en-US" sz="1100" dirty="0"/>
                        <a:t>모듈 </a:t>
                      </a:r>
                      <a:r>
                        <a:rPr lang="en-US" altLang="ko-KR" sz="1100" dirty="0"/>
                        <a:t>9%, IR </a:t>
                      </a:r>
                      <a:r>
                        <a:rPr lang="ko-KR" altLang="en-US" sz="1100" dirty="0"/>
                        <a:t>모듈 </a:t>
                      </a:r>
                      <a:r>
                        <a:rPr lang="en-US" altLang="ko-KR" sz="1100" dirty="0"/>
                        <a:t>33% </a:t>
                      </a:r>
                      <a:r>
                        <a:rPr lang="ko-KR" altLang="en-US" sz="1100" dirty="0"/>
                        <a:t>축소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5139"/>
                  </a:ext>
                </a:extLst>
              </a:tr>
              <a:tr h="308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A/V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11. </a:t>
                      </a:r>
                      <a:r>
                        <a:rPr lang="ko-KR" altLang="en-US" sz="1100" dirty="0"/>
                        <a:t>자가진단 기능 수정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구동부</a:t>
                      </a:r>
                      <a:r>
                        <a:rPr lang="ko-KR" altLang="en-US" sz="1100" dirty="0"/>
                        <a:t> 제거 필요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/>
                        <a:t>Flow cell(sample) </a:t>
                      </a:r>
                      <a:r>
                        <a:rPr lang="ko-KR" altLang="en-US" sz="1100" dirty="0"/>
                        <a:t>↔ </a:t>
                      </a:r>
                      <a:r>
                        <a:rPr lang="en-US" altLang="ko-KR" sz="1100" dirty="0"/>
                        <a:t>measure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PD </a:t>
                      </a:r>
                      <a:r>
                        <a:rPr lang="ko-KR" altLang="en-US" sz="1100" dirty="0"/>
                        <a:t>사이 </a:t>
                      </a:r>
                      <a:r>
                        <a:rPr lang="en-US" altLang="ko-KR" sz="1100" dirty="0"/>
                        <a:t>A/V</a:t>
                      </a:r>
                      <a:r>
                        <a:rPr lang="ko-KR" altLang="en-US" sz="1100" dirty="0"/>
                        <a:t>용 </a:t>
                      </a:r>
                      <a:r>
                        <a:rPr lang="en-US" altLang="ko-KR" sz="1100" dirty="0"/>
                        <a:t>LD </a:t>
                      </a:r>
                      <a:r>
                        <a:rPr lang="ko-KR" altLang="en-US" sz="1100" dirty="0"/>
                        <a:t>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추가 테스트 필요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ko-KR" sz="1050" dirty="0">
                          <a:latin typeface="맑은 고딕" panose="020B0503020000020004" pitchFamily="50" charset="-127"/>
                          <a:ea typeface="+mn-ea"/>
                        </a:rPr>
                        <a:t>β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시스템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0857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3B9C79E-3CA3-4FDA-972B-E58C3DEE3104}"/>
              </a:ext>
            </a:extLst>
          </p:cNvPr>
          <p:cNvSpPr txBox="1"/>
          <p:nvPr/>
        </p:nvSpPr>
        <p:spPr>
          <a:xfrm>
            <a:off x="861306" y="933070"/>
            <a:ext cx="382989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l-GR" altLang="ko-KR" sz="1200" dirty="0">
                <a:ea typeface="맑은 고딕" panose="020B0503020000020004" pitchFamily="50" charset="-127"/>
              </a:rPr>
              <a:t>α</a:t>
            </a:r>
            <a:r>
              <a:rPr lang="en-US" altLang="ko-KR" sz="1200" dirty="0"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</a:rPr>
              <a:t>시스템 개발 시 발생 문제점 및 개선 사항 정리</a:t>
            </a:r>
            <a:endParaRPr lang="en-US" altLang="ko-KR" sz="1200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β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시 반영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969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71E58E-A89D-458B-A22D-64E52927FEC2}"/>
              </a:ext>
            </a:extLst>
          </p:cNvPr>
          <p:cNvSpPr txBox="1"/>
          <p:nvPr/>
        </p:nvSpPr>
        <p:spPr>
          <a:xfrm>
            <a:off x="1021732" y="42339"/>
            <a:ext cx="8688606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Support information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성능 평가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(8/31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상세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3E3DDF-9E94-459B-BB3E-4D2874895413}"/>
              </a:ext>
            </a:extLst>
          </p:cNvPr>
          <p:cNvCxnSpPr>
            <a:cxnSpLocks/>
          </p:cNvCxnSpPr>
          <p:nvPr/>
        </p:nvCxnSpPr>
        <p:spPr>
          <a:xfrm>
            <a:off x="1116161" y="3172768"/>
            <a:ext cx="102754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AFAD66-E455-4D29-830E-D1D0BEA90C64}"/>
              </a:ext>
            </a:extLst>
          </p:cNvPr>
          <p:cNvGrpSpPr/>
          <p:nvPr/>
        </p:nvGrpSpPr>
        <p:grpSpPr>
          <a:xfrm>
            <a:off x="1116161" y="3331636"/>
            <a:ext cx="8768271" cy="3484025"/>
            <a:chOff x="1116161" y="3331636"/>
            <a:chExt cx="8768271" cy="34840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1CE6BE-E989-4EE1-B404-D3BF36599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0790" y="3377864"/>
              <a:ext cx="2553556" cy="155235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74C505-7AAE-48C3-BBFA-A5AD6596C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4346" y="3377864"/>
              <a:ext cx="2420086" cy="154909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D4B203-8F6B-42F8-9D57-F097DCA1A849}"/>
                </a:ext>
              </a:extLst>
            </p:cNvPr>
            <p:cNvSpPr txBox="1"/>
            <p:nvPr/>
          </p:nvSpPr>
          <p:spPr>
            <a:xfrm>
              <a:off x="1116161" y="3331636"/>
              <a:ext cx="3794629" cy="209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en-US" altLang="ko-KR" sz="1100" b="1" dirty="0"/>
                <a:t>data </a:t>
              </a:r>
              <a:r>
                <a:rPr lang="ko-KR" altLang="en-US" sz="1100" b="1" dirty="0"/>
                <a:t>재현성</a:t>
              </a:r>
              <a:r>
                <a:rPr lang="en-US" altLang="ko-KR" sz="1100" b="1" dirty="0"/>
                <a:t>(repeatability), </a:t>
              </a:r>
              <a:r>
                <a:rPr lang="ko-KR" altLang="en-US" sz="1100" b="1" dirty="0"/>
                <a:t>안정성</a:t>
              </a:r>
              <a:r>
                <a:rPr lang="en-US" altLang="ko-KR" sz="1100" b="1" dirty="0"/>
                <a:t>(stability) </a:t>
              </a: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100" dirty="0"/>
                <a:t>장시간 측정</a:t>
              </a:r>
              <a:r>
                <a:rPr lang="en-US" altLang="ko-KR" sz="1100" dirty="0"/>
                <a:t>: 24h </a:t>
              </a:r>
              <a:r>
                <a:rPr lang="ko-KR" altLang="en-US" sz="1100" dirty="0"/>
                <a:t>이상</a:t>
              </a: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100" dirty="0"/>
                <a:t>dev% (</a:t>
              </a:r>
              <a:r>
                <a:rPr lang="ko-KR" altLang="en-US" sz="1100" dirty="0"/>
                <a:t>항온 조건 </a:t>
              </a:r>
              <a:r>
                <a:rPr lang="en-US" altLang="ko-KR" sz="1100" dirty="0"/>
                <a:t>25±0.2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℃</a:t>
              </a:r>
              <a:r>
                <a:rPr lang="en-US" altLang="ko-KR" sz="1100" dirty="0"/>
                <a:t>, ratio</a:t>
              </a:r>
              <a:r>
                <a:rPr lang="ko-KR" altLang="en-US" sz="1100" dirty="0"/>
                <a:t> 값 기준</a:t>
              </a:r>
              <a:r>
                <a:rPr lang="en-US" altLang="ko-KR" sz="1100" dirty="0"/>
                <a:t>)</a:t>
              </a:r>
              <a:br>
                <a:rPr lang="en-US" altLang="ko-KR" sz="1100" dirty="0"/>
              </a:br>
              <a:r>
                <a:rPr lang="en-US" altLang="ko-KR" sz="1100" dirty="0"/>
                <a:t>= RSD (relative standard deviation)</a:t>
              </a:r>
              <a:br>
                <a:rPr lang="en-US" altLang="ko-KR" sz="1100" dirty="0"/>
              </a:br>
              <a:r>
                <a:rPr lang="en-US" altLang="ko-KR" sz="1100" dirty="0"/>
                <a:t>= </a:t>
              </a:r>
              <a:r>
                <a:rPr lang="en-US" altLang="ko-KR" sz="1100" dirty="0" err="1"/>
                <a:t>stdev</a:t>
              </a:r>
              <a:r>
                <a:rPr lang="en-US" altLang="ko-KR" sz="1100" dirty="0"/>
                <a:t> / average * 100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100" b="1" dirty="0"/>
                <a:t>- </a:t>
              </a:r>
              <a:r>
                <a:rPr lang="ko-KR" altLang="en-US" sz="1100" b="1" dirty="0"/>
                <a:t>성능 검증 </a:t>
              </a:r>
              <a:r>
                <a:rPr lang="en-US" altLang="ko-KR" sz="1100" b="1" dirty="0"/>
                <a:t>spec. </a:t>
              </a:r>
              <a:r>
                <a:rPr lang="ko-KR" altLang="en-US" sz="1100" b="1" dirty="0"/>
                <a:t>조건 </a:t>
              </a:r>
              <a:r>
                <a:rPr lang="en-US" altLang="ko-KR" sz="1100" b="1" dirty="0"/>
                <a:t>(ratio)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/>
                <a:t>            : 1</a:t>
              </a:r>
              <a:r>
                <a:rPr lang="ko-KR" altLang="en-US" sz="1100" dirty="0"/>
                <a:t>차 </a:t>
              </a:r>
              <a:r>
                <a:rPr lang="en-US" altLang="ko-KR" sz="1100" dirty="0"/>
                <a:t>– air, </a:t>
              </a:r>
              <a:r>
                <a:rPr lang="en-US" altLang="ko-KR" sz="1100" b="1" dirty="0"/>
                <a:t>RSD: UV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≤ </a:t>
              </a:r>
              <a:r>
                <a:rPr lang="en-US" altLang="ko-KR" sz="1100" b="1" dirty="0"/>
                <a:t>0.1%, IR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≤ </a:t>
              </a:r>
              <a:r>
                <a:rPr lang="en-US" altLang="ko-KR" sz="1100" b="1" dirty="0"/>
                <a:t>0.2%</a:t>
              </a:r>
              <a:r>
                <a:rPr lang="en-US" altLang="ko-KR" sz="1100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/>
                <a:t>            : 2</a:t>
              </a:r>
              <a:r>
                <a:rPr lang="ko-KR" altLang="en-US" sz="1100" dirty="0"/>
                <a:t>차 </a:t>
              </a:r>
              <a:r>
                <a:rPr lang="en-US" altLang="ko-KR" sz="1100" dirty="0"/>
                <a:t>– DSP chemical,</a:t>
              </a:r>
              <a:r>
                <a:rPr lang="ko-KR" altLang="en-US" sz="1100" dirty="0"/>
                <a:t> </a:t>
              </a:r>
              <a:r>
                <a:rPr lang="en-US" altLang="ko-KR" sz="1100" b="1" dirty="0"/>
                <a:t>RSD: UV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≤ </a:t>
              </a:r>
              <a:r>
                <a:rPr lang="en-US" altLang="ko-KR" sz="1100" b="1" dirty="0"/>
                <a:t>1%, IR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≤ </a:t>
              </a:r>
              <a:r>
                <a:rPr lang="en-US" altLang="ko-KR" sz="1100" b="1" dirty="0"/>
                <a:t>2%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54E1FCD-B885-4CBF-B948-A5BFC961BB4B}"/>
                </a:ext>
              </a:extLst>
            </p:cNvPr>
            <p:cNvSpPr/>
            <p:nvPr/>
          </p:nvSpPr>
          <p:spPr>
            <a:xfrm>
              <a:off x="8516986" y="3969017"/>
              <a:ext cx="1114978" cy="73151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B22C0F-7510-4481-B9BF-754F1337B631}"/>
                </a:ext>
              </a:extLst>
            </p:cNvPr>
            <p:cNvGrpSpPr/>
            <p:nvPr/>
          </p:nvGrpSpPr>
          <p:grpSpPr>
            <a:xfrm>
              <a:off x="4910790" y="5085342"/>
              <a:ext cx="4226568" cy="1730319"/>
              <a:chOff x="6545654" y="5127681"/>
              <a:chExt cx="4226568" cy="173031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6820146-5557-45A3-8589-F415EE11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5654" y="5127681"/>
                <a:ext cx="4124959" cy="1641113"/>
              </a:xfrm>
              <a:prstGeom prst="rect">
                <a:avLst/>
              </a:prstGeom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529B841-85A2-465E-AC18-270CE04135CF}"/>
                  </a:ext>
                </a:extLst>
              </p:cNvPr>
              <p:cNvSpPr/>
              <p:nvPr/>
            </p:nvSpPr>
            <p:spPr>
              <a:xfrm>
                <a:off x="9884369" y="6501089"/>
                <a:ext cx="887853" cy="35691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1FDAD1D-6AF9-40C3-9559-DFD8145E3C00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>
              <a:off x="9074475" y="4700534"/>
              <a:ext cx="173197" cy="3449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AD96DB-D954-47D3-B31E-DE239934485B}"/>
                </a:ext>
              </a:extLst>
            </p:cNvPr>
            <p:cNvSpPr txBox="1"/>
            <p:nvPr/>
          </p:nvSpPr>
          <p:spPr>
            <a:xfrm>
              <a:off x="8809891" y="5045466"/>
              <a:ext cx="875561" cy="2462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IR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spec.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out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EB8C7C-4771-49E9-85DB-F8C4E878D38C}"/>
                </a:ext>
              </a:extLst>
            </p:cNvPr>
            <p:cNvCxnSpPr>
              <a:cxnSpLocks/>
              <a:stCxn id="24" idx="0"/>
              <a:endCxn id="28" idx="2"/>
            </p:cNvCxnSpPr>
            <p:nvPr/>
          </p:nvCxnSpPr>
          <p:spPr>
            <a:xfrm flipV="1">
              <a:off x="8693432" y="5291687"/>
              <a:ext cx="554240" cy="1167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A60483-D8B7-44CA-9BBC-80BDA598D44E}"/>
              </a:ext>
            </a:extLst>
          </p:cNvPr>
          <p:cNvGrpSpPr/>
          <p:nvPr/>
        </p:nvGrpSpPr>
        <p:grpSpPr>
          <a:xfrm>
            <a:off x="1116161" y="1008159"/>
            <a:ext cx="8594177" cy="2030423"/>
            <a:chOff x="1116161" y="1008159"/>
            <a:chExt cx="8594177" cy="20304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AA5A88-079C-4BFD-80A8-A8201B24CB77}"/>
                </a:ext>
              </a:extLst>
            </p:cNvPr>
            <p:cNvSpPr txBox="1"/>
            <p:nvPr/>
          </p:nvSpPr>
          <p:spPr>
            <a:xfrm>
              <a:off x="1116161" y="1201541"/>
              <a:ext cx="4417434" cy="1837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100" b="1" dirty="0" err="1"/>
                <a:t>농도별</a:t>
              </a:r>
              <a:r>
                <a:rPr lang="ko-KR" altLang="en-US" sz="1100" b="1" dirty="0"/>
                <a:t> </a:t>
              </a:r>
              <a:r>
                <a:rPr lang="en-US" altLang="ko-KR" sz="1100" b="1" dirty="0"/>
                <a:t>data </a:t>
              </a:r>
              <a:r>
                <a:rPr lang="ko-KR" altLang="en-US" sz="1100" b="1" dirty="0"/>
                <a:t>변별력</a:t>
              </a:r>
              <a:r>
                <a:rPr lang="en-US" altLang="ko-KR" sz="1100" b="1" dirty="0"/>
                <a:t>(calibration curve)  -  </a:t>
              </a:r>
              <a:r>
                <a:rPr lang="en-US" altLang="ko-KR" sz="1100" b="1" dirty="0">
                  <a:solidFill>
                    <a:schemeClr val="accent5">
                      <a:lumMod val="75000"/>
                    </a:schemeClr>
                  </a:solidFill>
                </a:rPr>
                <a:t>&lt;Spec. in&gt;</a:t>
              </a: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100" dirty="0" err="1"/>
                <a:t>농도별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signal/reference ratio </a:t>
              </a:r>
              <a:r>
                <a:rPr lang="ko-KR" altLang="en-US" sz="1100" dirty="0"/>
                <a:t>값 비교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변별력 확인</a:t>
              </a:r>
              <a:endParaRPr lang="en-US" altLang="ko-KR" sz="1100" dirty="0"/>
            </a:p>
            <a:p>
              <a:pPr lvl="1">
                <a:lnSpc>
                  <a:spcPct val="150000"/>
                </a:lnSpc>
              </a:pPr>
              <a:r>
                <a:rPr lang="en-US" altLang="ko-KR" sz="1100" dirty="0"/>
                <a:t>   : </a:t>
              </a:r>
              <a:r>
                <a:rPr lang="ko-KR" altLang="en-US" sz="1100" dirty="0"/>
                <a:t>각 </a:t>
              </a:r>
              <a:r>
                <a:rPr lang="en-US" altLang="ko-KR" sz="1100" dirty="0"/>
                <a:t>PD data – 5min </a:t>
              </a:r>
              <a:r>
                <a:rPr lang="ko-KR" altLang="en-US" sz="1100" dirty="0"/>
                <a:t>측정 </a:t>
              </a:r>
              <a:r>
                <a:rPr lang="en-US" altLang="ko-KR" sz="1100" dirty="0"/>
                <a:t>average </a:t>
              </a:r>
              <a:r>
                <a:rPr lang="ko-KR" altLang="en-US" sz="1100" dirty="0"/>
                <a:t>값 </a:t>
              </a:r>
              <a:r>
                <a:rPr lang="en-US" altLang="ko-KR" sz="1100" dirty="0"/>
                <a:t>(interval: 3s)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100" b="1" dirty="0"/>
                <a:t>- </a:t>
              </a:r>
              <a:r>
                <a:rPr lang="ko-KR" altLang="en-US" sz="1100" b="1" dirty="0"/>
                <a:t>성능 검증 </a:t>
              </a:r>
              <a:r>
                <a:rPr lang="en-US" altLang="ko-KR" sz="1100" b="1" dirty="0"/>
                <a:t>spec. </a:t>
              </a:r>
              <a:r>
                <a:rPr lang="ko-KR" altLang="en-US" sz="1100" b="1" dirty="0"/>
                <a:t>조건 </a:t>
              </a:r>
              <a:endParaRPr lang="en-US" altLang="ko-KR" sz="1100" b="1" dirty="0"/>
            </a:p>
            <a:p>
              <a:pPr lvl="1">
                <a:lnSpc>
                  <a:spcPct val="150000"/>
                </a:lnSpc>
              </a:pPr>
              <a:r>
                <a:rPr lang="en-US" altLang="ko-KR" sz="1100" dirty="0"/>
                <a:t>   : UV: H</a:t>
              </a:r>
              <a:r>
                <a:rPr lang="en-US" altLang="ko-KR" sz="1100" baseline="-25000" dirty="0"/>
                <a:t>2</a:t>
              </a:r>
              <a:r>
                <a:rPr lang="en-US" altLang="ko-KR" sz="1100" dirty="0"/>
                <a:t>O</a:t>
              </a:r>
              <a:r>
                <a:rPr lang="en-US" altLang="ko-KR" sz="1100" baseline="-25000" dirty="0"/>
                <a:t>2</a:t>
              </a:r>
              <a:r>
                <a:rPr lang="en-US" altLang="ko-KR" sz="1100" dirty="0"/>
                <a:t> 0~5% , IR: H</a:t>
              </a:r>
              <a:r>
                <a:rPr lang="en-US" altLang="ko-KR" sz="1100" baseline="-25000" dirty="0"/>
                <a:t>2</a:t>
              </a:r>
              <a:r>
                <a:rPr lang="en-US" altLang="ko-KR" sz="1100" dirty="0"/>
                <a:t>SO</a:t>
              </a:r>
              <a:r>
                <a:rPr lang="en-US" altLang="ko-KR" sz="1100" baseline="-25000" dirty="0"/>
                <a:t>4</a:t>
              </a:r>
              <a:r>
                <a:rPr lang="en-US" altLang="ko-KR" sz="1100" dirty="0"/>
                <a:t> 0~10% </a:t>
              </a:r>
              <a:r>
                <a:rPr lang="ko-KR" altLang="en-US" sz="1100" dirty="0"/>
                <a:t>측정</a:t>
              </a:r>
              <a:endParaRPr lang="en-US" altLang="ko-KR" sz="1100" dirty="0"/>
            </a:p>
            <a:p>
              <a:pPr lvl="1">
                <a:lnSpc>
                  <a:spcPct val="150000"/>
                </a:lnSpc>
              </a:pPr>
              <a:r>
                <a:rPr lang="en-US" altLang="ko-KR" sz="1100" dirty="0"/>
                <a:t>   : ratio calibration curve : R</a:t>
              </a:r>
              <a:r>
                <a:rPr lang="en-US" altLang="ko-KR" sz="1100" baseline="30000" dirty="0"/>
                <a:t>2</a:t>
              </a:r>
              <a:endParaRPr lang="en-US" altLang="ko-KR" sz="1100" dirty="0"/>
            </a:p>
            <a:p>
              <a:pPr lvl="1">
                <a:lnSpc>
                  <a:spcPct val="150000"/>
                </a:lnSpc>
              </a:pPr>
              <a:r>
                <a:rPr lang="en-US" altLang="ko-KR" sz="1100" b="1" dirty="0"/>
                <a:t>   : R</a:t>
              </a:r>
              <a:r>
                <a:rPr lang="en-US" altLang="ko-KR" sz="1100" b="1" baseline="30000" dirty="0"/>
                <a:t>2</a:t>
              </a:r>
              <a:r>
                <a:rPr lang="ko-KR" altLang="en-US" sz="1100" b="1" dirty="0"/>
                <a:t>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≥</a:t>
              </a:r>
              <a:r>
                <a:rPr lang="ko-KR" altLang="en-US" sz="1100" b="1" dirty="0"/>
                <a:t> </a:t>
              </a:r>
              <a:r>
                <a:rPr lang="en-US" altLang="ko-KR" sz="1100" b="1" dirty="0"/>
                <a:t>0.9985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ECA8FFC-5B7B-44FF-ADAB-FB1F66B59E6C}"/>
                </a:ext>
              </a:extLst>
            </p:cNvPr>
            <p:cNvGrpSpPr/>
            <p:nvPr/>
          </p:nvGrpSpPr>
          <p:grpSpPr>
            <a:xfrm>
              <a:off x="5101253" y="1008159"/>
              <a:ext cx="4609085" cy="1835336"/>
              <a:chOff x="5101253" y="1008159"/>
              <a:chExt cx="4609085" cy="183533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22297B3-C088-45E6-9E42-FC760F858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8294" y="1305249"/>
                <a:ext cx="2342044" cy="1538246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D1F0983-D649-4555-BCF2-49DA3A614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1253" y="1305249"/>
                <a:ext cx="2267041" cy="1538246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1301ED-BDA2-40F2-B916-895ECF8883E7}"/>
                  </a:ext>
                </a:extLst>
              </p:cNvPr>
              <p:cNvSpPr txBox="1"/>
              <p:nvPr/>
            </p:nvSpPr>
            <p:spPr>
              <a:xfrm>
                <a:off x="5604530" y="1008159"/>
                <a:ext cx="129875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UV R</a:t>
                </a:r>
                <a:r>
                  <a:rPr lang="en-US" altLang="ko-KR" sz="1200" baseline="30000" dirty="0"/>
                  <a:t>2</a:t>
                </a:r>
                <a:r>
                  <a:rPr lang="en-US" altLang="ko-KR" sz="1200" dirty="0"/>
                  <a:t> = 0.9986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8D22C89-2EC0-4B93-8D83-FD40BAF9409D}"/>
                  </a:ext>
                </a:extLst>
              </p:cNvPr>
              <p:cNvSpPr txBox="1"/>
              <p:nvPr/>
            </p:nvSpPr>
            <p:spPr>
              <a:xfrm>
                <a:off x="8046702" y="1008159"/>
                <a:ext cx="120097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IR R</a:t>
                </a:r>
                <a:r>
                  <a:rPr lang="en-US" altLang="ko-KR" sz="1200" baseline="30000" dirty="0"/>
                  <a:t>2</a:t>
                </a:r>
                <a:r>
                  <a:rPr lang="en-US" altLang="ko-KR" sz="1200" dirty="0"/>
                  <a:t> = 0.9990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74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1269</Words>
  <Application>Microsoft Office PowerPoint</Application>
  <PresentationFormat>와이드스크린</PresentationFormat>
  <Paragraphs>191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함초롬돋움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kwpark@atikorea.com</cp:lastModifiedBy>
  <cp:revision>59</cp:revision>
  <dcterms:created xsi:type="dcterms:W3CDTF">2020-09-16T23:58:04Z</dcterms:created>
  <dcterms:modified xsi:type="dcterms:W3CDTF">2022-01-10T05:37:07Z</dcterms:modified>
</cp:coreProperties>
</file>