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04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C6E39-E2CD-43B0-80AD-A6AB38F15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DCF25E-82FD-4F97-A84B-5ED45AB0F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CBC4B4-6AEB-4ACD-9324-1CF46D546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716C-E7EE-4654-8EC5-9B8C6FB76139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54F08C-8432-4252-88C2-801D7495B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8B6688-B06E-44CD-8CE9-31299D76F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3415-4CC1-4C60-AD52-4A5762387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4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DF615-BED4-4CEF-807F-6B28188C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FD8398-6EAC-4B1A-B8C6-7DB30B7BF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BCBA18-1D1B-4AF6-893B-FA9793980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716C-E7EE-4654-8EC5-9B8C6FB76139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727A24-40E8-40A6-8167-3E5D9D41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B8C6F7-4DA5-4B8B-B30D-20679CD07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3415-4CC1-4C60-AD52-4A5762387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40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E53578-91E8-42FF-9FA7-F89CC20668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929C4A-EFD1-45BA-A3E0-150A5BFFB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2CD96B-196C-4E90-93FE-65BB8176B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716C-E7EE-4654-8EC5-9B8C6FB76139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C25040-8E1C-429F-B064-E4B34061E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3258BE-548F-4E32-AE65-D86B0494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3415-4CC1-4C60-AD52-4A5762387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63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91419-45E4-4E8E-9CFA-93637FC6A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481FE5-455B-4FD4-ACEF-4C4066D76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8DF3B2-C870-45B2-BCDB-F6711B011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716C-E7EE-4654-8EC5-9B8C6FB76139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352714-929A-4F1B-940C-52AD1AC9A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528EA9-3D99-4728-9C61-43F65399B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3415-4CC1-4C60-AD52-4A5762387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117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426EC-13C1-4009-9352-61216143A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2603DD-D72E-450E-94CE-B15402C7A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710500-D226-4926-A90D-F87450860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716C-E7EE-4654-8EC5-9B8C6FB76139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A2FD54-25A1-430E-81B7-DCD1101BD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BC87AA-F171-47BB-A934-3A40761F2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3415-4CC1-4C60-AD52-4A5762387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606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0355D-CE68-40A0-AB51-CBC07B122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9B9302-EE7E-420D-92F6-B8776A1991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97285A-31B3-44A2-B133-153E34CEE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71A69E-F81F-400F-B2CE-77B0A60E4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716C-E7EE-4654-8EC5-9B8C6FB76139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3543F5-7909-4167-9CFD-826A493E7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5EC18F-D2D5-4047-9DAC-8747D8781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3415-4CC1-4C60-AD52-4A5762387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214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92370-1EF1-4A41-98EC-E09719E00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86AAFB-3616-4343-8808-8E8BF920A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F774AC-DDBA-4738-B34F-B1A7AEBA6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AE6D0B-BA5A-459C-A2AF-149D4412E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35668D-BE69-4BEA-B88C-738137910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D94526-FB78-4434-A9A1-939DA6B50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716C-E7EE-4654-8EC5-9B8C6FB76139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D5C2A0-28B8-4738-9DA0-A867409D6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68A789-ED2D-4E00-B835-791FA5E24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3415-4CC1-4C60-AD52-4A5762387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850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A34BE-78FE-4ACE-ADF1-55BF95C8D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54C37C-FA19-4950-824D-66A81CC0F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716C-E7EE-4654-8EC5-9B8C6FB76139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04A721-CA12-45EB-A96A-C83AB2F84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574936-51B0-43F6-88B9-CC9D58056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3415-4CC1-4C60-AD52-4A5762387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141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C1CDE6-3F5D-4137-BB56-DA0664295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716C-E7EE-4654-8EC5-9B8C6FB76139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6F20052-B75E-4DBB-864D-CF625FAA6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6FB557-0568-4F3D-A364-9AB70B56F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3415-4CC1-4C60-AD52-4A5762387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96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F25BE-A957-4D94-BBE6-2BC34734F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AECC9E-C10C-45CC-B0CC-F88D613E7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D84B8D-2D5B-4CF8-A22A-BE1DCEC43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3A1520-7448-4848-A692-9B8074691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716C-E7EE-4654-8EC5-9B8C6FB76139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14EDDB-F8CC-4770-9002-0937C59F9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F52E60-8295-457B-8516-EBED316D4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3415-4CC1-4C60-AD52-4A5762387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972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E57785-C7C6-4C0A-BA5B-121F4A5C7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FC5C2D-276A-4B2C-A501-4D5E11CBCB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3AC36D-5917-4C20-9FD1-F57E75B44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3966C8-59EA-493D-B874-B302ABEEF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716C-E7EE-4654-8EC5-9B8C6FB76139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EE95D3-3C97-4D6B-871E-6C5037C3C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D5B9A-D1DD-4313-9378-42568E19E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3415-4CC1-4C60-AD52-4A5762387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233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C3B0380-1761-4E1D-B728-2757B56CC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5CEA4F-4434-4FFD-93B9-04D530BC5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E65273-8EB4-4EC6-945D-BEC11C927A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C716C-E7EE-4654-8EC5-9B8C6FB76139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9A0A91-4788-430E-8E31-E9CE3EC34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0198ED-6F70-4A95-B295-BC62C34AC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E3415-4CC1-4C60-AD52-4A5762387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674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7D9BDED-08E2-4051-BDDA-917DDA03D6E5}"/>
              </a:ext>
            </a:extLst>
          </p:cNvPr>
          <p:cNvSpPr/>
          <p:nvPr/>
        </p:nvSpPr>
        <p:spPr bwMode="auto">
          <a:xfrm>
            <a:off x="0" y="0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5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국민대 </a:t>
            </a:r>
            <a:r>
              <a:rPr lang="en-US" altLang="ko-KR" sz="25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PJT (Nu-1000)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F4F2CF-A862-431D-BD1B-79E68D63C742}"/>
              </a:ext>
            </a:extLst>
          </p:cNvPr>
          <p:cNvSpPr txBox="1"/>
          <p:nvPr/>
        </p:nvSpPr>
        <p:spPr>
          <a:xfrm>
            <a:off x="-69478" y="1996095"/>
            <a:ext cx="4543231" cy="18913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1</a:t>
            </a:r>
            <a:r>
              <a:rPr lang="ko-KR" altLang="en-US" sz="1600" b="1" dirty="0"/>
              <a:t>차 테스트 </a:t>
            </a:r>
            <a:r>
              <a:rPr lang="en-US" altLang="ko-KR" sz="1600" b="1" dirty="0"/>
              <a:t>(~07/15)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: NH</a:t>
            </a:r>
            <a:r>
              <a:rPr lang="en-US" altLang="ko-KR" sz="1600" baseline="-25000" dirty="0"/>
              <a:t>4</a:t>
            </a:r>
            <a:r>
              <a:rPr lang="en-US" altLang="ko-KR" sz="1600" dirty="0"/>
              <a:t>OH + H</a:t>
            </a:r>
            <a:r>
              <a:rPr lang="en-US" altLang="ko-KR" sz="1600" baseline="-25000" dirty="0"/>
              <a:t>2</a:t>
            </a:r>
            <a:r>
              <a:rPr lang="en-US" altLang="ko-KR" sz="1600" dirty="0"/>
              <a:t>O</a:t>
            </a:r>
            <a:r>
              <a:rPr lang="en-US" altLang="ko-KR" sz="1600" baseline="-25000" dirty="0"/>
              <a:t>2</a:t>
            </a:r>
            <a:r>
              <a:rPr lang="en-US" altLang="ko-KR" sz="1600" dirty="0"/>
              <a:t> </a:t>
            </a:r>
            <a:r>
              <a:rPr lang="ko-KR" altLang="en-US" sz="1600" dirty="0"/>
              <a:t>혼합 후 </a:t>
            </a:r>
            <a:r>
              <a:rPr lang="en-US" altLang="ko-KR" sz="1600" dirty="0"/>
              <a:t>300</a:t>
            </a:r>
            <a:r>
              <a:rPr lang="ko-KR" altLang="en-US" sz="1600" dirty="0"/>
              <a:t>초 시점 측정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: Surface fitting – 12 point </a:t>
            </a:r>
            <a:r>
              <a:rPr lang="ko-KR" altLang="en-US" sz="1600" dirty="0"/>
              <a:t>사용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  (UV: R</a:t>
            </a:r>
            <a:r>
              <a:rPr lang="en-US" altLang="ko-KR" sz="1600" baseline="30000" dirty="0"/>
              <a:t>2</a:t>
            </a:r>
            <a:r>
              <a:rPr lang="en-US" altLang="ko-KR" sz="1600" dirty="0"/>
              <a:t> = 0.999, IR: R</a:t>
            </a:r>
            <a:r>
              <a:rPr lang="en-US" altLang="ko-KR" sz="1600" baseline="30000" dirty="0"/>
              <a:t>2</a:t>
            </a:r>
            <a:r>
              <a:rPr lang="en-US" altLang="ko-KR" sz="1600" dirty="0"/>
              <a:t> = 0.993)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: </a:t>
            </a:r>
            <a:r>
              <a:rPr lang="ko-KR" altLang="en-US" sz="1600" b="1" dirty="0"/>
              <a:t>농도 검증 테스트 </a:t>
            </a:r>
            <a:r>
              <a:rPr lang="en-US" altLang="ko-KR" sz="1600" b="1" dirty="0"/>
              <a:t>3</a:t>
            </a:r>
            <a:r>
              <a:rPr lang="ko-KR" altLang="en-US" sz="1600" b="1" dirty="0"/>
              <a:t>회 중 </a:t>
            </a:r>
            <a:r>
              <a:rPr lang="en-US" altLang="ko-KR" sz="1600" b="1" dirty="0"/>
              <a:t>1</a:t>
            </a:r>
            <a:r>
              <a:rPr lang="ko-KR" altLang="en-US" sz="1600" b="1" dirty="0"/>
              <a:t>회 </a:t>
            </a:r>
            <a:r>
              <a:rPr lang="en-US" altLang="ko-KR" sz="1600" b="1" dirty="0"/>
              <a:t>spec. in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324295D8-61E5-4342-99D9-E7B75258CF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910908"/>
              </p:ext>
            </p:extLst>
          </p:nvPr>
        </p:nvGraphicFramePr>
        <p:xfrm>
          <a:off x="7530146" y="795574"/>
          <a:ext cx="3945573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5505">
                  <a:extLst>
                    <a:ext uri="{9D8B030D-6E8A-4147-A177-3AD203B41FA5}">
                      <a16:colId xmlns:a16="http://schemas.microsoft.com/office/drawing/2014/main" val="378411771"/>
                    </a:ext>
                  </a:extLst>
                </a:gridCol>
                <a:gridCol w="994728">
                  <a:extLst>
                    <a:ext uri="{9D8B030D-6E8A-4147-A177-3AD203B41FA5}">
                      <a16:colId xmlns:a16="http://schemas.microsoft.com/office/drawing/2014/main" val="1538622370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3432789115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246291289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2276636001"/>
                    </a:ext>
                  </a:extLst>
                </a:gridCol>
              </a:tblGrid>
              <a:tr h="189312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차 테스트</a:t>
                      </a:r>
                    </a:p>
                  </a:txBody>
                  <a:tcP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</a:t>
                      </a:r>
                      <a:r>
                        <a:rPr lang="ko-KR" altLang="en-US" sz="1400" b="1" dirty="0"/>
                        <a:t>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</a:t>
                      </a:r>
                      <a:r>
                        <a:rPr lang="ko-KR" altLang="en-US" sz="1400" b="1" dirty="0"/>
                        <a:t>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3</a:t>
                      </a:r>
                      <a:r>
                        <a:rPr lang="ko-KR" altLang="en-US" sz="1400" b="1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169615"/>
                  </a:ext>
                </a:extLst>
              </a:tr>
              <a:tr h="202001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NH</a:t>
                      </a:r>
                      <a:r>
                        <a:rPr lang="en-US" altLang="ko-KR" sz="1400" b="1" baseline="-25000" dirty="0"/>
                        <a:t>4</a:t>
                      </a:r>
                      <a:r>
                        <a:rPr lang="en-US" altLang="ko-KR" sz="1400" b="1" dirty="0"/>
                        <a:t>OH</a:t>
                      </a:r>
                    </a:p>
                    <a:p>
                      <a:pPr algn="ctr" latinLnBrk="1"/>
                      <a:r>
                        <a:rPr lang="en-US" altLang="ko-KR" sz="1400" b="0" dirty="0"/>
                        <a:t>(</a:t>
                      </a:r>
                      <a:r>
                        <a:rPr lang="en-US" altLang="ko-KR" sz="1400" b="0" dirty="0" err="1"/>
                        <a:t>wt</a:t>
                      </a:r>
                      <a:r>
                        <a:rPr lang="en-US" altLang="ko-KR" sz="1400" b="0" dirty="0"/>
                        <a:t>%)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0.891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1.024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1.115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024233"/>
                  </a:ext>
                </a:extLst>
              </a:tr>
              <a:tr h="2020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Measure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0.965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0.965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1.105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782620"/>
                  </a:ext>
                </a:extLst>
              </a:tr>
              <a:tr h="20200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Delta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0.074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0.059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0.01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103164"/>
                  </a:ext>
                </a:extLst>
              </a:tr>
              <a:tr h="18931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H</a:t>
                      </a:r>
                      <a:r>
                        <a:rPr lang="en-US" altLang="ko-KR" sz="1400" b="1" baseline="-25000" dirty="0"/>
                        <a:t>2</a:t>
                      </a:r>
                      <a:r>
                        <a:rPr lang="en-US" altLang="ko-KR" sz="1400" b="1" dirty="0"/>
                        <a:t>O</a:t>
                      </a:r>
                      <a:r>
                        <a:rPr lang="en-US" altLang="ko-KR" sz="1400" b="1" baseline="-25000" dirty="0"/>
                        <a:t>2</a:t>
                      </a:r>
                    </a:p>
                    <a:p>
                      <a:pPr algn="ctr" latinLnBrk="1"/>
                      <a:r>
                        <a:rPr lang="en-US" altLang="ko-KR" sz="1400" b="0" dirty="0"/>
                        <a:t>(</a:t>
                      </a:r>
                      <a:r>
                        <a:rPr lang="en-US" altLang="ko-KR" sz="1400" b="0" dirty="0" err="1"/>
                        <a:t>wt</a:t>
                      </a:r>
                      <a:r>
                        <a:rPr lang="en-US" altLang="ko-KR" sz="1400" b="0" dirty="0"/>
                        <a:t>%)</a:t>
                      </a:r>
                      <a:endParaRPr lang="ko-KR" altLang="en-US" sz="1400" b="0" baseline="-250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5.256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5.420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5.261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610120"/>
                  </a:ext>
                </a:extLst>
              </a:tr>
              <a:tr h="18931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Measure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5.040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5.501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5.281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855389"/>
                  </a:ext>
                </a:extLst>
              </a:tr>
              <a:tr h="18931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Delta</a:t>
                      </a:r>
                      <a:endParaRPr lang="ko-KR" altLang="en-US" sz="1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0.216</a:t>
                      </a:r>
                      <a:endParaRPr lang="ko-KR" altLang="en-US" sz="1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0.081</a:t>
                      </a:r>
                      <a:endParaRPr lang="ko-KR" altLang="en-US" sz="1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0.02</a:t>
                      </a:r>
                      <a:endParaRPr lang="ko-KR" altLang="en-US" sz="1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350842"/>
                  </a:ext>
                </a:extLst>
              </a:tr>
              <a:tr h="18931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Result*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NH</a:t>
                      </a:r>
                      <a:r>
                        <a:rPr lang="en-US" altLang="ko-KR" sz="1400" baseline="-25000" dirty="0"/>
                        <a:t>4</a:t>
                      </a:r>
                      <a:r>
                        <a:rPr lang="en-US" altLang="ko-KR" sz="1400" dirty="0"/>
                        <a:t>OH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115661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H</a:t>
                      </a:r>
                      <a:r>
                        <a:rPr lang="en-US" altLang="ko-KR" sz="1400" baseline="-25000" dirty="0"/>
                        <a:t>2</a:t>
                      </a:r>
                      <a:r>
                        <a:rPr lang="en-US" altLang="ko-KR" sz="1400" dirty="0"/>
                        <a:t>O</a:t>
                      </a:r>
                      <a:r>
                        <a:rPr lang="en-US" altLang="ko-KR" sz="1400" baseline="-250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192011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7C8C250-50F3-41E6-862E-5B52C6D6768B}"/>
              </a:ext>
            </a:extLst>
          </p:cNvPr>
          <p:cNvSpPr txBox="1"/>
          <p:nvPr/>
        </p:nvSpPr>
        <p:spPr>
          <a:xfrm>
            <a:off x="0" y="4006523"/>
            <a:ext cx="5048177" cy="18913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2</a:t>
            </a:r>
            <a:r>
              <a:rPr lang="ko-KR" altLang="en-US" sz="1600" b="1" dirty="0"/>
              <a:t>차 테스트 </a:t>
            </a:r>
            <a:r>
              <a:rPr lang="en-US" altLang="ko-KR" sz="1600" b="1" dirty="0"/>
              <a:t>(~08/07)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: NH</a:t>
            </a:r>
            <a:r>
              <a:rPr lang="en-US" altLang="ko-KR" sz="1600" baseline="-25000" dirty="0"/>
              <a:t>4</a:t>
            </a:r>
            <a:r>
              <a:rPr lang="en-US" altLang="ko-KR" sz="1600" dirty="0"/>
              <a:t>OH + H</a:t>
            </a:r>
            <a:r>
              <a:rPr lang="en-US" altLang="ko-KR" sz="1600" baseline="-25000" dirty="0"/>
              <a:t>2</a:t>
            </a:r>
            <a:r>
              <a:rPr lang="en-US" altLang="ko-KR" sz="1600" dirty="0"/>
              <a:t>O</a:t>
            </a:r>
            <a:r>
              <a:rPr lang="en-US" altLang="ko-KR" sz="1600" baseline="-25000" dirty="0"/>
              <a:t>2</a:t>
            </a:r>
            <a:r>
              <a:rPr lang="en-US" altLang="ko-KR" sz="1600" dirty="0"/>
              <a:t> </a:t>
            </a:r>
            <a:r>
              <a:rPr lang="ko-KR" altLang="en-US" sz="1600" dirty="0"/>
              <a:t>혼합 후 </a:t>
            </a:r>
            <a:r>
              <a:rPr lang="en-US" altLang="ko-KR" sz="1600" dirty="0"/>
              <a:t>240</a:t>
            </a:r>
            <a:r>
              <a:rPr lang="ko-KR" altLang="en-US" sz="1600" dirty="0"/>
              <a:t>초 이후 </a:t>
            </a:r>
            <a:r>
              <a:rPr lang="en-US" altLang="ko-KR" sz="1600" dirty="0"/>
              <a:t>10</a:t>
            </a:r>
            <a:r>
              <a:rPr lang="ko-KR" altLang="en-US" sz="1600" dirty="0"/>
              <a:t>초 평균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: Surface fitting – 25 point </a:t>
            </a:r>
            <a:r>
              <a:rPr lang="ko-KR" altLang="en-US" sz="1600" dirty="0"/>
              <a:t>사용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  (UV: R</a:t>
            </a:r>
            <a:r>
              <a:rPr lang="en-US" altLang="ko-KR" sz="1600" baseline="30000" dirty="0"/>
              <a:t>2</a:t>
            </a:r>
            <a:r>
              <a:rPr lang="en-US" altLang="ko-KR" sz="1600" dirty="0"/>
              <a:t> = 0.972, IR: R</a:t>
            </a:r>
            <a:r>
              <a:rPr lang="en-US" altLang="ko-KR" sz="1600" baseline="30000" dirty="0"/>
              <a:t>2</a:t>
            </a:r>
            <a:r>
              <a:rPr lang="en-US" altLang="ko-KR" sz="1600" dirty="0"/>
              <a:t> = 0.971)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: </a:t>
            </a:r>
            <a:r>
              <a:rPr lang="ko-KR" altLang="en-US" sz="1600" b="1" dirty="0"/>
              <a:t>농도 검증 테스트 </a:t>
            </a:r>
            <a:r>
              <a:rPr lang="en-US" altLang="ko-KR" sz="1600" b="1" dirty="0"/>
              <a:t>5</a:t>
            </a:r>
            <a:r>
              <a:rPr lang="ko-KR" altLang="en-US" sz="1600" b="1" dirty="0"/>
              <a:t>회 중 </a:t>
            </a:r>
            <a:r>
              <a:rPr lang="en-US" altLang="ko-KR" sz="1600" b="1" dirty="0"/>
              <a:t>1</a:t>
            </a:r>
            <a:r>
              <a:rPr lang="ko-KR" altLang="en-US" sz="1600" b="1" dirty="0"/>
              <a:t>회 </a:t>
            </a:r>
            <a:r>
              <a:rPr lang="en-US" altLang="ko-KR" sz="1600" b="1" dirty="0"/>
              <a:t>spec. in</a:t>
            </a:r>
          </a:p>
        </p:txBody>
      </p:sp>
      <p:graphicFrame>
        <p:nvGraphicFramePr>
          <p:cNvPr id="5" name="표 3">
            <a:extLst>
              <a:ext uri="{FF2B5EF4-FFF2-40B4-BE49-F238E27FC236}">
                <a16:creationId xmlns:a16="http://schemas.microsoft.com/office/drawing/2014/main" id="{00E81F59-B42F-4B31-9BC6-3981176E2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115780"/>
              </p:ext>
            </p:extLst>
          </p:nvPr>
        </p:nvGraphicFramePr>
        <p:xfrm>
          <a:off x="6813867" y="4057015"/>
          <a:ext cx="5378133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5505">
                  <a:extLst>
                    <a:ext uri="{9D8B030D-6E8A-4147-A177-3AD203B41FA5}">
                      <a16:colId xmlns:a16="http://schemas.microsoft.com/office/drawing/2014/main" val="378411771"/>
                    </a:ext>
                  </a:extLst>
                </a:gridCol>
                <a:gridCol w="994728">
                  <a:extLst>
                    <a:ext uri="{9D8B030D-6E8A-4147-A177-3AD203B41FA5}">
                      <a16:colId xmlns:a16="http://schemas.microsoft.com/office/drawing/2014/main" val="1538622370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3432789115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246291289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425388003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2463409083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2276636001"/>
                    </a:ext>
                  </a:extLst>
                </a:gridCol>
              </a:tblGrid>
              <a:tr h="189312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차 테스트</a:t>
                      </a:r>
                    </a:p>
                  </a:txBody>
                  <a:tcP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</a:t>
                      </a:r>
                      <a:r>
                        <a:rPr lang="ko-KR" altLang="en-US" sz="1400" b="1" dirty="0"/>
                        <a:t>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</a:t>
                      </a:r>
                      <a:r>
                        <a:rPr lang="ko-KR" altLang="en-US" sz="1400" b="1" dirty="0"/>
                        <a:t>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3</a:t>
                      </a:r>
                      <a:r>
                        <a:rPr lang="ko-KR" altLang="en-US" sz="1400" b="1" dirty="0"/>
                        <a:t>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4</a:t>
                      </a:r>
                      <a:r>
                        <a:rPr lang="ko-KR" altLang="en-US" sz="1400" b="1" dirty="0"/>
                        <a:t>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5</a:t>
                      </a:r>
                      <a:r>
                        <a:rPr lang="ko-KR" altLang="en-US" sz="1400" b="1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169615"/>
                  </a:ext>
                </a:extLst>
              </a:tr>
              <a:tr h="202001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NH</a:t>
                      </a:r>
                      <a:r>
                        <a:rPr lang="en-US" altLang="ko-KR" sz="1400" b="1" baseline="-25000" dirty="0"/>
                        <a:t>4</a:t>
                      </a:r>
                      <a:r>
                        <a:rPr lang="en-US" altLang="ko-KR" sz="1400" b="1" dirty="0"/>
                        <a:t>OH</a:t>
                      </a:r>
                    </a:p>
                    <a:p>
                      <a:pPr algn="ctr" latinLnBrk="1"/>
                      <a:r>
                        <a:rPr lang="en-US" altLang="ko-KR" sz="1400" b="0" dirty="0"/>
                        <a:t>(</a:t>
                      </a:r>
                      <a:r>
                        <a:rPr lang="en-US" altLang="ko-KR" sz="1400" b="0" dirty="0" err="1"/>
                        <a:t>wt</a:t>
                      </a:r>
                      <a:r>
                        <a:rPr lang="en-US" altLang="ko-KR" sz="1400" b="0" dirty="0"/>
                        <a:t>%)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0.890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1.163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0.998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1.030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1.218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024233"/>
                  </a:ext>
                </a:extLst>
              </a:tr>
              <a:tr h="2020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Measure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0.973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1.136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1.041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1.071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1.235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782620"/>
                  </a:ext>
                </a:extLst>
              </a:tr>
              <a:tr h="20200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Delta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0.083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0.027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0.043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0.041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0.017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103164"/>
                  </a:ext>
                </a:extLst>
              </a:tr>
              <a:tr h="18931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H</a:t>
                      </a:r>
                      <a:r>
                        <a:rPr lang="en-US" altLang="ko-KR" sz="1400" b="1" baseline="-25000" dirty="0"/>
                        <a:t>2</a:t>
                      </a:r>
                      <a:r>
                        <a:rPr lang="en-US" altLang="ko-KR" sz="1400" b="1" dirty="0"/>
                        <a:t>O</a:t>
                      </a:r>
                      <a:r>
                        <a:rPr lang="en-US" altLang="ko-KR" sz="1400" b="1" baseline="-25000" dirty="0"/>
                        <a:t>2</a:t>
                      </a:r>
                    </a:p>
                    <a:p>
                      <a:pPr algn="ctr" latinLnBrk="1"/>
                      <a:r>
                        <a:rPr lang="en-US" altLang="ko-KR" sz="1400" b="0" dirty="0"/>
                        <a:t>(</a:t>
                      </a:r>
                      <a:r>
                        <a:rPr lang="en-US" altLang="ko-KR" sz="1400" b="0" dirty="0" err="1"/>
                        <a:t>wt</a:t>
                      </a:r>
                      <a:r>
                        <a:rPr lang="en-US" altLang="ko-KR" sz="1400" b="0" dirty="0"/>
                        <a:t>%)</a:t>
                      </a:r>
                      <a:endParaRPr lang="ko-KR" altLang="en-US" sz="1400" b="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5.578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5.716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5.233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5.430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5.132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610120"/>
                  </a:ext>
                </a:extLst>
              </a:tr>
              <a:tr h="18931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Measure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5.460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5.522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5.084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5.185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5.059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855389"/>
                  </a:ext>
                </a:extLst>
              </a:tr>
              <a:tr h="18931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Delta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0.118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0.194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0.149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0.245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0.073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350842"/>
                  </a:ext>
                </a:extLst>
              </a:tr>
              <a:tr h="18931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Result*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NH</a:t>
                      </a:r>
                      <a:r>
                        <a:rPr lang="en-US" altLang="ko-KR" sz="1400" baseline="-25000" dirty="0"/>
                        <a:t>4</a:t>
                      </a:r>
                      <a:r>
                        <a:rPr lang="en-US" altLang="ko-KR" sz="1400" dirty="0"/>
                        <a:t>OH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5661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H</a:t>
                      </a:r>
                      <a:r>
                        <a:rPr lang="en-US" altLang="ko-KR" sz="1400" baseline="-25000" dirty="0"/>
                        <a:t>2</a:t>
                      </a:r>
                      <a:r>
                        <a:rPr lang="en-US" altLang="ko-KR" sz="1400" dirty="0"/>
                        <a:t>O</a:t>
                      </a:r>
                      <a:r>
                        <a:rPr lang="en-US" altLang="ko-KR" sz="14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92011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E4AA4E0-B7A0-4848-9DB4-3F3C7830312A}"/>
              </a:ext>
            </a:extLst>
          </p:cNvPr>
          <p:cNvSpPr txBox="1"/>
          <p:nvPr/>
        </p:nvSpPr>
        <p:spPr>
          <a:xfrm>
            <a:off x="91887" y="800988"/>
            <a:ext cx="2920254" cy="1152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b="1" dirty="0"/>
              <a:t>SC-1 (</a:t>
            </a:r>
            <a:r>
              <a:rPr lang="ko-KR" altLang="en-US" sz="1600" b="1" dirty="0"/>
              <a:t>삼성 관리 기준</a:t>
            </a:r>
            <a:r>
              <a:rPr lang="en-US" altLang="ko-KR" sz="1600" b="1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 - NH</a:t>
            </a:r>
            <a:r>
              <a:rPr lang="en-US" altLang="ko-KR" sz="1600" b="1" baseline="-25000" dirty="0"/>
              <a:t>4</a:t>
            </a:r>
            <a:r>
              <a:rPr lang="en-US" altLang="ko-KR" sz="1600" b="1" dirty="0"/>
              <a:t>OH: 1.03 ± 0.2 </a:t>
            </a:r>
            <a:r>
              <a:rPr lang="en-US" altLang="ko-KR" sz="1600" b="1" dirty="0" err="1"/>
              <a:t>wt</a:t>
            </a:r>
            <a:r>
              <a:rPr lang="en-US" altLang="ko-KR" sz="1600" b="1" dirty="0"/>
              <a:t>%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 - H</a:t>
            </a:r>
            <a:r>
              <a:rPr lang="en-US" altLang="ko-KR" sz="1600" b="1" baseline="-25000" dirty="0"/>
              <a:t>2</a:t>
            </a:r>
            <a:r>
              <a:rPr lang="en-US" altLang="ko-KR" sz="1600" b="1" dirty="0"/>
              <a:t>O</a:t>
            </a:r>
            <a:r>
              <a:rPr lang="en-US" altLang="ko-KR" sz="1600" b="1" baseline="-25000" dirty="0"/>
              <a:t>2</a:t>
            </a:r>
            <a:r>
              <a:rPr lang="en-US" altLang="ko-KR" sz="1600" b="1" dirty="0"/>
              <a:t>: 5.43 ± 0.3 </a:t>
            </a:r>
            <a:r>
              <a:rPr lang="en-US" altLang="ko-KR" sz="1600" b="1" dirty="0" err="1"/>
              <a:t>wt</a:t>
            </a:r>
            <a:r>
              <a:rPr lang="en-US" altLang="ko-KR" sz="1600" b="1" dirty="0"/>
              <a:t>%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4C0B28-FD41-43BF-806F-EE888DB090EE}"/>
              </a:ext>
            </a:extLst>
          </p:cNvPr>
          <p:cNvSpPr txBox="1"/>
          <p:nvPr/>
        </p:nvSpPr>
        <p:spPr>
          <a:xfrm>
            <a:off x="3554303" y="810944"/>
            <a:ext cx="3444964" cy="11526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b="1" dirty="0" err="1"/>
              <a:t>horiba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농도계 </a:t>
            </a:r>
            <a:r>
              <a:rPr lang="en-US" altLang="ko-KR" sz="1600" b="1" dirty="0"/>
              <a:t>Spec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(CS-610F)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 - NH</a:t>
            </a:r>
            <a:r>
              <a:rPr lang="en-US" altLang="ko-KR" sz="1600" b="1" baseline="-25000" dirty="0"/>
              <a:t>4</a:t>
            </a:r>
            <a:r>
              <a:rPr lang="en-US" altLang="ko-KR" sz="1600" b="1" dirty="0"/>
              <a:t>OH: 1.03 ± 0.05 </a:t>
            </a:r>
            <a:r>
              <a:rPr lang="en-US" altLang="ko-KR" sz="1600" b="1" dirty="0" err="1"/>
              <a:t>wt</a:t>
            </a:r>
            <a:r>
              <a:rPr lang="en-US" altLang="ko-KR" sz="1600" b="1" dirty="0"/>
              <a:t>%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 - H</a:t>
            </a:r>
            <a:r>
              <a:rPr lang="en-US" altLang="ko-KR" sz="1600" b="1" baseline="-25000" dirty="0"/>
              <a:t>2</a:t>
            </a:r>
            <a:r>
              <a:rPr lang="en-US" altLang="ko-KR" sz="1600" b="1" dirty="0"/>
              <a:t>O</a:t>
            </a:r>
            <a:r>
              <a:rPr lang="en-US" altLang="ko-KR" sz="1600" b="1" baseline="-25000" dirty="0"/>
              <a:t>2</a:t>
            </a:r>
            <a:r>
              <a:rPr lang="en-US" altLang="ko-KR" sz="1600" b="1" dirty="0"/>
              <a:t>: 5.43 ± 0.1 </a:t>
            </a:r>
            <a:r>
              <a:rPr lang="en-US" altLang="ko-KR" sz="1600" b="1" dirty="0" err="1"/>
              <a:t>wt</a:t>
            </a:r>
            <a:r>
              <a:rPr lang="en-US" altLang="ko-KR" sz="1600" b="1" dirty="0"/>
              <a:t>%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B32BFB-7823-4B5C-B61C-6A9267412C61}"/>
              </a:ext>
            </a:extLst>
          </p:cNvPr>
          <p:cNvSpPr txBox="1"/>
          <p:nvPr/>
        </p:nvSpPr>
        <p:spPr>
          <a:xfrm>
            <a:off x="6813867" y="3538774"/>
            <a:ext cx="5407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(* </a:t>
            </a:r>
            <a:r>
              <a:rPr lang="en-US" altLang="ko-KR" sz="1200" b="1" dirty="0" err="1"/>
              <a:t>horiba</a:t>
            </a:r>
            <a:r>
              <a:rPr lang="en-US" altLang="ko-KR" sz="1200" b="1" dirty="0"/>
              <a:t> (CS-610F) spec. </a:t>
            </a:r>
            <a:r>
              <a:rPr lang="ko-KR" altLang="en-US" sz="1200" b="1" dirty="0"/>
              <a:t>기준 </a:t>
            </a:r>
            <a:r>
              <a:rPr lang="en-US" altLang="ko-KR" sz="1200" b="1" dirty="0"/>
              <a:t>: NH4OH ± 0.05 </a:t>
            </a:r>
            <a:r>
              <a:rPr lang="en-US" altLang="ko-KR" sz="1200" b="1" dirty="0" err="1"/>
              <a:t>wt</a:t>
            </a:r>
            <a:r>
              <a:rPr lang="en-US" altLang="ko-KR" sz="1200" b="1" dirty="0"/>
              <a:t>%,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H</a:t>
            </a:r>
            <a:r>
              <a:rPr lang="en-US" altLang="ko-KR" sz="1200" b="1" baseline="-25000" dirty="0"/>
              <a:t>2</a:t>
            </a:r>
            <a:r>
              <a:rPr lang="en-US" altLang="ko-KR" sz="1200" b="1" dirty="0"/>
              <a:t>O</a:t>
            </a:r>
            <a:r>
              <a:rPr lang="en-US" altLang="ko-KR" sz="1200" b="1" baseline="-25000" dirty="0"/>
              <a:t>2</a:t>
            </a:r>
            <a:r>
              <a:rPr lang="en-US" altLang="ko-KR" sz="1200" b="1" dirty="0"/>
              <a:t>: ± 0.1 </a:t>
            </a:r>
            <a:r>
              <a:rPr lang="en-US" altLang="ko-KR" sz="1200" b="1" dirty="0" err="1"/>
              <a:t>wt</a:t>
            </a:r>
            <a:r>
              <a:rPr lang="en-US" altLang="ko-KR" sz="1200" b="1" dirty="0"/>
              <a:t>% )</a:t>
            </a:r>
            <a:endParaRPr lang="ko-KR" altLang="en-US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6C8867-09B3-49CD-B4A2-4802F26760A0}"/>
              </a:ext>
            </a:extLst>
          </p:cNvPr>
          <p:cNvSpPr txBox="1"/>
          <p:nvPr/>
        </p:nvSpPr>
        <p:spPr>
          <a:xfrm>
            <a:off x="91887" y="6016951"/>
            <a:ext cx="6199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결론 </a:t>
            </a:r>
            <a:r>
              <a:rPr lang="en-US" altLang="ko-KR" b="1" dirty="0"/>
              <a:t>: </a:t>
            </a:r>
            <a:r>
              <a:rPr lang="ko-KR" altLang="en-US" b="1" dirty="0" err="1"/>
              <a:t>농도별</a:t>
            </a:r>
            <a:r>
              <a:rPr lang="ko-KR" altLang="en-US" b="1" dirty="0"/>
              <a:t> 경향성 확인</a:t>
            </a:r>
            <a:r>
              <a:rPr lang="en-US" altLang="ko-KR" b="1" dirty="0"/>
              <a:t>, </a:t>
            </a:r>
            <a:r>
              <a:rPr lang="ko-KR" altLang="en-US" b="1" dirty="0"/>
              <a:t>일부 테스트 결과 </a:t>
            </a:r>
            <a:r>
              <a:rPr lang="en-US" altLang="ko-KR" b="1" dirty="0"/>
              <a:t>spec IN </a:t>
            </a:r>
            <a:r>
              <a:rPr lang="ko-KR" altLang="en-US" b="1" dirty="0"/>
              <a:t>확인</a:t>
            </a:r>
            <a:endParaRPr lang="en-US" altLang="ko-KR" b="1" dirty="0"/>
          </a:p>
          <a:p>
            <a:r>
              <a:rPr lang="en-US" altLang="ko-KR" b="1" dirty="0"/>
              <a:t>        </a:t>
            </a:r>
            <a:r>
              <a:rPr lang="ko-KR" altLang="en-US" b="1" dirty="0"/>
              <a:t>현 시점 개선 가능부분 확인 필요</a:t>
            </a:r>
          </a:p>
        </p:txBody>
      </p:sp>
    </p:spTree>
    <p:extLst>
      <p:ext uri="{BB962C8B-B14F-4D97-AF65-F5344CB8AC3E}">
        <p14:creationId xmlns:p14="http://schemas.microsoft.com/office/powerpoint/2010/main" val="525598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316</Words>
  <Application>Microsoft Office PowerPoint</Application>
  <PresentationFormat>와이드스크린</PresentationFormat>
  <Paragraphs>120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Tahoma</vt:lpstr>
      <vt:lpstr>Wingdings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kwpark@atikorea.com</dc:creator>
  <cp:lastModifiedBy>kwpark@atikorea.com</cp:lastModifiedBy>
  <cp:revision>22</cp:revision>
  <dcterms:created xsi:type="dcterms:W3CDTF">2020-08-11T02:22:41Z</dcterms:created>
  <dcterms:modified xsi:type="dcterms:W3CDTF">2020-10-22T08:19:25Z</dcterms:modified>
</cp:coreProperties>
</file>