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1" r:id="rId2"/>
    <p:sldId id="506" r:id="rId3"/>
    <p:sldId id="50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C6E39-E2CD-43B0-80AD-A6AB38F15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CF25E-82FD-4F97-A84B-5ED45AB0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BC4B4-6AEB-4ACD-9324-1CF46D54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4F08C-8432-4252-88C2-801D7495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B6688-B06E-44CD-8CE9-31299D76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DF615-BED4-4CEF-807F-6B28188C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D8398-6EAC-4B1A-B8C6-7DB30B7B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CBA18-1D1B-4AF6-893B-FA979398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27A24-40E8-40A6-8167-3E5D9D41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8C6F7-4DA5-4B8B-B30D-20679CD0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E53578-91E8-42FF-9FA7-F89CC2066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29C4A-EFD1-45BA-A3E0-150A5BFFB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CD96B-196C-4E90-93FE-65BB8176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25040-8E1C-429F-B064-E4B34061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258BE-548F-4E32-AE65-D86B049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1419-45E4-4E8E-9CFA-93637FC6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81FE5-455B-4FD4-ACEF-4C4066D7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DF3B2-C870-45B2-BCDB-F6711B01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2714-929A-4F1B-940C-52AD1AC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28EA9-3D99-4728-9C61-43F65399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426EC-13C1-4009-9352-61216143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603DD-D72E-450E-94CE-B15402C7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10500-D226-4926-A90D-F8745086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2FD54-25A1-430E-81B7-DCD1101B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C87AA-F171-47BB-A934-3A40761F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355D-CE68-40A0-AB51-CBC07B12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B9302-EE7E-420D-92F6-B8776A19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7285A-31B3-44A2-B133-153E34CE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1A69E-F81F-400F-B2CE-77B0A60E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543F5-7909-4167-9CFD-826A493E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EC18F-D2D5-4047-9DAC-8747D87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1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2370-1EF1-4A41-98EC-E09719E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6AAFB-3616-4343-8808-8E8BF920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774AC-DDBA-4738-B34F-B1A7AEBA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E6D0B-BA5A-459C-A2AF-149D4412E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5668D-BE69-4BEA-B88C-738137910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D94526-FB78-4434-A9A1-939DA6B5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D5C2A0-28B8-4738-9DA0-A867409D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8A789-ED2D-4E00-B835-791FA5E2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34BE-78FE-4ACE-ADF1-55BF95C8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4C37C-FA19-4950-824D-66A81CC0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04A721-CA12-45EB-A96A-C83AB2F8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74936-51B0-43F6-88B9-CC9D5805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C1CDE6-3F5D-4137-BB56-DA066429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20052-B75E-4DBB-864D-CF625FA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FB557-0568-4F3D-A364-9AB70B56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F25BE-A957-4D94-BBE6-2BC34734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ECC9E-C10C-45CC-B0CC-F88D613E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84B8D-2D5B-4CF8-A22A-BE1DCEC43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A1520-7448-4848-A692-9B807469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4EDDB-F8CC-4770-9002-0937C59F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52E60-8295-457B-8516-EBED316D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7785-C7C6-4C0A-BA5B-121F4A5C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C5C2D-276A-4B2C-A501-4D5E11CBC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AC36D-5917-4C20-9FD1-F57E75B4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966C8-59EA-493D-B874-B302ABEE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E95D3-3C97-4D6B-871E-6C5037C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D5B9A-D1DD-4313-9378-42568E19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B0380-1761-4E1D-B728-2757B56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CEA4F-4434-4FFD-93B9-04D530BC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65273-8EB4-4EC6-945D-BEC11C92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716C-E7EE-4654-8EC5-9B8C6FB7613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A0A91-4788-430E-8E31-E9CE3EC34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198ED-6F70-4A95-B295-BC62C34AC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3415-4CC1-4C60-AD52-4A576238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7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443FB6-15FB-47C4-9D76-91BF813C1409}"/>
              </a:ext>
            </a:extLst>
          </p:cNvPr>
          <p:cNvSpPr txBox="1"/>
          <p:nvPr/>
        </p:nvSpPr>
        <p:spPr>
          <a:xfrm>
            <a:off x="0" y="0"/>
            <a:ext cx="980159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b="1" dirty="0"/>
              <a:t>전도도 측정 농도계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완료</a:t>
            </a:r>
            <a:r>
              <a:rPr lang="en-US" altLang="ko-KR" sz="1600" b="1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개요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전도도 센서를 이용한 </a:t>
            </a:r>
            <a:r>
              <a:rPr lang="en-US" altLang="ko-KR" sz="1400" b="1" dirty="0"/>
              <a:t>chemical </a:t>
            </a:r>
            <a:r>
              <a:rPr lang="ko-KR" altLang="en-US" sz="1400" b="1" dirty="0"/>
              <a:t>농도 변화 측정 </a:t>
            </a:r>
            <a:r>
              <a:rPr lang="en-US" altLang="ko-KR" sz="1400" b="1" dirty="0"/>
              <a:t>feasibility test </a:t>
            </a:r>
            <a:r>
              <a:rPr lang="ko-KR" altLang="en-US" sz="1400" b="1" dirty="0"/>
              <a:t>진행</a:t>
            </a:r>
            <a:endParaRPr lang="en-US" altLang="ko-KR" sz="1400" b="1" dirty="0"/>
          </a:p>
          <a:p>
            <a:pPr>
              <a:spcAft>
                <a:spcPts val="600"/>
              </a:spcAft>
            </a:pPr>
            <a:r>
              <a:rPr lang="en-US" altLang="ko-KR" sz="1400" b="1" dirty="0"/>
              <a:t>	        </a:t>
            </a:r>
            <a:r>
              <a:rPr lang="ko-KR" altLang="en-US" sz="1400" b="1" dirty="0"/>
              <a:t>대상 </a:t>
            </a:r>
            <a:r>
              <a:rPr lang="en-US" altLang="ko-KR" sz="1400" b="1" dirty="0"/>
              <a:t>chemical : HF(0.28%/0.5%/1%),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OH(2%)</a:t>
            </a:r>
          </a:p>
          <a:p>
            <a:pPr>
              <a:spcAft>
                <a:spcPts val="600"/>
              </a:spcAft>
            </a:pPr>
            <a:r>
              <a:rPr lang="en-US" altLang="ko-KR" sz="1400" b="1" dirty="0"/>
              <a:t> 	        </a:t>
            </a:r>
            <a:r>
              <a:rPr lang="ko-KR" altLang="en-US" sz="1400" b="1" dirty="0"/>
              <a:t>농도변화 감지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온도 보상</a:t>
            </a:r>
            <a:r>
              <a:rPr lang="en-US" altLang="ko-KR" sz="1400" b="1" dirty="0"/>
              <a:t>, spike test, long-term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test </a:t>
            </a:r>
            <a:r>
              <a:rPr lang="ko-KR" altLang="en-US" sz="1400" b="1" dirty="0"/>
              <a:t>등 진행</a:t>
            </a:r>
            <a:endParaRPr lang="en-US" altLang="ko-KR" sz="1400" b="1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5CF4FC6E-EFF4-4732-B53A-FBAB5D86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16827"/>
              </p:ext>
            </p:extLst>
          </p:nvPr>
        </p:nvGraphicFramePr>
        <p:xfrm>
          <a:off x="1527463" y="1512867"/>
          <a:ext cx="8817242" cy="329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33">
                  <a:extLst>
                    <a:ext uri="{9D8B030D-6E8A-4147-A177-3AD203B41FA5}">
                      <a16:colId xmlns:a16="http://schemas.microsoft.com/office/drawing/2014/main" val="3105274274"/>
                    </a:ext>
                  </a:extLst>
                </a:gridCol>
                <a:gridCol w="4101069">
                  <a:extLst>
                    <a:ext uri="{9D8B030D-6E8A-4147-A177-3AD203B41FA5}">
                      <a16:colId xmlns:a16="http://schemas.microsoft.com/office/drawing/2014/main" val="1206294520"/>
                    </a:ext>
                  </a:extLst>
                </a:gridCol>
                <a:gridCol w="2844140">
                  <a:extLst>
                    <a:ext uri="{9D8B030D-6E8A-4147-A177-3AD203B41FA5}">
                      <a16:colId xmlns:a16="http://schemas.microsoft.com/office/drawing/2014/main" val="2028994218"/>
                    </a:ext>
                  </a:extLst>
                </a:gridCol>
              </a:tblGrid>
              <a:tr h="16518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Test </a:t>
                      </a:r>
                      <a:r>
                        <a:rPr lang="ko-KR" altLang="en-US" sz="1200" b="1" dirty="0"/>
                        <a:t>항목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Test </a:t>
                      </a:r>
                      <a:r>
                        <a:rPr lang="ko-KR" altLang="en-US" sz="1200" b="1" dirty="0"/>
                        <a:t>결과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12503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b="1" dirty="0"/>
                        <a:t>Calibration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HF : cal. Curve linear fit R</a:t>
                      </a:r>
                      <a:r>
                        <a:rPr lang="en-US" sz="12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 0.9995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OH : cal. Curve exp. fit R</a:t>
                      </a:r>
                      <a:r>
                        <a:rPr lang="en-US" sz="12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= 0.9976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HF/NH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OH -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선형성 확보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214948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en-US" sz="1200" b="1" dirty="0"/>
                        <a:t>2) </a:t>
                      </a:r>
                      <a:r>
                        <a:rPr lang="ko-KR" altLang="en-US" sz="1200" b="1" dirty="0"/>
                        <a:t>온도 보정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온도 보정 계수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(factor)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(21 ~ 30℃)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 HF : 0.669%/℃,  NH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OH : 2.187%/℃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온도 보정 계수 적용 가능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932719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en-US" sz="1200" b="1" dirty="0"/>
                        <a:t>3) Long-term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HF 1%,  NH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OH 2%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HF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±1%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OH : Avg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±2%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이내 확인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재현성 확인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(48h)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2639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en-US" sz="1200" b="1" dirty="0"/>
                        <a:t>4) Spike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HF 1%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1.11%, NH4OH 2%  2.11%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반응 시간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~ 90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초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반응성 확인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반응 시간 단축 방안 필요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0653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en-US" sz="1200" b="1" dirty="0"/>
                        <a:t>5) Flow rate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HF 1%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flow rate : 3ml/min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12ml/min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24h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ata Avg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±1%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이내 확인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유량 변경 시 데이터 변화 없음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778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F450A7-CEF3-4E02-9947-7E98FB0103B2}"/>
              </a:ext>
            </a:extLst>
          </p:cNvPr>
          <p:cNvSpPr txBox="1"/>
          <p:nvPr/>
        </p:nvSpPr>
        <p:spPr>
          <a:xfrm>
            <a:off x="874969" y="1462757"/>
            <a:ext cx="800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결과 </a:t>
            </a:r>
            <a:r>
              <a:rPr lang="en-US" altLang="ko-KR" sz="1400" b="1" dirty="0"/>
              <a:t>: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FAF4C-2533-4029-B3A7-E0131E62526A}"/>
              </a:ext>
            </a:extLst>
          </p:cNvPr>
          <p:cNvSpPr txBox="1"/>
          <p:nvPr/>
        </p:nvSpPr>
        <p:spPr>
          <a:xfrm>
            <a:off x="874969" y="5089179"/>
            <a:ext cx="9017825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고찰 </a:t>
            </a:r>
            <a:r>
              <a:rPr lang="en-US" altLang="ko-KR" sz="1400" b="1" dirty="0"/>
              <a:t>: 	- </a:t>
            </a:r>
            <a:r>
              <a:rPr lang="ko-KR" altLang="en-US" sz="1400" b="1" dirty="0"/>
              <a:t>유도전도도 센서 사용 →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농도 </a:t>
            </a:r>
            <a:r>
              <a:rPr lang="en-US" altLang="ko-KR" sz="1400" b="1" dirty="0"/>
              <a:t>calibration curve </a:t>
            </a:r>
            <a:r>
              <a:rPr lang="ko-KR" altLang="en-US" sz="1400" b="1" dirty="0"/>
              <a:t>통한 </a:t>
            </a:r>
            <a:r>
              <a:rPr lang="en-US" altLang="ko-KR" sz="1400" b="1" dirty="0"/>
              <a:t>HF/NH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농도 측정 가능성 확인</a:t>
            </a: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- chemical </a:t>
            </a:r>
            <a:r>
              <a:rPr lang="ko-KR" altLang="en-US" sz="1400" b="1" dirty="0"/>
              <a:t>종류에 따른 별도 온도 보정 계수 적용 필요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- spike </a:t>
            </a:r>
            <a:r>
              <a:rPr lang="ko-KR" altLang="en-US" sz="1400" b="1" dirty="0"/>
              <a:t>반응 시간 최소화 → </a:t>
            </a:r>
            <a:r>
              <a:rPr lang="en-US" altLang="ko-KR" sz="1400" b="1" dirty="0"/>
              <a:t>flow cell volume </a:t>
            </a:r>
            <a:r>
              <a:rPr lang="ko-KR" altLang="en-US" sz="1400" b="1" dirty="0"/>
              <a:t>최소화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- wet material : Teflon </a:t>
            </a:r>
            <a:r>
              <a:rPr lang="ko-KR" altLang="en-US" sz="1400" b="1" dirty="0">
                <a:solidFill>
                  <a:srgbClr val="FF0000"/>
                </a:solidFill>
              </a:rPr>
              <a:t>재질 사용 </a:t>
            </a:r>
            <a:r>
              <a:rPr lang="en-US" altLang="ko-KR" sz="1400" b="1" dirty="0">
                <a:solidFill>
                  <a:srgbClr val="FF0000"/>
                </a:solidFill>
              </a:rPr>
              <a:t>(for HF)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	- bubble </a:t>
            </a:r>
            <a:r>
              <a:rPr lang="ko-KR" altLang="en-US" sz="1400" b="1" dirty="0">
                <a:solidFill>
                  <a:srgbClr val="FF0000"/>
                </a:solidFill>
              </a:rPr>
              <a:t>발생 최소화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443FB6-15FB-47C4-9D76-91BF813C1409}"/>
              </a:ext>
            </a:extLst>
          </p:cNvPr>
          <p:cNvSpPr txBox="1"/>
          <p:nvPr/>
        </p:nvSpPr>
        <p:spPr>
          <a:xfrm>
            <a:off x="0" y="0"/>
            <a:ext cx="980159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600" b="1" dirty="0"/>
              <a:t>2. </a:t>
            </a:r>
            <a:r>
              <a:rPr lang="ko-KR" altLang="en-US" sz="1600" b="1" dirty="0" err="1"/>
              <a:t>광흡수</a:t>
            </a:r>
            <a:r>
              <a:rPr lang="ko-KR" altLang="en-US" sz="1600" b="1" dirty="0"/>
              <a:t> 측정 농도계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완료</a:t>
            </a:r>
            <a:r>
              <a:rPr lang="en-US" altLang="ko-KR" sz="1600" b="1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개요 </a:t>
            </a:r>
            <a:r>
              <a:rPr lang="en-US" altLang="ko-KR" sz="1400" b="1" dirty="0"/>
              <a:t>: UV, IR </a:t>
            </a:r>
            <a:r>
              <a:rPr lang="ko-KR" altLang="en-US" sz="1400" b="1" dirty="0" err="1"/>
              <a:t>흡수분광광도법을</a:t>
            </a:r>
            <a:r>
              <a:rPr lang="ko-KR" altLang="en-US" sz="1400" b="1" dirty="0"/>
              <a:t> 이용한 </a:t>
            </a:r>
            <a:r>
              <a:rPr lang="en-US" altLang="ko-KR" sz="1400" b="1" dirty="0"/>
              <a:t>SC-1(H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+NH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OH) chemical </a:t>
            </a:r>
            <a:r>
              <a:rPr lang="ko-KR" altLang="en-US" sz="1400" b="1" dirty="0"/>
              <a:t>농도 측정 </a:t>
            </a:r>
            <a:r>
              <a:rPr lang="en-US" altLang="ko-KR" sz="1400" b="1" dirty="0"/>
              <a:t>feasibility test </a:t>
            </a:r>
            <a:r>
              <a:rPr lang="ko-KR" altLang="en-US" sz="1400" b="1" dirty="0"/>
              <a:t>진행</a:t>
            </a:r>
            <a:endParaRPr lang="en-US" altLang="ko-KR" sz="1400" b="1" dirty="0"/>
          </a:p>
          <a:p>
            <a:pPr>
              <a:spcAft>
                <a:spcPts val="600"/>
              </a:spcAft>
            </a:pPr>
            <a:r>
              <a:rPr lang="en-US" altLang="ko-KR" sz="1400" b="1" dirty="0"/>
              <a:t>	        UV/IR </a:t>
            </a:r>
            <a:r>
              <a:rPr lang="ko-KR" altLang="en-US" sz="1400" b="1" dirty="0"/>
              <a:t>광학 모듈</a:t>
            </a:r>
            <a:r>
              <a:rPr lang="en-US" altLang="ko-KR" sz="1400" b="1" dirty="0"/>
              <a:t>, chemical flow system </a:t>
            </a:r>
            <a:r>
              <a:rPr lang="ko-KR" altLang="en-US" sz="1400" b="1" dirty="0"/>
              <a:t>및 항온 챔버 구성 </a:t>
            </a:r>
            <a:endParaRPr lang="en-US" altLang="ko-KR" sz="1400" b="1" dirty="0"/>
          </a:p>
          <a:p>
            <a:pPr>
              <a:spcAft>
                <a:spcPts val="600"/>
              </a:spcAft>
            </a:pPr>
            <a:r>
              <a:rPr lang="en-US" altLang="ko-KR" sz="1400" b="1" dirty="0"/>
              <a:t>	        </a:t>
            </a:r>
            <a:r>
              <a:rPr lang="ko-KR" altLang="en-US" sz="1400" b="1" dirty="0"/>
              <a:t>농도 </a:t>
            </a:r>
            <a:r>
              <a:rPr lang="en-US" altLang="ko-KR" sz="1400" b="1" dirty="0"/>
              <a:t>calibration curve </a:t>
            </a:r>
            <a:r>
              <a:rPr lang="ko-KR" altLang="en-US" sz="1400" b="1" dirty="0"/>
              <a:t>작성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측정 가능 여부 논의 </a:t>
            </a:r>
            <a:endParaRPr lang="en-US" altLang="ko-KR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450A7-CEF3-4E02-9947-7E98FB0103B2}"/>
              </a:ext>
            </a:extLst>
          </p:cNvPr>
          <p:cNvSpPr txBox="1"/>
          <p:nvPr/>
        </p:nvSpPr>
        <p:spPr>
          <a:xfrm>
            <a:off x="880906" y="1668991"/>
            <a:ext cx="800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결과 </a:t>
            </a:r>
            <a:r>
              <a:rPr lang="en-US" altLang="ko-KR" sz="1400" b="1" dirty="0"/>
              <a:t>: 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0B8CFD-AD0E-4C41-9818-E67DB54D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22" y="1697569"/>
            <a:ext cx="4100494" cy="2804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8ACB79-269E-4B72-BB36-0EDA9BAD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11" y="1697569"/>
            <a:ext cx="4399083" cy="3047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DCC99-E6F0-4B12-8D21-FA15145C3A09}"/>
              </a:ext>
            </a:extLst>
          </p:cNvPr>
          <p:cNvSpPr txBox="1"/>
          <p:nvPr/>
        </p:nvSpPr>
        <p:spPr>
          <a:xfrm>
            <a:off x="2797981" y="4766776"/>
            <a:ext cx="209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UV surface fitting &gt;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132B1-059E-4536-AC73-0CEC5018A88C}"/>
              </a:ext>
            </a:extLst>
          </p:cNvPr>
          <p:cNvSpPr txBox="1"/>
          <p:nvPr/>
        </p:nvSpPr>
        <p:spPr>
          <a:xfrm>
            <a:off x="7722564" y="4766776"/>
            <a:ext cx="2013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 IR surface fitting &gt;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A0ADB-B77D-4516-A485-C80762B8FF15}"/>
              </a:ext>
            </a:extLst>
          </p:cNvPr>
          <p:cNvSpPr txBox="1"/>
          <p:nvPr/>
        </p:nvSpPr>
        <p:spPr>
          <a:xfrm>
            <a:off x="1681006" y="5444836"/>
            <a:ext cx="741504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Sample </a:t>
            </a:r>
            <a:r>
              <a:rPr lang="ko-KR" altLang="en-US" sz="1400" b="1" dirty="0"/>
              <a:t>분석 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혼합 </a:t>
            </a:r>
            <a:r>
              <a:rPr lang="en-US" altLang="ko-KR" sz="1400" b="1" dirty="0"/>
              <a:t>chemical </a:t>
            </a:r>
            <a:r>
              <a:rPr lang="ko-KR" altLang="en-US" sz="1400" b="1" dirty="0"/>
              <a:t>독립적 분석 불가 </a:t>
            </a:r>
            <a:r>
              <a:rPr lang="en-US" altLang="ko-KR" sz="1400" b="1" dirty="0"/>
              <a:t>(expected; 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, IR –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-</a:t>
            </a:r>
            <a:r>
              <a:rPr lang="en-US" altLang="ko-KR" sz="1400" b="1" dirty="0"/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약액</a:t>
            </a:r>
            <a:r>
              <a:rPr lang="ko-KR" altLang="en-US" sz="1400" b="1" dirty="0">
                <a:solidFill>
                  <a:srgbClr val="FF0000"/>
                </a:solidFill>
              </a:rPr>
              <a:t> 혼합 시</a:t>
            </a:r>
            <a:r>
              <a:rPr lang="en-US" altLang="ko-KR" sz="1400" b="1" dirty="0">
                <a:solidFill>
                  <a:srgbClr val="FF0000"/>
                </a:solidFill>
              </a:rPr>
              <a:t>, H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>
                <a:solidFill>
                  <a:srgbClr val="FF0000"/>
                </a:solidFill>
              </a:rPr>
              <a:t>, NH</a:t>
            </a:r>
            <a:r>
              <a:rPr lang="en-US" altLang="ko-KR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ko-KR" sz="1400" b="1" dirty="0">
                <a:solidFill>
                  <a:srgbClr val="FF0000"/>
                </a:solidFill>
              </a:rPr>
              <a:t>OH </a:t>
            </a:r>
            <a:r>
              <a:rPr lang="ko-KR" altLang="en-US" sz="1400" b="1" dirty="0">
                <a:solidFill>
                  <a:srgbClr val="FF0000"/>
                </a:solidFill>
              </a:rPr>
              <a:t>모두 </a:t>
            </a:r>
            <a:r>
              <a:rPr lang="en-US" altLang="ko-KR" sz="1400" b="1" dirty="0">
                <a:solidFill>
                  <a:srgbClr val="FF0000"/>
                </a:solidFill>
              </a:rPr>
              <a:t>UV/IR </a:t>
            </a:r>
            <a:r>
              <a:rPr lang="ko-KR" altLang="en-US" sz="1400" b="1" dirty="0" err="1">
                <a:solidFill>
                  <a:srgbClr val="FF0000"/>
                </a:solidFill>
              </a:rPr>
              <a:t>흡광도에</a:t>
            </a:r>
            <a:r>
              <a:rPr lang="ko-KR" altLang="en-US" sz="1400" b="1" dirty="0">
                <a:solidFill>
                  <a:srgbClr val="FF0000"/>
                </a:solidFill>
              </a:rPr>
              <a:t> 영향을 미침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혼합 </a:t>
            </a:r>
            <a:r>
              <a:rPr lang="en-US" altLang="ko-KR" sz="1400" b="1" dirty="0">
                <a:solidFill>
                  <a:srgbClr val="FF0000"/>
                </a:solidFill>
              </a:rPr>
              <a:t>chemical </a:t>
            </a:r>
            <a:r>
              <a:rPr lang="ko-KR" altLang="en-US" sz="1400" b="1" dirty="0">
                <a:solidFill>
                  <a:srgbClr val="FF0000"/>
                </a:solidFill>
              </a:rPr>
              <a:t>농도 별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차원 </a:t>
            </a:r>
            <a:r>
              <a:rPr lang="en-US" altLang="ko-KR" sz="1400" b="1" dirty="0">
                <a:solidFill>
                  <a:srgbClr val="FF0000"/>
                </a:solidFill>
              </a:rPr>
              <a:t>surface fitting </a:t>
            </a:r>
            <a:r>
              <a:rPr lang="ko-KR" altLang="en-US" sz="1400" b="1" dirty="0">
                <a:solidFill>
                  <a:srgbClr val="FF0000"/>
                </a:solidFill>
              </a:rPr>
              <a:t>작성 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Mixing </a:t>
            </a:r>
            <a:r>
              <a:rPr lang="ko-KR" altLang="en-US" sz="1400" b="1" dirty="0"/>
              <a:t>직후 </a:t>
            </a:r>
            <a:r>
              <a:rPr lang="en-US" altLang="ko-KR" sz="1400" b="1" dirty="0"/>
              <a:t>bubble hunting </a:t>
            </a:r>
            <a:r>
              <a:rPr lang="ko-KR" altLang="en-US" sz="1400" b="1" dirty="0"/>
              <a:t>최소화 → </a:t>
            </a:r>
            <a:r>
              <a:rPr lang="en-US" altLang="ko-KR" sz="1400" b="1" dirty="0"/>
              <a:t>mixing </a:t>
            </a:r>
            <a:r>
              <a:rPr lang="ko-KR" altLang="en-US" sz="1400" b="1" dirty="0"/>
              <a:t>후 </a:t>
            </a:r>
            <a:r>
              <a:rPr lang="en-US" altLang="ko-KR" sz="1400" b="1" dirty="0"/>
              <a:t>240</a:t>
            </a:r>
            <a:r>
              <a:rPr lang="ko-KR" altLang="en-US" sz="1400" b="1" dirty="0"/>
              <a:t>초 이후 측정</a:t>
            </a:r>
            <a:r>
              <a:rPr lang="en-US" altLang="ko-KR" sz="1400" b="1" dirty="0"/>
              <a:t>, 10</a:t>
            </a:r>
            <a:r>
              <a:rPr lang="ko-KR" altLang="en-US" sz="1400" b="1" dirty="0"/>
              <a:t>초 평균</a:t>
            </a:r>
          </a:p>
        </p:txBody>
      </p:sp>
    </p:spTree>
    <p:extLst>
      <p:ext uri="{BB962C8B-B14F-4D97-AF65-F5344CB8AC3E}">
        <p14:creationId xmlns:p14="http://schemas.microsoft.com/office/powerpoint/2010/main" val="146358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CF617C-AC26-4F63-A470-509AF14A4EB9}"/>
              </a:ext>
            </a:extLst>
          </p:cNvPr>
          <p:cNvSpPr txBox="1"/>
          <p:nvPr/>
        </p:nvSpPr>
        <p:spPr>
          <a:xfrm>
            <a:off x="1235034" y="4081235"/>
            <a:ext cx="10551226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고찰 </a:t>
            </a:r>
            <a:r>
              <a:rPr lang="en-US" altLang="ko-KR" sz="1400" b="1" dirty="0"/>
              <a:t>: 	- 25 point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surface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fitting</a:t>
            </a:r>
            <a:r>
              <a:rPr lang="ko-KR" altLang="en-US" sz="1400" b="1" dirty="0"/>
              <a:t> 사용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일정 온도</a:t>
            </a:r>
            <a:r>
              <a:rPr lang="en-US" altLang="ko-KR" sz="1400" b="1" dirty="0"/>
              <a:t>(25</a:t>
            </a:r>
            <a:r>
              <a:rPr lang="ko-KR" altLang="en-US" sz="1400" b="1" dirty="0"/>
              <a:t>도씨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유지 시 </a:t>
            </a:r>
            <a:r>
              <a:rPr lang="en-US" altLang="ko-KR" sz="1400" b="1" dirty="0"/>
              <a:t>data </a:t>
            </a:r>
            <a:r>
              <a:rPr lang="ko-KR" altLang="en-US" sz="1400" b="1" dirty="0"/>
              <a:t>경향성 확인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-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,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</a:t>
            </a:r>
            <a:r>
              <a:rPr lang="ko-KR" altLang="en-US" sz="1400" b="1" dirty="0"/>
              <a:t>모두 삼성 관리 기준 충족하나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horiba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대비 </a:t>
            </a:r>
            <a:r>
              <a:rPr lang="en-US" altLang="ko-KR" sz="1400" b="1" dirty="0"/>
              <a:t>spec. </a:t>
            </a:r>
            <a:r>
              <a:rPr lang="ko-KR" altLang="en-US" sz="1400" b="1" dirty="0"/>
              <a:t>개선 필요</a:t>
            </a:r>
            <a:r>
              <a:rPr lang="en-US" altLang="ko-KR" sz="1400" b="1" dirty="0"/>
              <a:t>(H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-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IR</a:t>
            </a:r>
            <a:r>
              <a:rPr lang="ko-KR" altLang="en-US" sz="1400" b="1" dirty="0"/>
              <a:t>쪽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흡수 개선 필요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필요시 제거 </a:t>
            </a:r>
            <a:r>
              <a:rPr lang="en-US" altLang="ko-KR" sz="1400" b="1" dirty="0"/>
              <a:t>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UV data </a:t>
            </a:r>
            <a:r>
              <a:rPr lang="ko-KR" altLang="en-US" sz="1400" b="1" dirty="0"/>
              <a:t>만 이용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- </a:t>
            </a:r>
            <a:r>
              <a:rPr lang="ko-KR" altLang="en-US" sz="1400" b="1" dirty="0"/>
              <a:t>표준 용액</a:t>
            </a:r>
            <a:r>
              <a:rPr lang="en-US" altLang="ko-KR" sz="1400" b="1" dirty="0"/>
              <a:t>(surface fitting </a:t>
            </a:r>
            <a:r>
              <a:rPr lang="ko-KR" altLang="en-US" sz="1400" b="1" dirty="0"/>
              <a:t>용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사용 및 풍부한 </a:t>
            </a:r>
            <a:r>
              <a:rPr lang="en-US" altLang="ko-KR" sz="1400" b="1" dirty="0"/>
              <a:t>test back data </a:t>
            </a:r>
            <a:r>
              <a:rPr lang="ko-KR" altLang="en-US" sz="1400" b="1" dirty="0"/>
              <a:t>활용 시</a:t>
            </a:r>
            <a:r>
              <a:rPr lang="en-US" altLang="ko-KR" sz="1400" b="1" dirty="0"/>
              <a:t>, data </a:t>
            </a:r>
            <a:r>
              <a:rPr lang="ko-KR" altLang="en-US" sz="1400" b="1" dirty="0"/>
              <a:t>정확도 향상 가능성 있음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국민대 의견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- bubble </a:t>
            </a:r>
            <a:r>
              <a:rPr lang="ko-KR" altLang="en-US" sz="1400" b="1" dirty="0"/>
              <a:t>에 대한 </a:t>
            </a:r>
            <a:r>
              <a:rPr lang="en-US" altLang="ko-KR" sz="1400" b="1" dirty="0"/>
              <a:t>data hunting </a:t>
            </a:r>
            <a:r>
              <a:rPr lang="ko-KR" altLang="en-US" sz="1400" b="1" dirty="0"/>
              <a:t>최소화 </a:t>
            </a:r>
            <a:r>
              <a:rPr lang="en-US" altLang="ko-KR" sz="1400" b="1" dirty="0"/>
              <a:t>(ex, data filter, bubble capture, flow cell design </a:t>
            </a:r>
            <a:r>
              <a:rPr lang="ko-KR" altLang="en-US" sz="1400" b="1" dirty="0"/>
              <a:t>등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/>
              <a:t>- reference </a:t>
            </a:r>
            <a:r>
              <a:rPr lang="ko-KR" altLang="en-US" sz="1400" b="1" dirty="0"/>
              <a:t>측정 방안 구상 필요</a:t>
            </a:r>
            <a:r>
              <a:rPr lang="en-US" altLang="ko-KR" sz="1400" b="1" dirty="0"/>
              <a:t>(+Auto validation </a:t>
            </a:r>
            <a:r>
              <a:rPr lang="ko-KR" altLang="en-US" sz="1400" b="1" dirty="0"/>
              <a:t>기능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180F410-0B32-4D58-A020-0287A6628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57221"/>
              </p:ext>
            </p:extLst>
          </p:nvPr>
        </p:nvGraphicFramePr>
        <p:xfrm>
          <a:off x="5952906" y="287976"/>
          <a:ext cx="5378133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378411771"/>
                    </a:ext>
                  </a:extLst>
                </a:gridCol>
                <a:gridCol w="994728">
                  <a:extLst>
                    <a:ext uri="{9D8B030D-6E8A-4147-A177-3AD203B41FA5}">
                      <a16:colId xmlns:a16="http://schemas.microsoft.com/office/drawing/2014/main" val="153862237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432789115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4629128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42538800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46340908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276636001"/>
                    </a:ext>
                  </a:extLst>
                </a:gridCol>
              </a:tblGrid>
              <a:tr h="18931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69615"/>
                  </a:ext>
                </a:extLst>
              </a:tr>
              <a:tr h="2020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NH</a:t>
                      </a:r>
                      <a:r>
                        <a:rPr lang="en-US" altLang="ko-KR" sz="1400" b="1" baseline="-25000" dirty="0"/>
                        <a:t>4</a:t>
                      </a:r>
                      <a:r>
                        <a:rPr lang="en-US" altLang="ko-KR" sz="1400" b="1" dirty="0"/>
                        <a:t>OH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wt</a:t>
                      </a:r>
                      <a:r>
                        <a:rPr lang="en-US" altLang="ko-KR" sz="1400" b="0" dirty="0"/>
                        <a:t>%)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1.218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24233"/>
                  </a:ext>
                </a:extLst>
              </a:tr>
              <a:tr h="20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Measure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1.136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1.071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1.235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82620"/>
                  </a:ext>
                </a:extLst>
              </a:tr>
              <a:tr h="2020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Delta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0.083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0.027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0.043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0.041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0.017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03164"/>
                  </a:ext>
                </a:extLst>
              </a:tr>
              <a:tr h="1893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H</a:t>
                      </a:r>
                      <a:r>
                        <a:rPr lang="en-US" altLang="ko-KR" sz="1400" b="1" baseline="-25000" dirty="0"/>
                        <a:t>2</a:t>
                      </a:r>
                      <a:r>
                        <a:rPr lang="en-US" altLang="ko-KR" sz="1400" b="1" dirty="0"/>
                        <a:t>O</a:t>
                      </a:r>
                      <a:r>
                        <a:rPr lang="en-US" altLang="ko-KR" sz="1400" b="1" baseline="-250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wt</a:t>
                      </a:r>
                      <a:r>
                        <a:rPr lang="en-US" altLang="ko-KR" sz="1400" b="0" dirty="0"/>
                        <a:t>%)</a:t>
                      </a:r>
                      <a:endParaRPr lang="ko-KR" altLang="en-US" sz="1400" b="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5.578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5.716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5.233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5.430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5.132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10120"/>
                  </a:ext>
                </a:extLst>
              </a:tr>
              <a:tr h="1893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Measure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5.460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5.522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5.185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5.059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55389"/>
                  </a:ext>
                </a:extLst>
              </a:tr>
              <a:tr h="1893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Delta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0.118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0.194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0.149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0.245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0.073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508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FCF62F-354B-429B-997A-F3B6B82A1252}"/>
              </a:ext>
            </a:extLst>
          </p:cNvPr>
          <p:cNvSpPr txBox="1"/>
          <p:nvPr/>
        </p:nvSpPr>
        <p:spPr>
          <a:xfrm>
            <a:off x="1240759" y="1031105"/>
            <a:ext cx="4601687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b="1" dirty="0"/>
              <a:t>: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+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혼합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240</a:t>
            </a:r>
            <a:r>
              <a:rPr lang="ko-KR" altLang="en-US" sz="1400" b="1" dirty="0"/>
              <a:t>초 이후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초 평균</a:t>
            </a: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: Surface fitting – 25 point </a:t>
            </a:r>
            <a:r>
              <a:rPr lang="ko-KR" altLang="en-US" sz="1400" b="1" dirty="0"/>
              <a:t>사용</a:t>
            </a: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  (UV: R</a:t>
            </a:r>
            <a:r>
              <a:rPr lang="en-US" altLang="ko-KR" sz="1400" b="1" baseline="30000" dirty="0"/>
              <a:t>2</a:t>
            </a:r>
            <a:r>
              <a:rPr lang="en-US" altLang="ko-KR" sz="1400" b="1" dirty="0"/>
              <a:t> = 0.972, IR: R</a:t>
            </a:r>
            <a:r>
              <a:rPr lang="en-US" altLang="ko-KR" sz="1400" b="1" baseline="30000" dirty="0"/>
              <a:t>2</a:t>
            </a:r>
            <a:r>
              <a:rPr lang="en-US" altLang="ko-KR" sz="1400" b="1" dirty="0"/>
              <a:t> = 0.971)</a:t>
            </a:r>
          </a:p>
          <a:p>
            <a:pPr lvl="1">
              <a:lnSpc>
                <a:spcPct val="150000"/>
              </a:lnSpc>
            </a:pPr>
            <a:endParaRPr lang="en-US" altLang="ko-KR" sz="14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 : meas. ± 0.042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   : meas. ± 0.156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9446E-5F03-41B7-9C16-258BA8CCA2CE}"/>
              </a:ext>
            </a:extLst>
          </p:cNvPr>
          <p:cNvSpPr txBox="1"/>
          <p:nvPr/>
        </p:nvSpPr>
        <p:spPr>
          <a:xfrm>
            <a:off x="1187320" y="569927"/>
            <a:ext cx="279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Calibration curve </a:t>
            </a:r>
            <a:r>
              <a:rPr lang="ko-KR" altLang="en-US" dirty="0"/>
              <a:t>검증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F599F-569A-488D-8F4E-042267CB4A8D}"/>
              </a:ext>
            </a:extLst>
          </p:cNvPr>
          <p:cNvSpPr txBox="1"/>
          <p:nvPr/>
        </p:nvSpPr>
        <p:spPr>
          <a:xfrm>
            <a:off x="5952906" y="2598636"/>
            <a:ext cx="2538498" cy="1020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/>
              <a:t>SC-1 (</a:t>
            </a:r>
            <a:r>
              <a:rPr lang="ko-KR" altLang="en-US" sz="1400" b="1" dirty="0"/>
              <a:t>삼성 관리 기준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OH: 1.03 ± 0.2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: 5.43 ± 0.3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A3DFC-76FE-4958-A248-B133E290CD4D}"/>
              </a:ext>
            </a:extLst>
          </p:cNvPr>
          <p:cNvSpPr txBox="1"/>
          <p:nvPr/>
        </p:nvSpPr>
        <p:spPr>
          <a:xfrm>
            <a:off x="8601864" y="2598636"/>
            <a:ext cx="2733682" cy="1020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/>
              <a:t>H </a:t>
            </a:r>
            <a:r>
              <a:rPr lang="ko-KR" altLang="en-US" sz="1400" b="1" dirty="0"/>
              <a:t>社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농도계 </a:t>
            </a:r>
            <a:r>
              <a:rPr lang="en-US" altLang="ko-KR" sz="1400" b="1" dirty="0"/>
              <a:t>Spec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(CS-610F)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NH</a:t>
            </a:r>
            <a:r>
              <a:rPr lang="en-US" altLang="ko-KR" sz="1400" b="1" baseline="-25000" dirty="0"/>
              <a:t>4</a:t>
            </a:r>
            <a:r>
              <a:rPr lang="en-US" altLang="ko-KR" sz="1400" b="1" dirty="0"/>
              <a:t>OH: 1.03 ± 0.05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: 5.43 ± 0.1 </a:t>
            </a:r>
            <a:r>
              <a:rPr lang="en-US" altLang="ko-KR" sz="1400" b="1" dirty="0" err="1"/>
              <a:t>wt</a:t>
            </a:r>
            <a:r>
              <a:rPr lang="en-US" altLang="ko-KR" sz="1400" b="1" dirty="0"/>
              <a:t>%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AD512-7A23-4596-A494-FA58D6500D39}"/>
              </a:ext>
            </a:extLst>
          </p:cNvPr>
          <p:cNvSpPr txBox="1"/>
          <p:nvPr/>
        </p:nvSpPr>
        <p:spPr>
          <a:xfrm>
            <a:off x="990" y="0"/>
            <a:ext cx="609501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600" b="1" dirty="0"/>
              <a:t>2. </a:t>
            </a:r>
            <a:r>
              <a:rPr lang="ko-KR" altLang="en-US" sz="1600" b="1" dirty="0" err="1"/>
              <a:t>광흡수</a:t>
            </a:r>
            <a:r>
              <a:rPr lang="ko-KR" altLang="en-US" sz="1600" b="1" dirty="0"/>
              <a:t> 측정 농도계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완료</a:t>
            </a:r>
            <a:r>
              <a:rPr lang="en-US" altLang="ko-KR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751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683</Words>
  <Application>Microsoft Office PowerPoint</Application>
  <PresentationFormat>와이드스크린</PresentationFormat>
  <Paragraphs>111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kwpark@atikorea.com</dc:creator>
  <cp:lastModifiedBy>kwpark@atikorea.com</cp:lastModifiedBy>
  <cp:revision>40</cp:revision>
  <dcterms:created xsi:type="dcterms:W3CDTF">2020-08-11T02:22:41Z</dcterms:created>
  <dcterms:modified xsi:type="dcterms:W3CDTF">2021-02-16T11:01:22Z</dcterms:modified>
</cp:coreProperties>
</file>