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8" r:id="rId2"/>
    <p:sldId id="509" r:id="rId3"/>
    <p:sldId id="510" r:id="rId4"/>
    <p:sldId id="511" r:id="rId5"/>
    <p:sldId id="512" r:id="rId6"/>
    <p:sldId id="513" r:id="rId7"/>
    <p:sldId id="514" r:id="rId8"/>
    <p:sldId id="515" r:id="rId9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819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C6E39-E2CD-43B0-80AD-A6AB38F15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DCF25E-82FD-4F97-A84B-5ED45AB0F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BC4B4-6AEB-4ACD-9324-1CF46D546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716C-E7EE-4654-8EC5-9B8C6FB7613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4F08C-8432-4252-88C2-801D7495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8B6688-B06E-44CD-8CE9-31299D76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4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DF615-BED4-4CEF-807F-6B28188C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FD8398-6EAC-4B1A-B8C6-7DB30B7BF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BCBA18-1D1B-4AF6-893B-FA979398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716C-E7EE-4654-8EC5-9B8C6FB7613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727A24-40E8-40A6-8167-3E5D9D41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8C6F7-4DA5-4B8B-B30D-20679CD0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40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E53578-91E8-42FF-9FA7-F89CC2066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929C4A-EFD1-45BA-A3E0-150A5BFFB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CD96B-196C-4E90-93FE-65BB8176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716C-E7EE-4654-8EC5-9B8C6FB7613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C25040-8E1C-429F-B064-E4B34061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258BE-548F-4E32-AE65-D86B0494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6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91419-45E4-4E8E-9CFA-93637FC6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81FE5-455B-4FD4-ACEF-4C4066D76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DF3B2-C870-45B2-BCDB-F6711B011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716C-E7EE-4654-8EC5-9B8C6FB7613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52714-929A-4F1B-940C-52AD1AC9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28EA9-3D99-4728-9C61-43F65399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2EDB34-5B10-4D74-B87D-8BE85AFE5098}"/>
              </a:ext>
            </a:extLst>
          </p:cNvPr>
          <p:cNvSpPr/>
          <p:nvPr userDrawn="1"/>
        </p:nvSpPr>
        <p:spPr bwMode="auto">
          <a:xfrm>
            <a:off x="0" y="-10713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011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426EC-13C1-4009-9352-61216143A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2603DD-D72E-450E-94CE-B15402C7A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10500-D226-4926-A90D-F87450860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716C-E7EE-4654-8EC5-9B8C6FB7613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2FD54-25A1-430E-81B7-DCD1101B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C87AA-F171-47BB-A934-3A40761F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60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355D-CE68-40A0-AB51-CBC07B122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9B9302-EE7E-420D-92F6-B8776A199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97285A-31B3-44A2-B133-153E34CEE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71A69E-F81F-400F-B2CE-77B0A60E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716C-E7EE-4654-8EC5-9B8C6FB7613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3543F5-7909-4167-9CFD-826A493E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5EC18F-D2D5-4047-9DAC-8747D878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21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92370-1EF1-4A41-98EC-E09719E00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86AAFB-3616-4343-8808-8E8BF920A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F774AC-DDBA-4738-B34F-B1A7AEBA6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AE6D0B-BA5A-459C-A2AF-149D4412E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35668D-BE69-4BEA-B88C-738137910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D94526-FB78-4434-A9A1-939DA6B5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716C-E7EE-4654-8EC5-9B8C6FB7613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D5C2A0-28B8-4738-9DA0-A867409D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68A789-ED2D-4E00-B835-791FA5E2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85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A34BE-78FE-4ACE-ADF1-55BF95C8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54C37C-FA19-4950-824D-66A81CC0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716C-E7EE-4654-8EC5-9B8C6FB7613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04A721-CA12-45EB-A96A-C83AB2F84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574936-51B0-43F6-88B9-CC9D5805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14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C1CDE6-3F5D-4137-BB56-DA066429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716C-E7EE-4654-8EC5-9B8C6FB7613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F20052-B75E-4DBB-864D-CF625FAA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6FB557-0568-4F3D-A364-9AB70B56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96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F25BE-A957-4D94-BBE6-2BC34734F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ECC9E-C10C-45CC-B0CC-F88D613E7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D84B8D-2D5B-4CF8-A22A-BE1DCEC43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3A1520-7448-4848-A692-9B8074691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716C-E7EE-4654-8EC5-9B8C6FB7613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14EDDB-F8CC-4770-9002-0937C59F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F52E60-8295-457B-8516-EBED316D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97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57785-C7C6-4C0A-BA5B-121F4A5C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FC5C2D-276A-4B2C-A501-4D5E11CBC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3AC36D-5917-4C20-9FD1-F57E75B44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3966C8-59EA-493D-B874-B302ABEE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716C-E7EE-4654-8EC5-9B8C6FB7613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EE95D3-3C97-4D6B-871E-6C5037C3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D5B9A-D1DD-4313-9378-42568E19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23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3B0380-1761-4E1D-B728-2757B56C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CEA4F-4434-4FFD-93B9-04D530BC5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65273-8EB4-4EC6-945D-BEC11C927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C716C-E7EE-4654-8EC5-9B8C6FB7613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A0A91-4788-430E-8E31-E9CE3EC34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198ED-6F70-4A95-B295-BC62C34AC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67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EABEDC-D9F6-4AFA-90AD-E8AA5FA49F27}"/>
              </a:ext>
            </a:extLst>
          </p:cNvPr>
          <p:cNvSpPr txBox="1"/>
          <p:nvPr/>
        </p:nvSpPr>
        <p:spPr>
          <a:xfrm>
            <a:off x="133350" y="50879"/>
            <a:ext cx="6034087" cy="49449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2000" b="1" dirty="0">
                <a:solidFill>
                  <a:schemeClr val="bg1"/>
                </a:solidFill>
              </a:rPr>
              <a:t>국민대 용역 개발 자산 및 활용 방안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EFB11-D0C8-4A06-9300-77CB3E8048B1}"/>
              </a:ext>
            </a:extLst>
          </p:cNvPr>
          <p:cNvSpPr txBox="1"/>
          <p:nvPr/>
        </p:nvSpPr>
        <p:spPr>
          <a:xfrm>
            <a:off x="401240" y="911884"/>
            <a:ext cx="61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전도도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광학 방식 응용 농도 측정 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feasibility 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검증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ADFE199-9B9B-48CB-9C59-C60D48045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660332"/>
              </p:ext>
            </p:extLst>
          </p:nvPr>
        </p:nvGraphicFramePr>
        <p:xfrm>
          <a:off x="401240" y="1647727"/>
          <a:ext cx="11389519" cy="4613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055">
                  <a:extLst>
                    <a:ext uri="{9D8B030D-6E8A-4147-A177-3AD203B41FA5}">
                      <a16:colId xmlns:a16="http://schemas.microsoft.com/office/drawing/2014/main" val="3832979247"/>
                    </a:ext>
                  </a:extLst>
                </a:gridCol>
                <a:gridCol w="1582277">
                  <a:extLst>
                    <a:ext uri="{9D8B030D-6E8A-4147-A177-3AD203B41FA5}">
                      <a16:colId xmlns:a16="http://schemas.microsoft.com/office/drawing/2014/main" val="1477270731"/>
                    </a:ext>
                  </a:extLst>
                </a:gridCol>
                <a:gridCol w="3918410">
                  <a:extLst>
                    <a:ext uri="{9D8B030D-6E8A-4147-A177-3AD203B41FA5}">
                      <a16:colId xmlns:a16="http://schemas.microsoft.com/office/drawing/2014/main" val="3962139772"/>
                    </a:ext>
                  </a:extLst>
                </a:gridCol>
                <a:gridCol w="3781761">
                  <a:extLst>
                    <a:ext uri="{9D8B030D-6E8A-4147-A177-3AD203B41FA5}">
                      <a16:colId xmlns:a16="http://schemas.microsoft.com/office/drawing/2014/main" val="3211062450"/>
                    </a:ext>
                  </a:extLst>
                </a:gridCol>
                <a:gridCol w="1326016">
                  <a:extLst>
                    <a:ext uri="{9D8B030D-6E8A-4147-A177-3AD203B41FA5}">
                      <a16:colId xmlns:a16="http://schemas.microsoft.com/office/drawing/2014/main" val="170015971"/>
                    </a:ext>
                  </a:extLst>
                </a:gridCol>
              </a:tblGrid>
              <a:tr h="5126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자산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활용 방안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참조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215644"/>
                  </a:ext>
                </a:extLst>
              </a:tr>
              <a:tr h="512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전도도 농도계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전도도 농도계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개발 방법론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rgbClr val="0000FF"/>
                          </a:solidFill>
                        </a:rPr>
                        <a:t>농도계 개발</a:t>
                      </a:r>
                      <a:r>
                        <a:rPr lang="ko-KR" altLang="en-US" sz="1400" dirty="0"/>
                        <a:t> 및 성능 검증 시 활용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874864"/>
                  </a:ext>
                </a:extLst>
              </a:tr>
              <a:tr h="512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온도 보정</a:t>
                      </a:r>
                      <a:r>
                        <a:rPr lang="ko-KR" altLang="en-US" sz="1400" dirty="0"/>
                        <a:t> 계수 획득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rgbClr val="0000FF"/>
                          </a:solidFill>
                        </a:rPr>
                        <a:t>온도 </a:t>
                      </a:r>
                      <a:r>
                        <a:rPr lang="en-US" altLang="ko-KR" sz="1400" b="1" dirty="0">
                          <a:solidFill>
                            <a:srgbClr val="0000FF"/>
                          </a:solidFill>
                        </a:rPr>
                        <a:t>Calibration </a:t>
                      </a:r>
                      <a:r>
                        <a:rPr lang="ko-KR" altLang="en-US" sz="1400" b="1" dirty="0">
                          <a:solidFill>
                            <a:srgbClr val="0000FF"/>
                          </a:solidFill>
                        </a:rPr>
                        <a:t>테스트</a:t>
                      </a:r>
                      <a:r>
                        <a:rPr lang="ko-KR" altLang="en-US" sz="1400" dirty="0"/>
                        <a:t> 및 제품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별첨 </a:t>
                      </a:r>
                      <a:r>
                        <a:rPr lang="en-US" altLang="ko-KR" sz="1400" dirty="0"/>
                        <a:t>#1.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66331"/>
                  </a:ext>
                </a:extLst>
              </a:tr>
              <a:tr h="512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농도 계산식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curve fitting </a:t>
                      </a:r>
                      <a:r>
                        <a:rPr lang="ko-KR" altLang="en-US" sz="1400" dirty="0"/>
                        <a:t>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약액 별 </a:t>
                      </a:r>
                      <a:r>
                        <a:rPr lang="ko-KR" altLang="en-US" sz="1400" b="1" dirty="0">
                          <a:solidFill>
                            <a:srgbClr val="0000FF"/>
                          </a:solidFill>
                        </a:rPr>
                        <a:t>농도 계산식 도출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별첨 </a:t>
                      </a:r>
                      <a:r>
                        <a:rPr lang="en-US" altLang="ko-KR" sz="1400" dirty="0"/>
                        <a:t>#2.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44079"/>
                  </a:ext>
                </a:extLst>
              </a:tr>
              <a:tr h="512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전도도 센서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테스트 데이터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재현성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반응성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제품 개발 및 검증 시 </a:t>
                      </a:r>
                      <a:r>
                        <a:rPr lang="ko-KR" altLang="en-US" sz="1400" b="1" dirty="0">
                          <a:solidFill>
                            <a:srgbClr val="0000FF"/>
                          </a:solidFill>
                        </a:rPr>
                        <a:t>자료 비교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별첨 </a:t>
                      </a:r>
                      <a:r>
                        <a:rPr lang="en-US" altLang="ko-KR" sz="1400" dirty="0"/>
                        <a:t>#3.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165140"/>
                  </a:ext>
                </a:extLst>
              </a:tr>
              <a:tr h="512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광학식 농도계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광학계 자료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부품 리스트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기구 설계 도면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rgbClr val="0000FF"/>
                          </a:solidFill>
                        </a:rPr>
                        <a:t>광학 설계</a:t>
                      </a:r>
                      <a:r>
                        <a:rPr lang="ko-KR" altLang="en-US" sz="1400" dirty="0"/>
                        <a:t> 시 비교 분석 및 </a:t>
                      </a:r>
                      <a:r>
                        <a:rPr lang="ko-KR" altLang="en-US" sz="1400" b="1" dirty="0">
                          <a:solidFill>
                            <a:srgbClr val="0000FF"/>
                          </a:solidFill>
                        </a:rPr>
                        <a:t>참고</a:t>
                      </a:r>
                      <a:r>
                        <a:rPr lang="ko-KR" altLang="en-US" sz="1400" dirty="0"/>
                        <a:t> 자료 활용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별첨 </a:t>
                      </a:r>
                      <a:r>
                        <a:rPr lang="en-US" altLang="ko-KR" sz="1400" dirty="0"/>
                        <a:t>#4.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701859"/>
                  </a:ext>
                </a:extLst>
              </a:tr>
              <a:tr h="512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차원 농도 계산법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(Surface fitting)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다 변수 </a:t>
                      </a:r>
                      <a:r>
                        <a:rPr lang="ko-KR" altLang="en-US" sz="1400" b="1" dirty="0">
                          <a:solidFill>
                            <a:srgbClr val="0000FF"/>
                          </a:solidFill>
                        </a:rPr>
                        <a:t>농도 계산</a:t>
                      </a:r>
                      <a:r>
                        <a:rPr lang="ko-KR" altLang="en-US" sz="1400" dirty="0"/>
                        <a:t> 시 활용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별첨 </a:t>
                      </a:r>
                      <a:r>
                        <a:rPr lang="en-US" altLang="ko-KR" sz="1400" dirty="0"/>
                        <a:t>#5.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722227"/>
                  </a:ext>
                </a:extLst>
              </a:tr>
              <a:tr h="512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S/W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필터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hampel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band pass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필터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0000FF"/>
                          </a:solidFill>
                        </a:rPr>
                        <a:t>Bubble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영향 제거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b="1" dirty="0">
                          <a:solidFill>
                            <a:srgbClr val="0000FF"/>
                          </a:solidFill>
                        </a:rPr>
                        <a:t>노이즈 제거</a:t>
                      </a:r>
                      <a:r>
                        <a:rPr lang="ko-KR" altLang="en-US" sz="1400" dirty="0"/>
                        <a:t> 시 활용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별첨 </a:t>
                      </a:r>
                      <a:r>
                        <a:rPr lang="en-US" altLang="ko-KR" sz="1400" dirty="0"/>
                        <a:t>#6.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539795"/>
                  </a:ext>
                </a:extLst>
              </a:tr>
              <a:tr h="512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Flow cell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구조 및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path length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테스트 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rgbClr val="0000FF"/>
                          </a:solidFill>
                        </a:rPr>
                        <a:t>광학식 농도계 개발</a:t>
                      </a:r>
                      <a:r>
                        <a:rPr lang="ko-KR" altLang="en-US" sz="1400" dirty="0"/>
                        <a:t> 시 참고 자료로 활용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별첨 </a:t>
                      </a:r>
                      <a:r>
                        <a:rPr lang="en-US" altLang="ko-KR" sz="1400" dirty="0"/>
                        <a:t>#7.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776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57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3366A36-BCF1-406E-946A-D0463AF180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2576" y="977900"/>
            <a:ext cx="6096606" cy="3432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17A849-8A22-485F-BA58-A4AC4E3EFC7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21107" y="3009265"/>
            <a:ext cx="5731510" cy="3525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433F1A-4125-4211-BD44-16C16B5F664A}"/>
              </a:ext>
            </a:extLst>
          </p:cNvPr>
          <p:cNvSpPr txBox="1"/>
          <p:nvPr/>
        </p:nvSpPr>
        <p:spPr>
          <a:xfrm>
            <a:off x="119061" y="64174"/>
            <a:ext cx="9634908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2000" b="1" dirty="0">
                <a:solidFill>
                  <a:schemeClr val="bg1"/>
                </a:solidFill>
              </a:rPr>
              <a:t>별첨 </a:t>
            </a:r>
            <a:r>
              <a:rPr lang="en-US" altLang="ko-KR" sz="2000" b="1" dirty="0">
                <a:solidFill>
                  <a:schemeClr val="bg1"/>
                </a:solidFill>
              </a:rPr>
              <a:t>1. </a:t>
            </a:r>
            <a:r>
              <a:rPr lang="ko-KR" altLang="en-US" sz="2000" b="1" dirty="0">
                <a:solidFill>
                  <a:schemeClr val="bg1"/>
                </a:solidFill>
              </a:rPr>
              <a:t>온도 보상 계수 획득 </a:t>
            </a:r>
            <a:r>
              <a:rPr lang="en-US" altLang="ko-KR" sz="2000" b="1" dirty="0">
                <a:solidFill>
                  <a:schemeClr val="bg1"/>
                </a:solidFill>
              </a:rPr>
              <a:t>(Epsilon </a:t>
            </a:r>
            <a:r>
              <a:rPr lang="ko-KR" altLang="en-US" sz="2000" b="1" dirty="0">
                <a:solidFill>
                  <a:schemeClr val="bg1"/>
                </a:solidFill>
              </a:rPr>
              <a:t>프로젝트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C2D3E8-6083-4E9D-9FED-5F09B4570DA7}"/>
              </a:ext>
            </a:extLst>
          </p:cNvPr>
          <p:cNvSpPr txBox="1"/>
          <p:nvPr/>
        </p:nvSpPr>
        <p:spPr>
          <a:xfrm>
            <a:off x="1225416" y="6149577"/>
            <a:ext cx="3930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>
                <a:solidFill>
                  <a:srgbClr val="0000FF"/>
                </a:solidFill>
              </a:rPr>
              <a:t>Epsilon </a:t>
            </a:r>
            <a:r>
              <a:rPr lang="ko-KR" altLang="en-US" sz="1400" dirty="0">
                <a:solidFill>
                  <a:srgbClr val="0000FF"/>
                </a:solidFill>
              </a:rPr>
              <a:t>개발 계획서 반영 완료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276D8B-BCB6-41EC-A02A-A1294C907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300" y="1133655"/>
            <a:ext cx="5321949" cy="136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6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EFA5997-5D24-4FED-8EC6-A1B0CFCEE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8" y="930037"/>
            <a:ext cx="7138988" cy="22111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3C06154-84B8-4075-918A-07DE998A0E7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16270" y="2666047"/>
            <a:ext cx="5731510" cy="30689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9ED107-B512-47A2-98E2-EDF6BA7DBD72}"/>
              </a:ext>
            </a:extLst>
          </p:cNvPr>
          <p:cNvSpPr txBox="1"/>
          <p:nvPr/>
        </p:nvSpPr>
        <p:spPr>
          <a:xfrm>
            <a:off x="119061" y="64174"/>
            <a:ext cx="9634908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2000" b="1" dirty="0">
                <a:solidFill>
                  <a:schemeClr val="bg1"/>
                </a:solidFill>
              </a:rPr>
              <a:t>별첨 </a:t>
            </a:r>
            <a:r>
              <a:rPr lang="en-US" altLang="ko-KR" sz="2000" b="1" dirty="0">
                <a:solidFill>
                  <a:schemeClr val="bg1"/>
                </a:solidFill>
              </a:rPr>
              <a:t>2. </a:t>
            </a:r>
            <a:r>
              <a:rPr lang="ko-KR" altLang="en-US" sz="2000" b="1" dirty="0">
                <a:solidFill>
                  <a:schemeClr val="bg1"/>
                </a:solidFill>
              </a:rPr>
              <a:t>농도 </a:t>
            </a:r>
            <a:r>
              <a:rPr lang="en-US" altLang="ko-KR" sz="2000" b="1" dirty="0">
                <a:solidFill>
                  <a:schemeClr val="bg1"/>
                </a:solidFill>
              </a:rPr>
              <a:t>Calibration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(Epsilon </a:t>
            </a:r>
            <a:r>
              <a:rPr lang="ko-KR" altLang="en-US" sz="2000" b="1" dirty="0">
                <a:solidFill>
                  <a:schemeClr val="bg1"/>
                </a:solidFill>
              </a:rPr>
              <a:t>프로젝트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25860C-813D-43A6-8CC6-6E3E6A3B3DEB}"/>
              </a:ext>
            </a:extLst>
          </p:cNvPr>
          <p:cNvSpPr txBox="1"/>
          <p:nvPr/>
        </p:nvSpPr>
        <p:spPr>
          <a:xfrm>
            <a:off x="1225416" y="6149577"/>
            <a:ext cx="3930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>
                <a:solidFill>
                  <a:srgbClr val="0000FF"/>
                </a:solidFill>
              </a:rPr>
              <a:t>Epsilon </a:t>
            </a:r>
            <a:r>
              <a:rPr lang="ko-KR" altLang="en-US" sz="1400" dirty="0">
                <a:solidFill>
                  <a:srgbClr val="0000FF"/>
                </a:solidFill>
              </a:rPr>
              <a:t>개발 계획서 반영 완료</a:t>
            </a:r>
          </a:p>
        </p:txBody>
      </p:sp>
    </p:spTree>
    <p:extLst>
      <p:ext uri="{BB962C8B-B14F-4D97-AF65-F5344CB8AC3E}">
        <p14:creationId xmlns:p14="http://schemas.microsoft.com/office/powerpoint/2010/main" val="27822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7D9A4A-1B7C-4129-9476-E19E91B7F6C1}"/>
              </a:ext>
            </a:extLst>
          </p:cNvPr>
          <p:cNvSpPr txBox="1"/>
          <p:nvPr/>
        </p:nvSpPr>
        <p:spPr>
          <a:xfrm>
            <a:off x="119061" y="64174"/>
            <a:ext cx="9634908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2000" b="1" dirty="0">
                <a:solidFill>
                  <a:schemeClr val="bg1"/>
                </a:solidFill>
              </a:rPr>
              <a:t>별첨 </a:t>
            </a:r>
            <a:r>
              <a:rPr lang="en-US" altLang="ko-KR" sz="2000" b="1" dirty="0">
                <a:solidFill>
                  <a:schemeClr val="bg1"/>
                </a:solidFill>
              </a:rPr>
              <a:t>3. </a:t>
            </a:r>
            <a:r>
              <a:rPr lang="ko-KR" altLang="en-US" sz="2000" b="1" dirty="0">
                <a:solidFill>
                  <a:schemeClr val="bg1"/>
                </a:solidFill>
              </a:rPr>
              <a:t>농도 측정 재현성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반응성 </a:t>
            </a:r>
            <a:r>
              <a:rPr lang="en-US" altLang="ko-KR" sz="2000" b="1" dirty="0">
                <a:solidFill>
                  <a:schemeClr val="bg1"/>
                </a:solidFill>
              </a:rPr>
              <a:t>(Epsilon </a:t>
            </a:r>
            <a:r>
              <a:rPr lang="ko-KR" altLang="en-US" sz="2000" b="1" dirty="0">
                <a:solidFill>
                  <a:schemeClr val="bg1"/>
                </a:solidFill>
              </a:rPr>
              <a:t>프로젝트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91E9F0-AB6B-45D3-B1FC-CA83676087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2874010"/>
            <a:ext cx="5731510" cy="3024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6C764C-A136-42F3-ACDD-23B1A0FEA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75" y="998290"/>
            <a:ext cx="5170255" cy="34260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7D9236-639F-4C9C-B5F4-FA69852A691B}"/>
              </a:ext>
            </a:extLst>
          </p:cNvPr>
          <p:cNvSpPr txBox="1"/>
          <p:nvPr/>
        </p:nvSpPr>
        <p:spPr>
          <a:xfrm>
            <a:off x="1225416" y="6149577"/>
            <a:ext cx="3930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>
                <a:solidFill>
                  <a:srgbClr val="0000FF"/>
                </a:solidFill>
              </a:rPr>
              <a:t>Epsilon </a:t>
            </a:r>
            <a:r>
              <a:rPr lang="ko-KR" altLang="en-US" sz="1400" dirty="0">
                <a:solidFill>
                  <a:srgbClr val="0000FF"/>
                </a:solidFill>
              </a:rPr>
              <a:t>개발 계획서 반영 완료</a:t>
            </a:r>
          </a:p>
        </p:txBody>
      </p:sp>
    </p:spTree>
    <p:extLst>
      <p:ext uri="{BB962C8B-B14F-4D97-AF65-F5344CB8AC3E}">
        <p14:creationId xmlns:p14="http://schemas.microsoft.com/office/powerpoint/2010/main" val="384744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ECCCA8-BDB2-42A8-A1A0-2D16E6F54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72" y="905224"/>
            <a:ext cx="10494655" cy="57003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9267C7-E851-4D0F-A50D-D94C54A51AE4}"/>
              </a:ext>
            </a:extLst>
          </p:cNvPr>
          <p:cNvSpPr txBox="1"/>
          <p:nvPr/>
        </p:nvSpPr>
        <p:spPr>
          <a:xfrm>
            <a:off x="119061" y="64174"/>
            <a:ext cx="9634908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2000" b="1" dirty="0">
                <a:solidFill>
                  <a:schemeClr val="bg1"/>
                </a:solidFill>
              </a:rPr>
              <a:t>별첨 </a:t>
            </a:r>
            <a:r>
              <a:rPr lang="en-US" altLang="ko-KR" sz="2000" b="1" dirty="0">
                <a:solidFill>
                  <a:schemeClr val="bg1"/>
                </a:solidFill>
              </a:rPr>
              <a:t>4. </a:t>
            </a:r>
            <a:r>
              <a:rPr lang="ko-KR" altLang="en-US" sz="2000" b="1" dirty="0">
                <a:solidFill>
                  <a:schemeClr val="bg1"/>
                </a:solidFill>
              </a:rPr>
              <a:t>광학계 </a:t>
            </a:r>
            <a:r>
              <a:rPr lang="en-US" altLang="ko-KR" sz="2000" b="1" dirty="0">
                <a:solidFill>
                  <a:schemeClr val="bg1"/>
                </a:solidFill>
              </a:rPr>
              <a:t>Parts List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(Nu-2000 </a:t>
            </a:r>
            <a:r>
              <a:rPr lang="ko-KR" altLang="en-US" sz="2000" b="1" dirty="0">
                <a:solidFill>
                  <a:schemeClr val="bg1"/>
                </a:solidFill>
              </a:rPr>
              <a:t>프로젝트 진행 시 참고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2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E2C4088-D3AF-4A78-AD15-152D12D76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944" y="1454677"/>
            <a:ext cx="4100494" cy="2804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99117F-2D06-43AF-9A27-9D44FC5FC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885" y="1406109"/>
            <a:ext cx="4399083" cy="30478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AD2CC1-C553-4350-8D62-E89AA3B0ABE3}"/>
              </a:ext>
            </a:extLst>
          </p:cNvPr>
          <p:cNvSpPr txBox="1"/>
          <p:nvPr/>
        </p:nvSpPr>
        <p:spPr>
          <a:xfrm>
            <a:off x="2601458" y="4464636"/>
            <a:ext cx="2092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&lt; UV surface fitting &gt;</a:t>
            </a:r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A72991-087D-4915-A2DB-86B39428986D}"/>
              </a:ext>
            </a:extLst>
          </p:cNvPr>
          <p:cNvSpPr txBox="1"/>
          <p:nvPr/>
        </p:nvSpPr>
        <p:spPr>
          <a:xfrm>
            <a:off x="7545090" y="4464636"/>
            <a:ext cx="2013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&lt; IR surface fitting &gt;</a:t>
            </a:r>
            <a:endParaRPr lang="ko-KR" alt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5D4D64-3D4B-4484-8B23-E1AA57B82284}"/>
              </a:ext>
            </a:extLst>
          </p:cNvPr>
          <p:cNvSpPr txBox="1"/>
          <p:nvPr/>
        </p:nvSpPr>
        <p:spPr>
          <a:xfrm>
            <a:off x="119060" y="64174"/>
            <a:ext cx="10987089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2000" b="1" dirty="0">
                <a:solidFill>
                  <a:schemeClr val="bg1"/>
                </a:solidFill>
              </a:rPr>
              <a:t>별첨 </a:t>
            </a:r>
            <a:r>
              <a:rPr lang="en-US" altLang="ko-KR" sz="2000" b="1" dirty="0">
                <a:solidFill>
                  <a:schemeClr val="bg1"/>
                </a:solidFill>
              </a:rPr>
              <a:t>5. </a:t>
            </a:r>
            <a:r>
              <a:rPr lang="ko-KR" altLang="en-US" sz="2000" b="1" dirty="0">
                <a:solidFill>
                  <a:schemeClr val="bg1"/>
                </a:solidFill>
              </a:rPr>
              <a:t>다 변수 농도 계산법 </a:t>
            </a:r>
            <a:r>
              <a:rPr lang="en-US" altLang="ko-KR" sz="2000" b="1" dirty="0">
                <a:solidFill>
                  <a:schemeClr val="bg1"/>
                </a:solidFill>
              </a:rPr>
              <a:t>– Surface fitting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(Nu-1000 </a:t>
            </a:r>
            <a:r>
              <a:rPr lang="ko-KR" altLang="en-US" sz="2000" b="1" dirty="0">
                <a:solidFill>
                  <a:schemeClr val="bg1"/>
                </a:solidFill>
              </a:rPr>
              <a:t>프로젝트 진행 시 참고 예정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50F40E-AAD9-47B8-B7C7-8651494426CB}"/>
              </a:ext>
            </a:extLst>
          </p:cNvPr>
          <p:cNvSpPr txBox="1"/>
          <p:nvPr/>
        </p:nvSpPr>
        <p:spPr>
          <a:xfrm>
            <a:off x="2270813" y="5225114"/>
            <a:ext cx="7415043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- Sample </a:t>
            </a:r>
            <a:r>
              <a:rPr lang="ko-KR" altLang="en-US" sz="1400" b="1" dirty="0"/>
              <a:t>분석 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혼합 </a:t>
            </a:r>
            <a:r>
              <a:rPr lang="en-US" altLang="ko-KR" sz="1400" b="1" dirty="0"/>
              <a:t>chemical </a:t>
            </a:r>
            <a:r>
              <a:rPr lang="ko-KR" altLang="en-US" sz="1400" b="1" dirty="0"/>
              <a:t>독립적 분석 불가 </a:t>
            </a:r>
            <a:r>
              <a:rPr lang="en-US" altLang="ko-KR" sz="1400" b="1" dirty="0"/>
              <a:t>(expected; UV –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, IR – 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-</a:t>
            </a:r>
            <a:r>
              <a:rPr lang="en-US" altLang="ko-KR" sz="1400" b="1" dirty="0"/>
              <a:t> </a:t>
            </a:r>
            <a:r>
              <a:rPr lang="ko-KR" altLang="en-US" sz="1400" b="1" dirty="0" err="1">
                <a:solidFill>
                  <a:srgbClr val="FF0000"/>
                </a:solidFill>
              </a:rPr>
              <a:t>약액</a:t>
            </a:r>
            <a:r>
              <a:rPr lang="ko-KR" altLang="en-US" sz="1400" b="1" dirty="0">
                <a:solidFill>
                  <a:srgbClr val="FF0000"/>
                </a:solidFill>
              </a:rPr>
              <a:t> 혼합 시</a:t>
            </a:r>
            <a:r>
              <a:rPr lang="en-US" altLang="ko-KR" sz="1400" b="1" dirty="0">
                <a:solidFill>
                  <a:srgbClr val="FF0000"/>
                </a:solidFill>
              </a:rPr>
              <a:t>, H</a:t>
            </a:r>
            <a:r>
              <a:rPr lang="en-US" altLang="ko-KR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ko-KR" sz="1400" b="1" dirty="0">
                <a:solidFill>
                  <a:srgbClr val="FF0000"/>
                </a:solidFill>
              </a:rPr>
              <a:t>O</a:t>
            </a:r>
            <a:r>
              <a:rPr lang="en-US" altLang="ko-KR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ko-KR" sz="1400" b="1" dirty="0">
                <a:solidFill>
                  <a:srgbClr val="FF0000"/>
                </a:solidFill>
              </a:rPr>
              <a:t>, NH</a:t>
            </a:r>
            <a:r>
              <a:rPr lang="en-US" altLang="ko-KR" sz="1400" b="1" baseline="-25000" dirty="0">
                <a:solidFill>
                  <a:srgbClr val="FF0000"/>
                </a:solidFill>
              </a:rPr>
              <a:t>4</a:t>
            </a:r>
            <a:r>
              <a:rPr lang="en-US" altLang="ko-KR" sz="1400" b="1" dirty="0">
                <a:solidFill>
                  <a:srgbClr val="FF0000"/>
                </a:solidFill>
              </a:rPr>
              <a:t>OH </a:t>
            </a:r>
            <a:r>
              <a:rPr lang="ko-KR" altLang="en-US" sz="1400" b="1" dirty="0">
                <a:solidFill>
                  <a:srgbClr val="FF0000"/>
                </a:solidFill>
              </a:rPr>
              <a:t>모두 </a:t>
            </a:r>
            <a:r>
              <a:rPr lang="en-US" altLang="ko-KR" sz="1400" b="1" dirty="0">
                <a:solidFill>
                  <a:srgbClr val="FF0000"/>
                </a:solidFill>
              </a:rPr>
              <a:t>UV/IR </a:t>
            </a:r>
            <a:r>
              <a:rPr lang="ko-KR" altLang="en-US" sz="1400" b="1" dirty="0" err="1">
                <a:solidFill>
                  <a:srgbClr val="FF0000"/>
                </a:solidFill>
              </a:rPr>
              <a:t>흡광도에</a:t>
            </a:r>
            <a:r>
              <a:rPr lang="ko-KR" altLang="en-US" sz="1400" b="1" dirty="0">
                <a:solidFill>
                  <a:srgbClr val="FF0000"/>
                </a:solidFill>
              </a:rPr>
              <a:t> 영향을 미침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- </a:t>
            </a:r>
            <a:r>
              <a:rPr lang="ko-KR" altLang="en-US" sz="1400" b="1" dirty="0">
                <a:solidFill>
                  <a:srgbClr val="FF0000"/>
                </a:solidFill>
              </a:rPr>
              <a:t>혼합 </a:t>
            </a:r>
            <a:r>
              <a:rPr lang="en-US" altLang="ko-KR" sz="1400" b="1" dirty="0">
                <a:solidFill>
                  <a:srgbClr val="FF0000"/>
                </a:solidFill>
              </a:rPr>
              <a:t>chemical </a:t>
            </a:r>
            <a:r>
              <a:rPr lang="ko-KR" altLang="en-US" sz="1400" b="1" dirty="0">
                <a:solidFill>
                  <a:srgbClr val="FF0000"/>
                </a:solidFill>
              </a:rPr>
              <a:t>농도 별 </a:t>
            </a:r>
            <a:r>
              <a:rPr lang="en-US" altLang="ko-KR" sz="1400" b="1" dirty="0">
                <a:solidFill>
                  <a:srgbClr val="FF0000"/>
                </a:solidFill>
              </a:rPr>
              <a:t>3</a:t>
            </a:r>
            <a:r>
              <a:rPr lang="ko-KR" altLang="en-US" sz="1400" b="1" dirty="0">
                <a:solidFill>
                  <a:srgbClr val="FF0000"/>
                </a:solidFill>
              </a:rPr>
              <a:t>차원 </a:t>
            </a:r>
            <a:r>
              <a:rPr lang="en-US" altLang="ko-KR" sz="1400" b="1" dirty="0">
                <a:solidFill>
                  <a:srgbClr val="FF0000"/>
                </a:solidFill>
              </a:rPr>
              <a:t>surface fitting </a:t>
            </a:r>
            <a:r>
              <a:rPr lang="ko-KR" altLang="en-US" sz="1400" b="1" dirty="0">
                <a:solidFill>
                  <a:srgbClr val="FF0000"/>
                </a:solidFill>
              </a:rPr>
              <a:t>작성 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- Mixing </a:t>
            </a:r>
            <a:r>
              <a:rPr lang="ko-KR" altLang="en-US" sz="1400" b="1" dirty="0"/>
              <a:t>직후 </a:t>
            </a:r>
            <a:r>
              <a:rPr lang="en-US" altLang="ko-KR" sz="1400" b="1" dirty="0"/>
              <a:t>bubble hunting </a:t>
            </a:r>
            <a:r>
              <a:rPr lang="ko-KR" altLang="en-US" sz="1400" b="1" dirty="0"/>
              <a:t>최소화 → </a:t>
            </a:r>
            <a:r>
              <a:rPr lang="en-US" altLang="ko-KR" sz="1400" b="1" dirty="0"/>
              <a:t>mixing </a:t>
            </a:r>
            <a:r>
              <a:rPr lang="ko-KR" altLang="en-US" sz="1400" b="1" dirty="0"/>
              <a:t>후 </a:t>
            </a:r>
            <a:r>
              <a:rPr lang="en-US" altLang="ko-KR" sz="1400" b="1" dirty="0"/>
              <a:t>240</a:t>
            </a:r>
            <a:r>
              <a:rPr lang="ko-KR" altLang="en-US" sz="1400" b="1" dirty="0"/>
              <a:t>초 이후 측정</a:t>
            </a:r>
            <a:r>
              <a:rPr lang="en-US" altLang="ko-KR" sz="1400" b="1" dirty="0"/>
              <a:t>, 10</a:t>
            </a:r>
            <a:r>
              <a:rPr lang="ko-KR" altLang="en-US" sz="1400" b="1" dirty="0"/>
              <a:t>초 평균</a:t>
            </a:r>
          </a:p>
        </p:txBody>
      </p:sp>
    </p:spTree>
    <p:extLst>
      <p:ext uri="{BB962C8B-B14F-4D97-AF65-F5344CB8AC3E}">
        <p14:creationId xmlns:p14="http://schemas.microsoft.com/office/powerpoint/2010/main" val="405367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C071943-9B4C-4662-ABF7-3C09DB6B4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1345192"/>
            <a:ext cx="4962091" cy="39221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75B74C-8E03-4687-89C1-A8C81F2335BB}"/>
              </a:ext>
            </a:extLst>
          </p:cNvPr>
          <p:cNvSpPr txBox="1"/>
          <p:nvPr/>
        </p:nvSpPr>
        <p:spPr>
          <a:xfrm>
            <a:off x="2439533" y="6169611"/>
            <a:ext cx="172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&lt; Hampel Filter &gt;</a:t>
            </a:r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8C51F-9874-4EE7-9FDB-AFDF30F69861}"/>
              </a:ext>
            </a:extLst>
          </p:cNvPr>
          <p:cNvSpPr txBox="1"/>
          <p:nvPr/>
        </p:nvSpPr>
        <p:spPr>
          <a:xfrm>
            <a:off x="3243046" y="5410690"/>
            <a:ext cx="2214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/>
              <a:t>원신호의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이상치 제거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BB95D15-BF45-4E73-B855-CCEC2D9C7DC9}"/>
              </a:ext>
            </a:extLst>
          </p:cNvPr>
          <p:cNvSpPr/>
          <p:nvPr/>
        </p:nvSpPr>
        <p:spPr>
          <a:xfrm>
            <a:off x="1343025" y="1428751"/>
            <a:ext cx="214313" cy="2143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E2E9147-A60E-419A-98A0-3AAC03B2CC69}"/>
              </a:ext>
            </a:extLst>
          </p:cNvPr>
          <p:cNvSpPr/>
          <p:nvPr/>
        </p:nvSpPr>
        <p:spPr>
          <a:xfrm>
            <a:off x="1933575" y="4833938"/>
            <a:ext cx="214313" cy="2143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195865E-DBA6-4B2F-AED2-48E1580C1D28}"/>
              </a:ext>
            </a:extLst>
          </p:cNvPr>
          <p:cNvCxnSpPr>
            <a:cxnSpLocks/>
            <a:stCxn id="7" idx="1"/>
            <a:endCxn id="8" idx="5"/>
          </p:cNvCxnSpPr>
          <p:nvPr/>
        </p:nvCxnSpPr>
        <p:spPr>
          <a:xfrm flipH="1" flipV="1">
            <a:off x="1525953" y="1611679"/>
            <a:ext cx="1717093" cy="395290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B56C90F-D12B-4A02-92D6-3740AF109C85}"/>
              </a:ext>
            </a:extLst>
          </p:cNvPr>
          <p:cNvCxnSpPr>
            <a:cxnSpLocks/>
            <a:stCxn id="7" idx="1"/>
            <a:endCxn id="11" idx="5"/>
          </p:cNvCxnSpPr>
          <p:nvPr/>
        </p:nvCxnSpPr>
        <p:spPr>
          <a:xfrm flipH="1" flipV="1">
            <a:off x="2116503" y="5016866"/>
            <a:ext cx="1126543" cy="547713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1B71C0DC-D5BE-4FCB-9BF2-263841597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752" y="1428751"/>
            <a:ext cx="4479708" cy="35881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A1A5936-4988-4767-B90E-DA08C11DF31B}"/>
              </a:ext>
            </a:extLst>
          </p:cNvPr>
          <p:cNvSpPr txBox="1"/>
          <p:nvPr/>
        </p:nvSpPr>
        <p:spPr>
          <a:xfrm>
            <a:off x="8026484" y="6226760"/>
            <a:ext cx="1929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&lt; Band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Pass Filter &gt;</a:t>
            </a:r>
            <a:endParaRPr lang="ko-KR" altLang="en-US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8CD7A7-53F1-4AE2-B107-C6056C6009BD}"/>
              </a:ext>
            </a:extLst>
          </p:cNvPr>
          <p:cNvSpPr txBox="1"/>
          <p:nvPr/>
        </p:nvSpPr>
        <p:spPr>
          <a:xfrm>
            <a:off x="7360251" y="5429249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/>
              <a:t>필요한 </a:t>
            </a:r>
            <a:r>
              <a:rPr lang="ko-KR" altLang="en-US" sz="1400" b="1"/>
              <a:t>주파수 대역 신호만 추출</a:t>
            </a:r>
            <a:endParaRPr lang="ko-KR" altLang="en-US" sz="1400" b="1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4AB10DC-1CC7-4E1F-A603-0D22618F0B13}"/>
              </a:ext>
            </a:extLst>
          </p:cNvPr>
          <p:cNvCxnSpPr>
            <a:cxnSpLocks/>
          </p:cNvCxnSpPr>
          <p:nvPr/>
        </p:nvCxnSpPr>
        <p:spPr>
          <a:xfrm flipH="1" flipV="1">
            <a:off x="7786165" y="4648200"/>
            <a:ext cx="162448" cy="676275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22499B2-6105-4A95-B4FF-FB8C633AF275}"/>
              </a:ext>
            </a:extLst>
          </p:cNvPr>
          <p:cNvCxnSpPr>
            <a:cxnSpLocks/>
          </p:cNvCxnSpPr>
          <p:nvPr/>
        </p:nvCxnSpPr>
        <p:spPr>
          <a:xfrm flipV="1">
            <a:off x="8728308" y="4648201"/>
            <a:ext cx="105298" cy="676275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CF8A4A7-09A6-4B00-BEC9-0B99D1DCFEA3}"/>
              </a:ext>
            </a:extLst>
          </p:cNvPr>
          <p:cNvSpPr/>
          <p:nvPr/>
        </p:nvSpPr>
        <p:spPr>
          <a:xfrm>
            <a:off x="7862888" y="3295650"/>
            <a:ext cx="865420" cy="1390650"/>
          </a:xfrm>
          <a:prstGeom prst="roundRect">
            <a:avLst/>
          </a:prstGeom>
          <a:noFill/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C72971-1C89-47A2-B25D-1C8B6477CAD3}"/>
              </a:ext>
            </a:extLst>
          </p:cNvPr>
          <p:cNvSpPr txBox="1"/>
          <p:nvPr/>
        </p:nvSpPr>
        <p:spPr>
          <a:xfrm>
            <a:off x="119060" y="64174"/>
            <a:ext cx="10987089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2000" b="1" dirty="0">
                <a:solidFill>
                  <a:schemeClr val="bg1"/>
                </a:solidFill>
              </a:rPr>
              <a:t>별첨 </a:t>
            </a:r>
            <a:r>
              <a:rPr lang="en-US" altLang="ko-KR" sz="2000" b="1" dirty="0">
                <a:solidFill>
                  <a:schemeClr val="bg1"/>
                </a:solidFill>
              </a:rPr>
              <a:t>6. S/W </a:t>
            </a:r>
            <a:r>
              <a:rPr lang="ko-KR" altLang="en-US" sz="2000" b="1" dirty="0">
                <a:solidFill>
                  <a:schemeClr val="bg1"/>
                </a:solidFill>
              </a:rPr>
              <a:t>필터 </a:t>
            </a:r>
            <a:r>
              <a:rPr lang="en-US" altLang="ko-KR" sz="2000" b="1" dirty="0">
                <a:solidFill>
                  <a:schemeClr val="bg1"/>
                </a:solidFill>
              </a:rPr>
              <a:t>(Nu-1000 </a:t>
            </a:r>
            <a:r>
              <a:rPr lang="ko-KR" altLang="en-US" sz="2000" b="1" dirty="0">
                <a:solidFill>
                  <a:schemeClr val="bg1"/>
                </a:solidFill>
              </a:rPr>
              <a:t>프로젝트 진행 시 참고 예정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6512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11CCB2F-692C-4D63-9C9F-D5CA7C8B9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9" y="2195927"/>
            <a:ext cx="5025034" cy="21053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18AFB6-5047-44B7-A0A6-C738E9C3E8B6}"/>
              </a:ext>
            </a:extLst>
          </p:cNvPr>
          <p:cNvSpPr txBox="1"/>
          <p:nvPr/>
        </p:nvSpPr>
        <p:spPr>
          <a:xfrm>
            <a:off x="410868" y="4628735"/>
            <a:ext cx="49256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측정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cell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변경 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(batch cell type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flow cell type)</a:t>
            </a:r>
            <a:endParaRPr lang="ko-KR" altLang="en-US" sz="16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4339B5-F5E2-4ACB-A9E1-ADA242D797B5}"/>
              </a:ext>
            </a:extLst>
          </p:cNvPr>
          <p:cNvGrpSpPr/>
          <p:nvPr/>
        </p:nvGrpSpPr>
        <p:grpSpPr>
          <a:xfrm>
            <a:off x="5776913" y="1198213"/>
            <a:ext cx="6005512" cy="5440415"/>
            <a:chOff x="5776913" y="1198213"/>
            <a:chExt cx="6005512" cy="544041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132E5F6-46FA-4FA9-8DEB-EE66FE4CE643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82" t="65991" r="33814" b="1275"/>
            <a:stretch/>
          </p:blipFill>
          <p:spPr>
            <a:xfrm>
              <a:off x="5919564" y="5053014"/>
              <a:ext cx="1652811" cy="158561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B380D29-AA4D-429D-AD17-DC61C5B09E18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913" y="1198213"/>
              <a:ext cx="5731510" cy="356425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107778-4B93-4CAC-8C8A-6B01271DFDE8}"/>
                </a:ext>
              </a:extLst>
            </p:cNvPr>
            <p:cNvSpPr txBox="1"/>
            <p:nvPr/>
          </p:nvSpPr>
          <p:spPr>
            <a:xfrm>
              <a:off x="7697492" y="5305426"/>
              <a:ext cx="408493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600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Path</a:t>
              </a:r>
              <a:r>
                <a:rPr lang="ko-KR" altLang="en-US" sz="1600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length </a:t>
              </a:r>
              <a:r>
                <a:rPr lang="ko-KR" altLang="en-US" sz="1600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테스트 결과</a:t>
              </a:r>
              <a:br>
                <a:rPr lang="en-US" altLang="ko-KR" sz="1600" dirty="0">
                  <a:ea typeface="맑은 고딕" panose="020B0503020000020004" pitchFamily="50" charset="-127"/>
                  <a:cs typeface="Times New Roman" panose="02020603050405020304" pitchFamily="18" charset="0"/>
                </a:rPr>
              </a:br>
              <a:r>
                <a:rPr lang="en-US" altLang="ko-KR" sz="1600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(10mm, 1mm)</a:t>
              </a:r>
              <a:endParaRPr lang="ko-KR" altLang="en-US" sz="16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D9465A3-CA85-4C29-A837-07E7E2FB2984}"/>
              </a:ext>
            </a:extLst>
          </p:cNvPr>
          <p:cNvSpPr txBox="1"/>
          <p:nvPr/>
        </p:nvSpPr>
        <p:spPr>
          <a:xfrm>
            <a:off x="119060" y="64174"/>
            <a:ext cx="10987089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2000" b="1" dirty="0">
                <a:solidFill>
                  <a:schemeClr val="bg1"/>
                </a:solidFill>
              </a:rPr>
              <a:t>별첨 </a:t>
            </a:r>
            <a:r>
              <a:rPr lang="en-US" altLang="ko-KR" sz="2000" b="1" dirty="0">
                <a:solidFill>
                  <a:schemeClr val="bg1"/>
                </a:solidFill>
              </a:rPr>
              <a:t>7. Flow cell </a:t>
            </a:r>
            <a:r>
              <a:rPr lang="ko-KR" altLang="en-US" sz="2000" b="1" dirty="0">
                <a:solidFill>
                  <a:schemeClr val="bg1"/>
                </a:solidFill>
              </a:rPr>
              <a:t>구조 및 </a:t>
            </a:r>
            <a:r>
              <a:rPr lang="en-US" altLang="ko-KR" sz="2000" b="1" dirty="0">
                <a:solidFill>
                  <a:schemeClr val="bg1"/>
                </a:solidFill>
              </a:rPr>
              <a:t>path length </a:t>
            </a:r>
            <a:r>
              <a:rPr lang="ko-KR" altLang="en-US" sz="2000" b="1" dirty="0">
                <a:solidFill>
                  <a:schemeClr val="bg1"/>
                </a:solidFill>
              </a:rPr>
              <a:t>테스트 </a:t>
            </a:r>
            <a:r>
              <a:rPr lang="en-US" altLang="ko-KR" sz="2000" b="1" dirty="0">
                <a:solidFill>
                  <a:schemeClr val="bg1"/>
                </a:solidFill>
              </a:rPr>
              <a:t>(Nu-2000 </a:t>
            </a:r>
            <a:r>
              <a:rPr lang="ko-KR" altLang="en-US" sz="2000" b="1" dirty="0">
                <a:solidFill>
                  <a:schemeClr val="bg1"/>
                </a:solidFill>
              </a:rPr>
              <a:t>프로젝트 진행 시 참고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917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2266</TotalTime>
  <Words>400</Words>
  <Application>Microsoft Office PowerPoint</Application>
  <PresentationFormat>와이드스크린</PresentationFormat>
  <Paragraphs>62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Tahoma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kwpark@atikorea.com</dc:creator>
  <cp:lastModifiedBy>Ho</cp:lastModifiedBy>
  <cp:revision>116</cp:revision>
  <cp:lastPrinted>2021-03-25T07:18:47Z</cp:lastPrinted>
  <dcterms:created xsi:type="dcterms:W3CDTF">2020-08-11T02:22:41Z</dcterms:created>
  <dcterms:modified xsi:type="dcterms:W3CDTF">2021-03-25T09:40:45Z</dcterms:modified>
</cp:coreProperties>
</file>