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8" r:id="rId2"/>
    <p:sldId id="509" r:id="rId3"/>
    <p:sldId id="510" r:id="rId4"/>
    <p:sldId id="511" r:id="rId5"/>
    <p:sldId id="512" r:id="rId6"/>
    <p:sldId id="513" r:id="rId7"/>
    <p:sldId id="514" r:id="rId8"/>
    <p:sldId id="515" r:id="rId9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1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C6E39-E2CD-43B0-80AD-A6AB38F15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CF25E-82FD-4F97-A84B-5ED45AB0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BC4B4-6AEB-4ACD-9324-1CF46D5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F08C-8432-4252-88C2-801D7495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6688-B06E-44CD-8CE9-31299D7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F615-BED4-4CEF-807F-6B28188C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D8398-6EAC-4B1A-B8C6-7DB30B7B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CBA18-1D1B-4AF6-893B-FA979398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27A24-40E8-40A6-8167-3E5D9D41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8C6F7-4DA5-4B8B-B30D-20679CD0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53578-91E8-42FF-9FA7-F89CC206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29C4A-EFD1-45BA-A3E0-150A5BFFB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CD96B-196C-4E90-93FE-65BB8176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25040-8E1C-429F-B064-E4B34061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58BE-548F-4E32-AE65-D86B049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1419-45E4-4E8E-9CFA-93637FC6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81FE5-455B-4FD4-ACEF-4C4066D7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DF3B2-C870-45B2-BCDB-F6711B01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2714-929A-4F1B-940C-52AD1AC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28EA9-3D99-4728-9C61-43F65399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2EDB34-5B10-4D74-B87D-8BE85AFE5098}"/>
              </a:ext>
            </a:extLst>
          </p:cNvPr>
          <p:cNvSpPr/>
          <p:nvPr userDrawn="1"/>
        </p:nvSpPr>
        <p:spPr bwMode="auto">
          <a:xfrm>
            <a:off x="0" y="-10713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1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26EC-13C1-4009-9352-61216143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603DD-D72E-450E-94CE-B15402C7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10500-D226-4926-A90D-F8745086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FD54-25A1-430E-81B7-DCD1101B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C87AA-F171-47BB-A934-3A40761F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355D-CE68-40A0-AB51-CBC07B12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B9302-EE7E-420D-92F6-B8776A19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7285A-31B3-44A2-B133-153E34CE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1A69E-F81F-400F-B2CE-77B0A60E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543F5-7909-4167-9CFD-826A493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C18F-D2D5-4047-9DAC-8747D87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2370-1EF1-4A41-98EC-E09719E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6AAFB-3616-4343-8808-8E8BF920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774AC-DDBA-4738-B34F-B1A7AEBA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E6D0B-BA5A-459C-A2AF-149D4412E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5668D-BE69-4BEA-B88C-73813791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94526-FB78-4434-A9A1-939DA6B5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D5C2A0-28B8-4738-9DA0-A867409D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8A789-ED2D-4E00-B835-791FA5E2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34BE-78FE-4ACE-ADF1-55BF95C8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4C37C-FA19-4950-824D-66A81CC0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04A721-CA12-45EB-A96A-C83AB2F8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74936-51B0-43F6-88B9-CC9D5805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C1CDE6-3F5D-4137-BB56-DA066429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20052-B75E-4DBB-864D-CF625FA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FB557-0568-4F3D-A364-9AB70B56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25BE-A957-4D94-BBE6-2BC34734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ECC9E-C10C-45CC-B0CC-F88D613E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84B8D-2D5B-4CF8-A22A-BE1DCEC43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A1520-7448-4848-A692-9B807469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4EDDB-F8CC-4770-9002-0937C59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52E60-8295-457B-8516-EBED316D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7785-C7C6-4C0A-BA5B-121F4A5C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C5C2D-276A-4B2C-A501-4D5E11CB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AC36D-5917-4C20-9FD1-F57E75B4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966C8-59EA-493D-B874-B302ABEE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E95D3-3C97-4D6B-871E-6C5037C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D5B9A-D1DD-4313-9378-42568E19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B0380-1761-4E1D-B728-2757B56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CEA4F-4434-4FFD-93B9-04D530BC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65273-8EB4-4EC6-945D-BEC11C92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A0A91-4788-430E-8E31-E9CE3EC34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198ED-6F70-4A95-B295-BC62C34AC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ABEDC-D9F6-4AFA-90AD-E8AA5FA49F27}"/>
              </a:ext>
            </a:extLst>
          </p:cNvPr>
          <p:cNvSpPr txBox="1"/>
          <p:nvPr/>
        </p:nvSpPr>
        <p:spPr>
          <a:xfrm>
            <a:off x="133350" y="50879"/>
            <a:ext cx="6034087" cy="49449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chemeClr val="bg1"/>
                </a:solidFill>
              </a:rPr>
              <a:t>국민대 용역 개발 자산 및 활용 방안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EFB11-D0C8-4A06-9300-77CB3E8048B1}"/>
              </a:ext>
            </a:extLst>
          </p:cNvPr>
          <p:cNvSpPr txBox="1"/>
          <p:nvPr/>
        </p:nvSpPr>
        <p:spPr>
          <a:xfrm>
            <a:off x="401240" y="91188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전도도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광학 방식 응용 농도 측정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feasibility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검증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DFE199-9B9B-48CB-9C59-C60D4804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0332"/>
              </p:ext>
            </p:extLst>
          </p:nvPr>
        </p:nvGraphicFramePr>
        <p:xfrm>
          <a:off x="401240" y="1647727"/>
          <a:ext cx="11389519" cy="461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5">
                  <a:extLst>
                    <a:ext uri="{9D8B030D-6E8A-4147-A177-3AD203B41FA5}">
                      <a16:colId xmlns:a16="http://schemas.microsoft.com/office/drawing/2014/main" val="3832979247"/>
                    </a:ext>
                  </a:extLst>
                </a:gridCol>
                <a:gridCol w="1582277">
                  <a:extLst>
                    <a:ext uri="{9D8B030D-6E8A-4147-A177-3AD203B41FA5}">
                      <a16:colId xmlns:a16="http://schemas.microsoft.com/office/drawing/2014/main" val="1477270731"/>
                    </a:ext>
                  </a:extLst>
                </a:gridCol>
                <a:gridCol w="3918410">
                  <a:extLst>
                    <a:ext uri="{9D8B030D-6E8A-4147-A177-3AD203B41FA5}">
                      <a16:colId xmlns:a16="http://schemas.microsoft.com/office/drawing/2014/main" val="3962139772"/>
                    </a:ext>
                  </a:extLst>
                </a:gridCol>
                <a:gridCol w="3781761">
                  <a:extLst>
                    <a:ext uri="{9D8B030D-6E8A-4147-A177-3AD203B41FA5}">
                      <a16:colId xmlns:a16="http://schemas.microsoft.com/office/drawing/2014/main" val="3211062450"/>
                    </a:ext>
                  </a:extLst>
                </a:gridCol>
                <a:gridCol w="1326016">
                  <a:extLst>
                    <a:ext uri="{9D8B030D-6E8A-4147-A177-3AD203B41FA5}">
                      <a16:colId xmlns:a16="http://schemas.microsoft.com/office/drawing/2014/main" val="170015971"/>
                    </a:ext>
                  </a:extLst>
                </a:gridCol>
              </a:tblGrid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자산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활용 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215644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전도도 농도계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전도도 농도계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개발 방법론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농도계 개발</a:t>
                      </a:r>
                      <a:r>
                        <a:rPr lang="ko-KR" altLang="en-US" sz="1400" dirty="0"/>
                        <a:t> 및 성능 검증 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74864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온도 보정</a:t>
                      </a:r>
                      <a:r>
                        <a:rPr lang="ko-KR" altLang="en-US" sz="1400" dirty="0"/>
                        <a:t> 계수 획득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온도 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Calibration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테스트</a:t>
                      </a:r>
                      <a:r>
                        <a:rPr lang="ko-KR" altLang="en-US" sz="1400" dirty="0"/>
                        <a:t> 및 제품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#1.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6331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농도 계산식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curve fitting </a:t>
                      </a:r>
                      <a:r>
                        <a:rPr lang="ko-KR" altLang="en-US" sz="1400" dirty="0"/>
                        <a:t>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약액 별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농도 계산식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#2.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4079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전도도 센서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테스트 데이터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재현성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반응성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제품 개발 및 검증 시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자료 비교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#3.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165140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광학식 농도계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광학계 자료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부품 리스트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기구 설계 도면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광학 설계</a:t>
                      </a:r>
                      <a:r>
                        <a:rPr lang="ko-KR" altLang="en-US" sz="1400" dirty="0"/>
                        <a:t> 시 비교 분석 및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참고</a:t>
                      </a:r>
                      <a:r>
                        <a:rPr lang="ko-KR" altLang="en-US" sz="1400" dirty="0"/>
                        <a:t> 자료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#4.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701859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차원 농도 계산법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(Surface fitting)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 변수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농도 계산</a:t>
                      </a:r>
                      <a:r>
                        <a:rPr lang="ko-KR" altLang="en-US" sz="1400" dirty="0"/>
                        <a:t> 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#5.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722227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S/W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필터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hampel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band pass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Bubble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영향 제거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노이즈 제거</a:t>
                      </a:r>
                      <a:r>
                        <a:rPr lang="ko-KR" altLang="en-US" sz="1400" dirty="0"/>
                        <a:t> 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#6.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39795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Flow cell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구조 및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path length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테스트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광학식 농도계 개발</a:t>
                      </a:r>
                      <a:r>
                        <a:rPr lang="ko-KR" altLang="en-US" sz="1400" dirty="0"/>
                        <a:t> 시 참고 자료로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#7.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366A36-BCF1-406E-946A-D0463AF18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576" y="977900"/>
            <a:ext cx="6096606" cy="343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17A849-8A22-485F-BA58-A4AC4E3EFC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1107" y="3009265"/>
            <a:ext cx="5731510" cy="352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33F1A-4125-4211-BD44-16C16B5F664A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온도 보상 계수 획득 </a:t>
            </a:r>
            <a:r>
              <a:rPr lang="en-US" altLang="ko-KR" sz="2000" b="1" dirty="0">
                <a:solidFill>
                  <a:schemeClr val="bg1"/>
                </a:solidFill>
              </a:rPr>
              <a:t>(Epsilon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2D3E8-6083-4E9D-9FED-5F09B4570DA7}"/>
              </a:ext>
            </a:extLst>
          </p:cNvPr>
          <p:cNvSpPr txBox="1"/>
          <p:nvPr/>
        </p:nvSpPr>
        <p:spPr>
          <a:xfrm>
            <a:off x="1225416" y="6149577"/>
            <a:ext cx="393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FF"/>
                </a:solidFill>
              </a:rPr>
              <a:t>Epsilon </a:t>
            </a:r>
            <a:r>
              <a:rPr lang="ko-KR" altLang="en-US" sz="1400" dirty="0">
                <a:solidFill>
                  <a:srgbClr val="0000FF"/>
                </a:solidFill>
              </a:rPr>
              <a:t>개발 계획서 반영 완료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276D8B-BCB6-41EC-A02A-A1294C90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1133655"/>
            <a:ext cx="5321949" cy="13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EFA5997-5D24-4FED-8EC6-A1B0CFCE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" y="930037"/>
            <a:ext cx="7138988" cy="22111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C06154-84B8-4075-918A-07DE998A0E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6270" y="2666047"/>
            <a:ext cx="5731510" cy="3068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ED107-B512-47A2-98E2-EDF6BA7DBD72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</a:rPr>
              <a:t>농도 </a:t>
            </a:r>
            <a:r>
              <a:rPr lang="en-US" altLang="ko-KR" sz="2000" b="1" dirty="0">
                <a:solidFill>
                  <a:schemeClr val="bg1"/>
                </a:solidFill>
              </a:rPr>
              <a:t>Calibration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(Epsilon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5860C-813D-43A6-8CC6-6E3E6A3B3DEB}"/>
              </a:ext>
            </a:extLst>
          </p:cNvPr>
          <p:cNvSpPr txBox="1"/>
          <p:nvPr/>
        </p:nvSpPr>
        <p:spPr>
          <a:xfrm>
            <a:off x="1225416" y="6149577"/>
            <a:ext cx="393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FF"/>
                </a:solidFill>
              </a:rPr>
              <a:t>Epsilon </a:t>
            </a:r>
            <a:r>
              <a:rPr lang="ko-KR" altLang="en-US" sz="1400" dirty="0">
                <a:solidFill>
                  <a:srgbClr val="0000FF"/>
                </a:solidFill>
              </a:rPr>
              <a:t>개발 계획서 반영 완료</a:t>
            </a:r>
          </a:p>
        </p:txBody>
      </p:sp>
    </p:spTree>
    <p:extLst>
      <p:ext uri="{BB962C8B-B14F-4D97-AF65-F5344CB8AC3E}">
        <p14:creationId xmlns:p14="http://schemas.microsoft.com/office/powerpoint/2010/main" val="2782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D9A4A-1B7C-4129-9476-E19E91B7F6C1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</a:rPr>
              <a:t>농도 측정 재현성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반응성 </a:t>
            </a:r>
            <a:r>
              <a:rPr lang="en-US" altLang="ko-KR" sz="2000" b="1" dirty="0">
                <a:solidFill>
                  <a:schemeClr val="bg1"/>
                </a:solidFill>
              </a:rPr>
              <a:t>(Epsilon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91E9F0-AB6B-45D3-B1FC-CA83676087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874010"/>
            <a:ext cx="5731510" cy="3024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C764C-A136-42F3-ACDD-23B1A0FE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5" y="998290"/>
            <a:ext cx="5170255" cy="3426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D9236-639F-4C9C-B5F4-FA69852A691B}"/>
              </a:ext>
            </a:extLst>
          </p:cNvPr>
          <p:cNvSpPr txBox="1"/>
          <p:nvPr/>
        </p:nvSpPr>
        <p:spPr>
          <a:xfrm>
            <a:off x="1225416" y="6149577"/>
            <a:ext cx="393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FF"/>
                </a:solidFill>
              </a:rPr>
              <a:t>Epsilon </a:t>
            </a:r>
            <a:r>
              <a:rPr lang="ko-KR" altLang="en-US" sz="1400" dirty="0">
                <a:solidFill>
                  <a:srgbClr val="0000FF"/>
                </a:solidFill>
              </a:rPr>
              <a:t>개발 계획서 반영 완료</a:t>
            </a:r>
          </a:p>
        </p:txBody>
      </p:sp>
    </p:spTree>
    <p:extLst>
      <p:ext uri="{BB962C8B-B14F-4D97-AF65-F5344CB8AC3E}">
        <p14:creationId xmlns:p14="http://schemas.microsoft.com/office/powerpoint/2010/main" val="38474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ECCCA8-BDB2-42A8-A1A0-2D16E6F5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2" y="905224"/>
            <a:ext cx="10494655" cy="5700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267C7-E851-4D0F-A50D-D94C54A51AE4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4. </a:t>
            </a:r>
            <a:r>
              <a:rPr lang="ko-KR" altLang="en-US" sz="2000" b="1" dirty="0">
                <a:solidFill>
                  <a:schemeClr val="bg1"/>
                </a:solidFill>
              </a:rPr>
              <a:t>광학계 </a:t>
            </a:r>
            <a:r>
              <a:rPr lang="en-US" altLang="ko-KR" sz="2000" b="1" dirty="0">
                <a:solidFill>
                  <a:schemeClr val="bg1"/>
                </a:solidFill>
              </a:rPr>
              <a:t>Parts List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(Nu-2000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2C4088-D3AF-4A78-AD15-152D12D7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44" y="1454677"/>
            <a:ext cx="4100494" cy="2804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99117F-2D06-43AF-9A27-9D44FC5F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85" y="1406109"/>
            <a:ext cx="4399083" cy="3047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D2CC1-C553-4350-8D62-E89AA3B0ABE3}"/>
              </a:ext>
            </a:extLst>
          </p:cNvPr>
          <p:cNvSpPr txBox="1"/>
          <p:nvPr/>
        </p:nvSpPr>
        <p:spPr>
          <a:xfrm>
            <a:off x="2601458" y="4464636"/>
            <a:ext cx="20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UV surface fitting 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72991-087D-4915-A2DB-86B39428986D}"/>
              </a:ext>
            </a:extLst>
          </p:cNvPr>
          <p:cNvSpPr txBox="1"/>
          <p:nvPr/>
        </p:nvSpPr>
        <p:spPr>
          <a:xfrm>
            <a:off x="7545090" y="4464636"/>
            <a:ext cx="2013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IR surface fitting &gt;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D4D64-3D4B-4484-8B23-E1AA57B82284}"/>
              </a:ext>
            </a:extLst>
          </p:cNvPr>
          <p:cNvSpPr txBox="1"/>
          <p:nvPr/>
        </p:nvSpPr>
        <p:spPr>
          <a:xfrm>
            <a:off x="119060" y="64174"/>
            <a:ext cx="1098708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5. </a:t>
            </a:r>
            <a:r>
              <a:rPr lang="ko-KR" altLang="en-US" sz="2000" b="1" dirty="0">
                <a:solidFill>
                  <a:schemeClr val="bg1"/>
                </a:solidFill>
              </a:rPr>
              <a:t>다 변수 농도 계산법 </a:t>
            </a:r>
            <a:r>
              <a:rPr lang="en-US" altLang="ko-KR" sz="2000" b="1" dirty="0">
                <a:solidFill>
                  <a:schemeClr val="bg1"/>
                </a:solidFill>
              </a:rPr>
              <a:t>– Surface fitting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(Nu-1000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 예정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0F40E-AAD9-47B8-B7C7-8651494426CB}"/>
              </a:ext>
            </a:extLst>
          </p:cNvPr>
          <p:cNvSpPr txBox="1"/>
          <p:nvPr/>
        </p:nvSpPr>
        <p:spPr>
          <a:xfrm>
            <a:off x="2270813" y="5225114"/>
            <a:ext cx="741504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Sample </a:t>
            </a:r>
            <a:r>
              <a:rPr lang="ko-KR" altLang="en-US" sz="1400" b="1" dirty="0"/>
              <a:t>분석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혼합 </a:t>
            </a:r>
            <a:r>
              <a:rPr lang="en-US" altLang="ko-KR" sz="1400" b="1" dirty="0"/>
              <a:t>chemical </a:t>
            </a:r>
            <a:r>
              <a:rPr lang="ko-KR" altLang="en-US" sz="1400" b="1" dirty="0"/>
              <a:t>독립적 분석 불가 </a:t>
            </a:r>
            <a:r>
              <a:rPr lang="en-US" altLang="ko-KR" sz="1400" b="1" dirty="0"/>
              <a:t>(expected; 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, IR –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-</a:t>
            </a:r>
            <a:r>
              <a:rPr lang="en-US" altLang="ko-KR" sz="1400" b="1" dirty="0"/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약액</a:t>
            </a:r>
            <a:r>
              <a:rPr lang="ko-KR" altLang="en-US" sz="1400" b="1" dirty="0">
                <a:solidFill>
                  <a:srgbClr val="FF0000"/>
                </a:solidFill>
              </a:rPr>
              <a:t> 혼합 시</a:t>
            </a:r>
            <a:r>
              <a:rPr lang="en-US" altLang="ko-KR" sz="1400" b="1" dirty="0">
                <a:solidFill>
                  <a:srgbClr val="FF0000"/>
                </a:solidFill>
              </a:rPr>
              <a:t>, 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, NH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ko-KR" sz="1400" b="1" dirty="0">
                <a:solidFill>
                  <a:srgbClr val="FF0000"/>
                </a:solidFill>
              </a:rPr>
              <a:t>OH </a:t>
            </a:r>
            <a:r>
              <a:rPr lang="ko-KR" altLang="en-US" sz="1400" b="1" dirty="0">
                <a:solidFill>
                  <a:srgbClr val="FF0000"/>
                </a:solidFill>
              </a:rPr>
              <a:t>모두 </a:t>
            </a:r>
            <a:r>
              <a:rPr lang="en-US" altLang="ko-KR" sz="1400" b="1" dirty="0">
                <a:solidFill>
                  <a:srgbClr val="FF0000"/>
                </a:solidFill>
              </a:rPr>
              <a:t>UV/IR </a:t>
            </a:r>
            <a:r>
              <a:rPr lang="ko-KR" altLang="en-US" sz="1400" b="1" dirty="0" err="1">
                <a:solidFill>
                  <a:srgbClr val="FF0000"/>
                </a:solidFill>
              </a:rPr>
              <a:t>흡광도에</a:t>
            </a:r>
            <a:r>
              <a:rPr lang="ko-KR" altLang="en-US" sz="1400" b="1" dirty="0">
                <a:solidFill>
                  <a:srgbClr val="FF0000"/>
                </a:solidFill>
              </a:rPr>
              <a:t> 영향을 미침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혼합 </a:t>
            </a:r>
            <a:r>
              <a:rPr lang="en-US" altLang="ko-KR" sz="1400" b="1" dirty="0">
                <a:solidFill>
                  <a:srgbClr val="FF0000"/>
                </a:solidFill>
              </a:rPr>
              <a:t>chemical </a:t>
            </a:r>
            <a:r>
              <a:rPr lang="ko-KR" altLang="en-US" sz="1400" b="1" dirty="0">
                <a:solidFill>
                  <a:srgbClr val="FF0000"/>
                </a:solidFill>
              </a:rPr>
              <a:t>농도 별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차원 </a:t>
            </a:r>
            <a:r>
              <a:rPr lang="en-US" altLang="ko-KR" sz="1400" b="1" dirty="0">
                <a:solidFill>
                  <a:srgbClr val="FF0000"/>
                </a:solidFill>
              </a:rPr>
              <a:t>surface fitting </a:t>
            </a:r>
            <a:r>
              <a:rPr lang="ko-KR" altLang="en-US" sz="1400" b="1" dirty="0">
                <a:solidFill>
                  <a:srgbClr val="FF0000"/>
                </a:solidFill>
              </a:rPr>
              <a:t>작성 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Mixing </a:t>
            </a:r>
            <a:r>
              <a:rPr lang="ko-KR" altLang="en-US" sz="1400" b="1" dirty="0"/>
              <a:t>직후 </a:t>
            </a:r>
            <a:r>
              <a:rPr lang="en-US" altLang="ko-KR" sz="1400" b="1" dirty="0"/>
              <a:t>bubble hunting </a:t>
            </a:r>
            <a:r>
              <a:rPr lang="ko-KR" altLang="en-US" sz="1400" b="1" dirty="0"/>
              <a:t>최소화 → </a:t>
            </a:r>
            <a:r>
              <a:rPr lang="en-US" altLang="ko-KR" sz="1400" b="1" dirty="0"/>
              <a:t>mixing 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240</a:t>
            </a:r>
            <a:r>
              <a:rPr lang="ko-KR" altLang="en-US" sz="1400" b="1" dirty="0"/>
              <a:t>초 이후 측정</a:t>
            </a:r>
            <a:r>
              <a:rPr lang="en-US" altLang="ko-KR" sz="1400" b="1" dirty="0"/>
              <a:t>, 10</a:t>
            </a:r>
            <a:r>
              <a:rPr lang="ko-KR" altLang="en-US" sz="1400" b="1" dirty="0"/>
              <a:t>초 평균</a:t>
            </a:r>
          </a:p>
        </p:txBody>
      </p:sp>
    </p:spTree>
    <p:extLst>
      <p:ext uri="{BB962C8B-B14F-4D97-AF65-F5344CB8AC3E}">
        <p14:creationId xmlns:p14="http://schemas.microsoft.com/office/powerpoint/2010/main" val="405367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071943-9B4C-4662-ABF7-3C09DB6B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345192"/>
            <a:ext cx="4962091" cy="3922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5B74C-8E03-4687-89C1-A8C81F2335BB}"/>
              </a:ext>
            </a:extLst>
          </p:cNvPr>
          <p:cNvSpPr txBox="1"/>
          <p:nvPr/>
        </p:nvSpPr>
        <p:spPr>
          <a:xfrm>
            <a:off x="2439533" y="6169611"/>
            <a:ext cx="172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Hampel Filter 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8C51F-9874-4EE7-9FDB-AFDF30F69861}"/>
              </a:ext>
            </a:extLst>
          </p:cNvPr>
          <p:cNvSpPr txBox="1"/>
          <p:nvPr/>
        </p:nvSpPr>
        <p:spPr>
          <a:xfrm>
            <a:off x="3243046" y="5410690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원신호의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이상치 제거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B95D15-BF45-4E73-B855-CCEC2D9C7DC9}"/>
              </a:ext>
            </a:extLst>
          </p:cNvPr>
          <p:cNvSpPr/>
          <p:nvPr/>
        </p:nvSpPr>
        <p:spPr>
          <a:xfrm>
            <a:off x="1343025" y="1428751"/>
            <a:ext cx="214313" cy="21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2E9147-A60E-419A-98A0-3AAC03B2CC69}"/>
              </a:ext>
            </a:extLst>
          </p:cNvPr>
          <p:cNvSpPr/>
          <p:nvPr/>
        </p:nvSpPr>
        <p:spPr>
          <a:xfrm>
            <a:off x="1933575" y="4833938"/>
            <a:ext cx="214313" cy="21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95865E-DBA6-4B2F-AED2-48E1580C1D28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1525953" y="1611679"/>
            <a:ext cx="1717093" cy="39529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56C90F-D12B-4A02-92D6-3740AF109C85}"/>
              </a:ext>
            </a:extLst>
          </p:cNvPr>
          <p:cNvCxnSpPr>
            <a:cxnSpLocks/>
            <a:stCxn id="7" idx="1"/>
            <a:endCxn id="11" idx="5"/>
          </p:cNvCxnSpPr>
          <p:nvPr/>
        </p:nvCxnSpPr>
        <p:spPr>
          <a:xfrm flipH="1" flipV="1">
            <a:off x="2116503" y="5016866"/>
            <a:ext cx="1126543" cy="54771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B71C0DC-D5BE-4FCB-9BF2-26384159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52" y="1428751"/>
            <a:ext cx="4479708" cy="35881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1A5936-4988-4767-B90E-DA08C11DF31B}"/>
              </a:ext>
            </a:extLst>
          </p:cNvPr>
          <p:cNvSpPr txBox="1"/>
          <p:nvPr/>
        </p:nvSpPr>
        <p:spPr>
          <a:xfrm>
            <a:off x="8026484" y="6226760"/>
            <a:ext cx="192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Band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Pass Filter &gt;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CD7A7-53F1-4AE2-B107-C6056C6009BD}"/>
              </a:ext>
            </a:extLst>
          </p:cNvPr>
          <p:cNvSpPr txBox="1"/>
          <p:nvPr/>
        </p:nvSpPr>
        <p:spPr>
          <a:xfrm>
            <a:off x="7360251" y="542924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필요한 </a:t>
            </a:r>
            <a:r>
              <a:rPr lang="ko-KR" altLang="en-US" sz="1400" b="1"/>
              <a:t>주파수 대역 신호만 추출</a:t>
            </a:r>
            <a:endParaRPr lang="ko-KR" altLang="en-US" sz="1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AB10DC-1CC7-4E1F-A603-0D22618F0B13}"/>
              </a:ext>
            </a:extLst>
          </p:cNvPr>
          <p:cNvCxnSpPr>
            <a:cxnSpLocks/>
          </p:cNvCxnSpPr>
          <p:nvPr/>
        </p:nvCxnSpPr>
        <p:spPr>
          <a:xfrm flipH="1" flipV="1">
            <a:off x="7786165" y="4648200"/>
            <a:ext cx="162448" cy="67627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2499B2-6105-4A95-B4FF-FB8C633AF275}"/>
              </a:ext>
            </a:extLst>
          </p:cNvPr>
          <p:cNvCxnSpPr>
            <a:cxnSpLocks/>
          </p:cNvCxnSpPr>
          <p:nvPr/>
        </p:nvCxnSpPr>
        <p:spPr>
          <a:xfrm flipV="1">
            <a:off x="8728308" y="4648201"/>
            <a:ext cx="105298" cy="67627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F8A4A7-09A6-4B00-BEC9-0B99D1DCFEA3}"/>
              </a:ext>
            </a:extLst>
          </p:cNvPr>
          <p:cNvSpPr/>
          <p:nvPr/>
        </p:nvSpPr>
        <p:spPr>
          <a:xfrm>
            <a:off x="7862888" y="3295650"/>
            <a:ext cx="865420" cy="1390650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C72971-1C89-47A2-B25D-1C8B6477CAD3}"/>
              </a:ext>
            </a:extLst>
          </p:cNvPr>
          <p:cNvSpPr txBox="1"/>
          <p:nvPr/>
        </p:nvSpPr>
        <p:spPr>
          <a:xfrm>
            <a:off x="119060" y="64174"/>
            <a:ext cx="1098708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6. S/W </a:t>
            </a:r>
            <a:r>
              <a:rPr lang="ko-KR" altLang="en-US" sz="2000" b="1" dirty="0">
                <a:solidFill>
                  <a:schemeClr val="bg1"/>
                </a:solidFill>
              </a:rPr>
              <a:t>필터 </a:t>
            </a:r>
            <a:r>
              <a:rPr lang="en-US" altLang="ko-KR" sz="2000" b="1" dirty="0">
                <a:solidFill>
                  <a:schemeClr val="bg1"/>
                </a:solidFill>
              </a:rPr>
              <a:t>(Nu-1000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 예정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651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1CCB2F-692C-4D63-9C9F-D5CA7C8B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" y="2195927"/>
            <a:ext cx="5025034" cy="2105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8AFB6-5047-44B7-A0A6-C738E9C3E8B6}"/>
              </a:ext>
            </a:extLst>
          </p:cNvPr>
          <p:cNvSpPr txBox="1"/>
          <p:nvPr/>
        </p:nvSpPr>
        <p:spPr>
          <a:xfrm>
            <a:off x="410868" y="4628735"/>
            <a:ext cx="4925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측정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cell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변경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(batch cell type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flow cell type)</a:t>
            </a:r>
            <a:endParaRPr lang="ko-KR" altLang="en-US" sz="16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4339B5-F5E2-4ACB-A9E1-ADA242D797B5}"/>
              </a:ext>
            </a:extLst>
          </p:cNvPr>
          <p:cNvGrpSpPr/>
          <p:nvPr/>
        </p:nvGrpSpPr>
        <p:grpSpPr>
          <a:xfrm>
            <a:off x="5776913" y="1198213"/>
            <a:ext cx="6005512" cy="5440415"/>
            <a:chOff x="5776913" y="1198213"/>
            <a:chExt cx="6005512" cy="54404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32E5F6-46FA-4FA9-8DEB-EE66FE4CE643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2" t="65991" r="33814" b="1275"/>
            <a:stretch/>
          </p:blipFill>
          <p:spPr>
            <a:xfrm>
              <a:off x="5919564" y="5053014"/>
              <a:ext cx="1652811" cy="158561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B380D29-AA4D-429D-AD17-DC61C5B09E1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913" y="1198213"/>
              <a:ext cx="5731510" cy="356425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07778-4B93-4CAC-8C8A-6B01271DFDE8}"/>
                </a:ext>
              </a:extLst>
            </p:cNvPr>
            <p:cNvSpPr txBox="1"/>
            <p:nvPr/>
          </p:nvSpPr>
          <p:spPr>
            <a:xfrm>
              <a:off x="7697492" y="5305426"/>
              <a:ext cx="40849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Path</a:t>
              </a:r>
              <a:r>
                <a:rPr lang="ko-KR" altLang="en-US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length </a:t>
              </a:r>
              <a:r>
                <a:rPr lang="ko-KR" altLang="en-US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테스트 결과</a:t>
              </a:r>
              <a:b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(10mm, 1mm)</a:t>
              </a:r>
              <a:endParaRPr lang="ko-KR" alt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D9465A3-CA85-4C29-A837-07E7E2FB2984}"/>
              </a:ext>
            </a:extLst>
          </p:cNvPr>
          <p:cNvSpPr txBox="1"/>
          <p:nvPr/>
        </p:nvSpPr>
        <p:spPr>
          <a:xfrm>
            <a:off x="119060" y="64174"/>
            <a:ext cx="1098708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7. Flow cell </a:t>
            </a:r>
            <a:r>
              <a:rPr lang="ko-KR" altLang="en-US" sz="2000" b="1" dirty="0">
                <a:solidFill>
                  <a:schemeClr val="bg1"/>
                </a:solidFill>
              </a:rPr>
              <a:t>구조 및 </a:t>
            </a:r>
            <a:r>
              <a:rPr lang="en-US" altLang="ko-KR" sz="2000" b="1" dirty="0">
                <a:solidFill>
                  <a:schemeClr val="bg1"/>
                </a:solidFill>
              </a:rPr>
              <a:t>path length </a:t>
            </a:r>
            <a:r>
              <a:rPr lang="ko-KR" altLang="en-US" sz="2000" b="1" dirty="0">
                <a:solidFill>
                  <a:schemeClr val="bg1"/>
                </a:solidFill>
              </a:rPr>
              <a:t>테스트 </a:t>
            </a:r>
            <a:r>
              <a:rPr lang="en-US" altLang="ko-KR" sz="2000" b="1" dirty="0">
                <a:solidFill>
                  <a:schemeClr val="bg1"/>
                </a:solidFill>
              </a:rPr>
              <a:t>(Nu-2000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17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400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Tahoma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kwpark@atikorea.com</dc:creator>
  <cp:lastModifiedBy>Ho</cp:lastModifiedBy>
  <cp:revision>116</cp:revision>
  <cp:lastPrinted>2021-03-25T07:18:47Z</cp:lastPrinted>
  <dcterms:created xsi:type="dcterms:W3CDTF">2020-08-11T02:22:41Z</dcterms:created>
  <dcterms:modified xsi:type="dcterms:W3CDTF">2021-03-25T09:41:03Z</dcterms:modified>
</cp:coreProperties>
</file>