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73" r:id="rId3"/>
    <p:sldId id="274" r:id="rId4"/>
    <p:sldId id="333" r:id="rId5"/>
    <p:sldId id="332" r:id="rId6"/>
    <p:sldId id="33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eo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DBF2"/>
    <a:srgbClr val="3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5F40-A51B-409A-B464-AB1BAA2F13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B9-1E6A-4A95-9D8B-0DD3B4639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://www.roithner-laser.com/pd_electronics.html&amp;psig=AOvVaw0o8tqclx8Sf6MacrOkeWbz&amp;ust=1581925611085000&amp;source=images&amp;cd=vfe&amp;ved=0CAIQjRxqFwoTCMjAoqPK1ecCFQAAAAAdAAAAABA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i&amp;url=https://www.alibaba.com/product-detail/InGaAs-Avalanche-Photodiode-APD-2-5_60592751520.html&amp;psig=AOvVaw2huSSnBFqpfI7SCDwEFt0O&amp;ust=1581925540522000&amp;source=images&amp;cd=vfe&amp;ved=0CAIQjRxqFwoTCNiCh4TK1ecCFQAAAAAdAAAAABA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424" y="2086709"/>
            <a:ext cx="4721164" cy="1233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농도계 국산화 진행 상황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광학 측정</a:t>
            </a:r>
            <a:r>
              <a:rPr lang="en-US" altLang="ko-KR" sz="20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0227" y="5204223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2020. 2. 27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5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88" y="2224856"/>
            <a:ext cx="2467272" cy="20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6" y="2224856"/>
            <a:ext cx="2018454" cy="354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0" y="1079060"/>
            <a:ext cx="3490156" cy="114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1148972" y="5362502"/>
            <a:ext cx="0" cy="585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171" y="5948437"/>
            <a:ext cx="130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12 V adaptor</a:t>
            </a:r>
            <a:endParaRPr lang="ko-KR" altLang="en-US" sz="1400" b="1" dirty="0"/>
          </a:p>
        </p:txBody>
      </p:sp>
      <p:sp>
        <p:nvSpPr>
          <p:cNvPr id="8" name="자유형 7"/>
          <p:cNvSpPr/>
          <p:nvPr/>
        </p:nvSpPr>
        <p:spPr>
          <a:xfrm>
            <a:off x="4380328" y="1564405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9754" y="127828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Mid-IR</a:t>
            </a:r>
            <a:endParaRPr lang="ko-KR" altLang="en-US" sz="12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93" y="2452927"/>
            <a:ext cx="1390650" cy="154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069501" y="329600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(+)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781" y="33077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(-)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5129" name="Picture 9" descr="photodiode 이미지 검색결과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t="26103" r="32274" b="26103"/>
          <a:stretch/>
        </p:blipFill>
        <p:spPr bwMode="auto">
          <a:xfrm>
            <a:off x="7068796" y="1189210"/>
            <a:ext cx="1018992" cy="11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usbamp-4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93" y="4663702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915940" y="458149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BNC cable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915940" y="3584707"/>
            <a:ext cx="0" cy="179046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508893" y="5007380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1512" y="485349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65370" y="473038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0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농도계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광학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측정 장비 구성도 </a:t>
            </a:r>
            <a:r>
              <a:rPr lang="en-US" altLang="ko-KR" sz="1400" b="1" dirty="0"/>
              <a:t>(Mid-IR)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95563" y="8549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Mid-IR LED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38764" y="926589"/>
            <a:ext cx="18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Mid-IR Photodiode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3838" y="6186600"/>
            <a:ext cx="3223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Roithner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Lasertechnik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USBAMP-4</a:t>
            </a:r>
          </a:p>
          <a:p>
            <a:r>
              <a:rPr lang="en-US" altLang="ko-KR" sz="1400" b="1" dirty="0"/>
              <a:t>- Input current: Max 30 </a:t>
            </a:r>
            <a:r>
              <a:rPr lang="en-US" altLang="ko-KR" sz="1400" b="1" dirty="0" err="1"/>
              <a:t>μA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71A288-90DE-4316-8D5D-21EFCFB9E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4632" y="3000640"/>
            <a:ext cx="1517848" cy="867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726CD-787D-4724-93F3-B1785B85913A}"/>
              </a:ext>
            </a:extLst>
          </p:cNvPr>
          <p:cNvSpPr txBox="1"/>
          <p:nvPr/>
        </p:nvSpPr>
        <p:spPr>
          <a:xfrm>
            <a:off x="7172312" y="4131711"/>
            <a:ext cx="1539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Current reading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60DC0-8FAB-4735-BB4F-FD10FCB6ACCD}"/>
              </a:ext>
            </a:extLst>
          </p:cNvPr>
          <p:cNvSpPr txBox="1"/>
          <p:nvPr/>
        </p:nvSpPr>
        <p:spPr>
          <a:xfrm>
            <a:off x="2409948" y="4218329"/>
            <a:ext cx="34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current 220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 @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qCW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mode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Recommended 150~200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 descr="C:\Users\EY\Pictures\untitled.png">
            <a:extLst>
              <a:ext uri="{FF2B5EF4-FFF2-40B4-BE49-F238E27FC236}">
                <a16:creationId xmlns:a16="http://schemas.microsoft.com/office/drawing/2014/main" id="{8886B4F4-3AE6-4974-88BA-BCCD672D1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r="13249"/>
          <a:stretch/>
        </p:blipFill>
        <p:spPr bwMode="auto">
          <a:xfrm>
            <a:off x="4448794" y="5179635"/>
            <a:ext cx="2003590" cy="15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95" y="2532018"/>
            <a:ext cx="1758948" cy="21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cxnSpLocks/>
          </p:cNvCxnSpPr>
          <p:nvPr/>
        </p:nvCxnSpPr>
        <p:spPr>
          <a:xfrm flipV="1">
            <a:off x="5056636" y="3843414"/>
            <a:ext cx="0" cy="194617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406155" y="5787630"/>
            <a:ext cx="1171288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89001" y="563374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62632" y="5510631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USB cable</a:t>
            </a:r>
            <a:endParaRPr lang="ko-KR" altLang="en-US" sz="1200" b="1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99" y="1234643"/>
            <a:ext cx="1009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48794" y="957644"/>
            <a:ext cx="1304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photodiode</a:t>
            </a:r>
            <a:endParaRPr lang="ko-KR" altLang="en-US" sz="1200" b="1" dirty="0"/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 flipH="1">
            <a:off x="3849691" y="3522739"/>
            <a:ext cx="1489998" cy="901233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3782370" y="3522739"/>
            <a:ext cx="984460" cy="5837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4757286" y="3535768"/>
            <a:ext cx="0" cy="225186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1305" y="4185324"/>
            <a:ext cx="6014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+5 V</a:t>
            </a:r>
            <a:endParaRPr lang="ko-KR" altLang="en-US" sz="1400" b="1" dirty="0"/>
          </a:p>
        </p:txBody>
      </p:sp>
      <p:sp>
        <p:nvSpPr>
          <p:cNvPr id="24" name="자유형 23"/>
          <p:cNvSpPr/>
          <p:nvPr/>
        </p:nvSpPr>
        <p:spPr>
          <a:xfrm>
            <a:off x="1896417" y="1601023"/>
            <a:ext cx="2502180" cy="183359"/>
          </a:xfrm>
          <a:custGeom>
            <a:avLst/>
            <a:gdLst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47775"/>
              <a:gd name="connsiteY0" fmla="*/ 104777 h 193819"/>
              <a:gd name="connsiteX1" fmla="*/ 150018 w 1247775"/>
              <a:gd name="connsiteY1" fmla="*/ 107158 h 193819"/>
              <a:gd name="connsiteX2" fmla="*/ 230981 w 1247775"/>
              <a:gd name="connsiteY2" fmla="*/ 7146 h 193819"/>
              <a:gd name="connsiteX3" fmla="*/ 297656 w 1247775"/>
              <a:gd name="connsiteY3" fmla="*/ 180977 h 193819"/>
              <a:gd name="connsiteX4" fmla="*/ 359568 w 1247775"/>
              <a:gd name="connsiteY4" fmla="*/ 7146 h 193819"/>
              <a:gd name="connsiteX5" fmla="*/ 426243 w 1247775"/>
              <a:gd name="connsiteY5" fmla="*/ 188121 h 193819"/>
              <a:gd name="connsiteX6" fmla="*/ 483393 w 1247775"/>
              <a:gd name="connsiteY6" fmla="*/ 2 h 193819"/>
              <a:gd name="connsiteX7" fmla="*/ 535781 w 1247775"/>
              <a:gd name="connsiteY7" fmla="*/ 183358 h 193819"/>
              <a:gd name="connsiteX8" fmla="*/ 585787 w 1247775"/>
              <a:gd name="connsiteY8" fmla="*/ 11908 h 193819"/>
              <a:gd name="connsiteX9" fmla="*/ 650081 w 1247775"/>
              <a:gd name="connsiteY9" fmla="*/ 180977 h 193819"/>
              <a:gd name="connsiteX10" fmla="*/ 697706 w 1247775"/>
              <a:gd name="connsiteY10" fmla="*/ 7146 h 193819"/>
              <a:gd name="connsiteX11" fmla="*/ 757237 w 1247775"/>
              <a:gd name="connsiteY11" fmla="*/ 180977 h 193819"/>
              <a:gd name="connsiteX12" fmla="*/ 809625 w 1247775"/>
              <a:gd name="connsiteY12" fmla="*/ 11908 h 193819"/>
              <a:gd name="connsiteX13" fmla="*/ 857250 w 1247775"/>
              <a:gd name="connsiteY13" fmla="*/ 190502 h 193819"/>
              <a:gd name="connsiteX14" fmla="*/ 919162 w 1247775"/>
              <a:gd name="connsiteY14" fmla="*/ 4764 h 193819"/>
              <a:gd name="connsiteX15" fmla="*/ 973931 w 1247775"/>
              <a:gd name="connsiteY15" fmla="*/ 190502 h 193819"/>
              <a:gd name="connsiteX16" fmla="*/ 1012031 w 1247775"/>
              <a:gd name="connsiteY16" fmla="*/ 7146 h 193819"/>
              <a:gd name="connsiteX17" fmla="*/ 1081087 w 1247775"/>
              <a:gd name="connsiteY17" fmla="*/ 192883 h 193819"/>
              <a:gd name="connsiteX18" fmla="*/ 1114425 w 1247775"/>
              <a:gd name="connsiteY18" fmla="*/ 78583 h 193819"/>
              <a:gd name="connsiteX19" fmla="*/ 1247775 w 1247775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19"/>
              <a:gd name="connsiteX1" fmla="*/ 152400 w 1250157"/>
              <a:gd name="connsiteY1" fmla="*/ 107158 h 193819"/>
              <a:gd name="connsiteX2" fmla="*/ 233363 w 1250157"/>
              <a:gd name="connsiteY2" fmla="*/ 7146 h 193819"/>
              <a:gd name="connsiteX3" fmla="*/ 300038 w 1250157"/>
              <a:gd name="connsiteY3" fmla="*/ 180977 h 193819"/>
              <a:gd name="connsiteX4" fmla="*/ 361950 w 1250157"/>
              <a:gd name="connsiteY4" fmla="*/ 7146 h 193819"/>
              <a:gd name="connsiteX5" fmla="*/ 428625 w 1250157"/>
              <a:gd name="connsiteY5" fmla="*/ 188121 h 193819"/>
              <a:gd name="connsiteX6" fmla="*/ 485775 w 1250157"/>
              <a:gd name="connsiteY6" fmla="*/ 2 h 193819"/>
              <a:gd name="connsiteX7" fmla="*/ 538163 w 1250157"/>
              <a:gd name="connsiteY7" fmla="*/ 183358 h 193819"/>
              <a:gd name="connsiteX8" fmla="*/ 588169 w 1250157"/>
              <a:gd name="connsiteY8" fmla="*/ 11908 h 193819"/>
              <a:gd name="connsiteX9" fmla="*/ 652463 w 1250157"/>
              <a:gd name="connsiteY9" fmla="*/ 180977 h 193819"/>
              <a:gd name="connsiteX10" fmla="*/ 700088 w 1250157"/>
              <a:gd name="connsiteY10" fmla="*/ 7146 h 193819"/>
              <a:gd name="connsiteX11" fmla="*/ 759619 w 1250157"/>
              <a:gd name="connsiteY11" fmla="*/ 180977 h 193819"/>
              <a:gd name="connsiteX12" fmla="*/ 812007 w 1250157"/>
              <a:gd name="connsiteY12" fmla="*/ 11908 h 193819"/>
              <a:gd name="connsiteX13" fmla="*/ 859632 w 1250157"/>
              <a:gd name="connsiteY13" fmla="*/ 190502 h 193819"/>
              <a:gd name="connsiteX14" fmla="*/ 921544 w 1250157"/>
              <a:gd name="connsiteY14" fmla="*/ 4764 h 193819"/>
              <a:gd name="connsiteX15" fmla="*/ 976313 w 1250157"/>
              <a:gd name="connsiteY15" fmla="*/ 190502 h 193819"/>
              <a:gd name="connsiteX16" fmla="*/ 1014413 w 1250157"/>
              <a:gd name="connsiteY16" fmla="*/ 7146 h 193819"/>
              <a:gd name="connsiteX17" fmla="*/ 1083469 w 1250157"/>
              <a:gd name="connsiteY17" fmla="*/ 192883 h 193819"/>
              <a:gd name="connsiteX18" fmla="*/ 1116807 w 1250157"/>
              <a:gd name="connsiteY18" fmla="*/ 78583 h 193819"/>
              <a:gd name="connsiteX19" fmla="*/ 1250157 w 1250157"/>
              <a:gd name="connsiteY19" fmla="*/ 66677 h 193819"/>
              <a:gd name="connsiteX0" fmla="*/ 0 w 1250157"/>
              <a:gd name="connsiteY0" fmla="*/ 109540 h 193898"/>
              <a:gd name="connsiteX1" fmla="*/ 152400 w 1250157"/>
              <a:gd name="connsiteY1" fmla="*/ 107158 h 193898"/>
              <a:gd name="connsiteX2" fmla="*/ 233363 w 1250157"/>
              <a:gd name="connsiteY2" fmla="*/ 7146 h 193898"/>
              <a:gd name="connsiteX3" fmla="*/ 300038 w 1250157"/>
              <a:gd name="connsiteY3" fmla="*/ 180977 h 193898"/>
              <a:gd name="connsiteX4" fmla="*/ 361950 w 1250157"/>
              <a:gd name="connsiteY4" fmla="*/ 7146 h 193898"/>
              <a:gd name="connsiteX5" fmla="*/ 428625 w 1250157"/>
              <a:gd name="connsiteY5" fmla="*/ 188121 h 193898"/>
              <a:gd name="connsiteX6" fmla="*/ 485775 w 1250157"/>
              <a:gd name="connsiteY6" fmla="*/ 2 h 193898"/>
              <a:gd name="connsiteX7" fmla="*/ 538163 w 1250157"/>
              <a:gd name="connsiteY7" fmla="*/ 183358 h 193898"/>
              <a:gd name="connsiteX8" fmla="*/ 588169 w 1250157"/>
              <a:gd name="connsiteY8" fmla="*/ 11908 h 193898"/>
              <a:gd name="connsiteX9" fmla="*/ 652463 w 1250157"/>
              <a:gd name="connsiteY9" fmla="*/ 180977 h 193898"/>
              <a:gd name="connsiteX10" fmla="*/ 700088 w 1250157"/>
              <a:gd name="connsiteY10" fmla="*/ 7146 h 193898"/>
              <a:gd name="connsiteX11" fmla="*/ 759619 w 1250157"/>
              <a:gd name="connsiteY11" fmla="*/ 180977 h 193898"/>
              <a:gd name="connsiteX12" fmla="*/ 812007 w 1250157"/>
              <a:gd name="connsiteY12" fmla="*/ 11908 h 193898"/>
              <a:gd name="connsiteX13" fmla="*/ 859632 w 1250157"/>
              <a:gd name="connsiteY13" fmla="*/ 190502 h 193898"/>
              <a:gd name="connsiteX14" fmla="*/ 921544 w 1250157"/>
              <a:gd name="connsiteY14" fmla="*/ 4764 h 193898"/>
              <a:gd name="connsiteX15" fmla="*/ 976313 w 1250157"/>
              <a:gd name="connsiteY15" fmla="*/ 190502 h 193898"/>
              <a:gd name="connsiteX16" fmla="*/ 1014413 w 1250157"/>
              <a:gd name="connsiteY16" fmla="*/ 7146 h 193898"/>
              <a:gd name="connsiteX17" fmla="*/ 1083469 w 1250157"/>
              <a:gd name="connsiteY17" fmla="*/ 192883 h 193898"/>
              <a:gd name="connsiteX18" fmla="*/ 1135857 w 1250157"/>
              <a:gd name="connsiteY18" fmla="*/ 80964 h 193898"/>
              <a:gd name="connsiteX19" fmla="*/ 1250157 w 1250157"/>
              <a:gd name="connsiteY19" fmla="*/ 66677 h 193898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88169 w 1250157"/>
              <a:gd name="connsiteY8" fmla="*/ 11908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59632 w 1250157"/>
              <a:gd name="connsiteY13" fmla="*/ 190502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6313 w 1250157"/>
              <a:gd name="connsiteY15" fmla="*/ 190502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93880"/>
              <a:gd name="connsiteX1" fmla="*/ 152400 w 1250157"/>
              <a:gd name="connsiteY1" fmla="*/ 107158 h 193880"/>
              <a:gd name="connsiteX2" fmla="*/ 233363 w 1250157"/>
              <a:gd name="connsiteY2" fmla="*/ 7146 h 193880"/>
              <a:gd name="connsiteX3" fmla="*/ 300038 w 1250157"/>
              <a:gd name="connsiteY3" fmla="*/ 180977 h 193880"/>
              <a:gd name="connsiteX4" fmla="*/ 361950 w 1250157"/>
              <a:gd name="connsiteY4" fmla="*/ 7146 h 193880"/>
              <a:gd name="connsiteX5" fmla="*/ 428625 w 1250157"/>
              <a:gd name="connsiteY5" fmla="*/ 188121 h 193880"/>
              <a:gd name="connsiteX6" fmla="*/ 485775 w 1250157"/>
              <a:gd name="connsiteY6" fmla="*/ 2 h 193880"/>
              <a:gd name="connsiteX7" fmla="*/ 538163 w 1250157"/>
              <a:gd name="connsiteY7" fmla="*/ 183358 h 193880"/>
              <a:gd name="connsiteX8" fmla="*/ 597694 w 1250157"/>
              <a:gd name="connsiteY8" fmla="*/ 7146 h 193880"/>
              <a:gd name="connsiteX9" fmla="*/ 652463 w 1250157"/>
              <a:gd name="connsiteY9" fmla="*/ 180977 h 193880"/>
              <a:gd name="connsiteX10" fmla="*/ 700088 w 1250157"/>
              <a:gd name="connsiteY10" fmla="*/ 7146 h 193880"/>
              <a:gd name="connsiteX11" fmla="*/ 759619 w 1250157"/>
              <a:gd name="connsiteY11" fmla="*/ 180977 h 193880"/>
              <a:gd name="connsiteX12" fmla="*/ 812007 w 1250157"/>
              <a:gd name="connsiteY12" fmla="*/ 11908 h 193880"/>
              <a:gd name="connsiteX13" fmla="*/ 866776 w 1250157"/>
              <a:gd name="connsiteY13" fmla="*/ 178596 h 193880"/>
              <a:gd name="connsiteX14" fmla="*/ 921544 w 1250157"/>
              <a:gd name="connsiteY14" fmla="*/ 4764 h 193880"/>
              <a:gd name="connsiteX15" fmla="*/ 978694 w 1250157"/>
              <a:gd name="connsiteY15" fmla="*/ 178596 h 193880"/>
              <a:gd name="connsiteX16" fmla="*/ 1014413 w 1250157"/>
              <a:gd name="connsiteY16" fmla="*/ 7146 h 193880"/>
              <a:gd name="connsiteX17" fmla="*/ 1083469 w 1250157"/>
              <a:gd name="connsiteY17" fmla="*/ 192883 h 193880"/>
              <a:gd name="connsiteX18" fmla="*/ 1135857 w 1250157"/>
              <a:gd name="connsiteY18" fmla="*/ 80964 h 193880"/>
              <a:gd name="connsiteX19" fmla="*/ 1250157 w 1250157"/>
              <a:gd name="connsiteY19" fmla="*/ 78584 h 193880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85850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00038 w 1250157"/>
              <a:gd name="connsiteY3" fmla="*/ 180977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4325 w 1250157"/>
              <a:gd name="connsiteY3" fmla="*/ 176214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33363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52400 w 1250157"/>
              <a:gd name="connsiteY1" fmla="*/ 107158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250157"/>
              <a:gd name="connsiteY0" fmla="*/ 109540 h 188126"/>
              <a:gd name="connsiteX1" fmla="*/ 185737 w 1250157"/>
              <a:gd name="connsiteY1" fmla="*/ 109539 h 188126"/>
              <a:gd name="connsiteX2" fmla="*/ 266700 w 1250157"/>
              <a:gd name="connsiteY2" fmla="*/ 7146 h 188126"/>
              <a:gd name="connsiteX3" fmla="*/ 319088 w 1250157"/>
              <a:gd name="connsiteY3" fmla="*/ 185739 h 188126"/>
              <a:gd name="connsiteX4" fmla="*/ 361950 w 1250157"/>
              <a:gd name="connsiteY4" fmla="*/ 7146 h 188126"/>
              <a:gd name="connsiteX5" fmla="*/ 428625 w 1250157"/>
              <a:gd name="connsiteY5" fmla="*/ 188121 h 188126"/>
              <a:gd name="connsiteX6" fmla="*/ 485775 w 1250157"/>
              <a:gd name="connsiteY6" fmla="*/ 2 h 188126"/>
              <a:gd name="connsiteX7" fmla="*/ 538163 w 1250157"/>
              <a:gd name="connsiteY7" fmla="*/ 183358 h 188126"/>
              <a:gd name="connsiteX8" fmla="*/ 597694 w 1250157"/>
              <a:gd name="connsiteY8" fmla="*/ 7146 h 188126"/>
              <a:gd name="connsiteX9" fmla="*/ 652463 w 1250157"/>
              <a:gd name="connsiteY9" fmla="*/ 180977 h 188126"/>
              <a:gd name="connsiteX10" fmla="*/ 700088 w 1250157"/>
              <a:gd name="connsiteY10" fmla="*/ 7146 h 188126"/>
              <a:gd name="connsiteX11" fmla="*/ 759619 w 1250157"/>
              <a:gd name="connsiteY11" fmla="*/ 180977 h 188126"/>
              <a:gd name="connsiteX12" fmla="*/ 812007 w 1250157"/>
              <a:gd name="connsiteY12" fmla="*/ 11908 h 188126"/>
              <a:gd name="connsiteX13" fmla="*/ 866776 w 1250157"/>
              <a:gd name="connsiteY13" fmla="*/ 178596 h 188126"/>
              <a:gd name="connsiteX14" fmla="*/ 921544 w 1250157"/>
              <a:gd name="connsiteY14" fmla="*/ 4764 h 188126"/>
              <a:gd name="connsiteX15" fmla="*/ 978694 w 1250157"/>
              <a:gd name="connsiteY15" fmla="*/ 178596 h 188126"/>
              <a:gd name="connsiteX16" fmla="*/ 1014413 w 1250157"/>
              <a:gd name="connsiteY16" fmla="*/ 7146 h 188126"/>
              <a:gd name="connsiteX17" fmla="*/ 1073944 w 1250157"/>
              <a:gd name="connsiteY17" fmla="*/ 173833 h 188126"/>
              <a:gd name="connsiteX18" fmla="*/ 1135857 w 1250157"/>
              <a:gd name="connsiteY18" fmla="*/ 80964 h 188126"/>
              <a:gd name="connsiteX19" fmla="*/ 1250157 w 125015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04800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9540 h 188126"/>
              <a:gd name="connsiteX1" fmla="*/ 128587 w 1193007"/>
              <a:gd name="connsiteY1" fmla="*/ 109539 h 188126"/>
              <a:gd name="connsiteX2" fmla="*/ 209550 w 1193007"/>
              <a:gd name="connsiteY2" fmla="*/ 7146 h 188126"/>
              <a:gd name="connsiteX3" fmla="*/ 261938 w 1193007"/>
              <a:gd name="connsiteY3" fmla="*/ 185739 h 188126"/>
              <a:gd name="connsiteX4" fmla="*/ 316706 w 1193007"/>
              <a:gd name="connsiteY4" fmla="*/ 7146 h 188126"/>
              <a:gd name="connsiteX5" fmla="*/ 371475 w 1193007"/>
              <a:gd name="connsiteY5" fmla="*/ 188121 h 188126"/>
              <a:gd name="connsiteX6" fmla="*/ 428625 w 1193007"/>
              <a:gd name="connsiteY6" fmla="*/ 2 h 188126"/>
              <a:gd name="connsiteX7" fmla="*/ 481013 w 1193007"/>
              <a:gd name="connsiteY7" fmla="*/ 183358 h 188126"/>
              <a:gd name="connsiteX8" fmla="*/ 540544 w 1193007"/>
              <a:gd name="connsiteY8" fmla="*/ 7146 h 188126"/>
              <a:gd name="connsiteX9" fmla="*/ 595313 w 1193007"/>
              <a:gd name="connsiteY9" fmla="*/ 180977 h 188126"/>
              <a:gd name="connsiteX10" fmla="*/ 642938 w 1193007"/>
              <a:gd name="connsiteY10" fmla="*/ 7146 h 188126"/>
              <a:gd name="connsiteX11" fmla="*/ 702469 w 1193007"/>
              <a:gd name="connsiteY11" fmla="*/ 180977 h 188126"/>
              <a:gd name="connsiteX12" fmla="*/ 754857 w 1193007"/>
              <a:gd name="connsiteY12" fmla="*/ 11908 h 188126"/>
              <a:gd name="connsiteX13" fmla="*/ 809626 w 1193007"/>
              <a:gd name="connsiteY13" fmla="*/ 178596 h 188126"/>
              <a:gd name="connsiteX14" fmla="*/ 864394 w 1193007"/>
              <a:gd name="connsiteY14" fmla="*/ 4764 h 188126"/>
              <a:gd name="connsiteX15" fmla="*/ 921544 w 1193007"/>
              <a:gd name="connsiteY15" fmla="*/ 178596 h 188126"/>
              <a:gd name="connsiteX16" fmla="*/ 957263 w 1193007"/>
              <a:gd name="connsiteY16" fmla="*/ 7146 h 188126"/>
              <a:gd name="connsiteX17" fmla="*/ 1016794 w 1193007"/>
              <a:gd name="connsiteY17" fmla="*/ 173833 h 188126"/>
              <a:gd name="connsiteX18" fmla="*/ 1078707 w 1193007"/>
              <a:gd name="connsiteY18" fmla="*/ 80964 h 188126"/>
              <a:gd name="connsiteX19" fmla="*/ 1193007 w 1193007"/>
              <a:gd name="connsiteY19" fmla="*/ 78584 h 188126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1013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  <a:gd name="connsiteX0" fmla="*/ 0 w 1193007"/>
              <a:gd name="connsiteY0" fmla="*/ 104778 h 183359"/>
              <a:gd name="connsiteX1" fmla="*/ 128587 w 1193007"/>
              <a:gd name="connsiteY1" fmla="*/ 104777 h 183359"/>
              <a:gd name="connsiteX2" fmla="*/ 209550 w 1193007"/>
              <a:gd name="connsiteY2" fmla="*/ 2384 h 183359"/>
              <a:gd name="connsiteX3" fmla="*/ 261938 w 1193007"/>
              <a:gd name="connsiteY3" fmla="*/ 180977 h 183359"/>
              <a:gd name="connsiteX4" fmla="*/ 316706 w 1193007"/>
              <a:gd name="connsiteY4" fmla="*/ 2384 h 183359"/>
              <a:gd name="connsiteX5" fmla="*/ 371475 w 1193007"/>
              <a:gd name="connsiteY5" fmla="*/ 183359 h 183359"/>
              <a:gd name="connsiteX6" fmla="*/ 433388 w 1193007"/>
              <a:gd name="connsiteY6" fmla="*/ 3 h 183359"/>
              <a:gd name="connsiteX7" fmla="*/ 488157 w 1193007"/>
              <a:gd name="connsiteY7" fmla="*/ 178596 h 183359"/>
              <a:gd name="connsiteX8" fmla="*/ 540544 w 1193007"/>
              <a:gd name="connsiteY8" fmla="*/ 2384 h 183359"/>
              <a:gd name="connsiteX9" fmla="*/ 595313 w 1193007"/>
              <a:gd name="connsiteY9" fmla="*/ 176215 h 183359"/>
              <a:gd name="connsiteX10" fmla="*/ 642938 w 1193007"/>
              <a:gd name="connsiteY10" fmla="*/ 2384 h 183359"/>
              <a:gd name="connsiteX11" fmla="*/ 702469 w 1193007"/>
              <a:gd name="connsiteY11" fmla="*/ 176215 h 183359"/>
              <a:gd name="connsiteX12" fmla="*/ 754857 w 1193007"/>
              <a:gd name="connsiteY12" fmla="*/ 7146 h 183359"/>
              <a:gd name="connsiteX13" fmla="*/ 809626 w 1193007"/>
              <a:gd name="connsiteY13" fmla="*/ 173834 h 183359"/>
              <a:gd name="connsiteX14" fmla="*/ 864394 w 1193007"/>
              <a:gd name="connsiteY14" fmla="*/ 2 h 183359"/>
              <a:gd name="connsiteX15" fmla="*/ 921544 w 1193007"/>
              <a:gd name="connsiteY15" fmla="*/ 173834 h 183359"/>
              <a:gd name="connsiteX16" fmla="*/ 957263 w 1193007"/>
              <a:gd name="connsiteY16" fmla="*/ 2384 h 183359"/>
              <a:gd name="connsiteX17" fmla="*/ 1016794 w 1193007"/>
              <a:gd name="connsiteY17" fmla="*/ 169071 h 183359"/>
              <a:gd name="connsiteX18" fmla="*/ 1078707 w 1193007"/>
              <a:gd name="connsiteY18" fmla="*/ 76202 h 183359"/>
              <a:gd name="connsiteX19" fmla="*/ 1193007 w 1193007"/>
              <a:gd name="connsiteY19" fmla="*/ 73822 h 1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3007" h="183359">
                <a:moveTo>
                  <a:pt x="0" y="104778"/>
                </a:moveTo>
                <a:cubicBezTo>
                  <a:pt x="155772" y="104579"/>
                  <a:pt x="6746" y="109142"/>
                  <a:pt x="128587" y="104777"/>
                </a:cubicBezTo>
                <a:cubicBezTo>
                  <a:pt x="167084" y="88505"/>
                  <a:pt x="187325" y="-10316"/>
                  <a:pt x="209550" y="2384"/>
                </a:cubicBezTo>
                <a:cubicBezTo>
                  <a:pt x="231775" y="15084"/>
                  <a:pt x="244079" y="180977"/>
                  <a:pt x="261938" y="180977"/>
                </a:cubicBezTo>
                <a:cubicBezTo>
                  <a:pt x="279797" y="180977"/>
                  <a:pt x="298450" y="1987"/>
                  <a:pt x="316706" y="2384"/>
                </a:cubicBezTo>
                <a:cubicBezTo>
                  <a:pt x="334962" y="2781"/>
                  <a:pt x="352028" y="183756"/>
                  <a:pt x="371475" y="183359"/>
                </a:cubicBezTo>
                <a:cubicBezTo>
                  <a:pt x="390922" y="182962"/>
                  <a:pt x="413941" y="797"/>
                  <a:pt x="433388" y="3"/>
                </a:cubicBezTo>
                <a:cubicBezTo>
                  <a:pt x="452835" y="-791"/>
                  <a:pt x="470298" y="178199"/>
                  <a:pt x="488157" y="178596"/>
                </a:cubicBezTo>
                <a:cubicBezTo>
                  <a:pt x="506016" y="178993"/>
                  <a:pt x="522685" y="2781"/>
                  <a:pt x="540544" y="2384"/>
                </a:cubicBezTo>
                <a:cubicBezTo>
                  <a:pt x="558403" y="1987"/>
                  <a:pt x="578247" y="176215"/>
                  <a:pt x="595313" y="176215"/>
                </a:cubicBezTo>
                <a:cubicBezTo>
                  <a:pt x="612379" y="176215"/>
                  <a:pt x="625079" y="2384"/>
                  <a:pt x="642938" y="2384"/>
                </a:cubicBezTo>
                <a:cubicBezTo>
                  <a:pt x="660797" y="2384"/>
                  <a:pt x="683816" y="175421"/>
                  <a:pt x="702469" y="176215"/>
                </a:cubicBezTo>
                <a:cubicBezTo>
                  <a:pt x="721122" y="177009"/>
                  <a:pt x="736998" y="7543"/>
                  <a:pt x="754857" y="7146"/>
                </a:cubicBezTo>
                <a:cubicBezTo>
                  <a:pt x="772716" y="6749"/>
                  <a:pt x="791370" y="175025"/>
                  <a:pt x="809626" y="173834"/>
                </a:cubicBezTo>
                <a:cubicBezTo>
                  <a:pt x="827882" y="172643"/>
                  <a:pt x="845741" y="2"/>
                  <a:pt x="864394" y="2"/>
                </a:cubicBezTo>
                <a:cubicBezTo>
                  <a:pt x="883047" y="2"/>
                  <a:pt x="906066" y="173437"/>
                  <a:pt x="921544" y="173834"/>
                </a:cubicBezTo>
                <a:cubicBezTo>
                  <a:pt x="937022" y="174231"/>
                  <a:pt x="941388" y="3178"/>
                  <a:pt x="957263" y="2384"/>
                </a:cubicBezTo>
                <a:cubicBezTo>
                  <a:pt x="973138" y="1590"/>
                  <a:pt x="996553" y="156768"/>
                  <a:pt x="1016794" y="169071"/>
                </a:cubicBezTo>
                <a:cubicBezTo>
                  <a:pt x="1037035" y="181374"/>
                  <a:pt x="1049338" y="92077"/>
                  <a:pt x="1078707" y="76202"/>
                </a:cubicBezTo>
                <a:cubicBezTo>
                  <a:pt x="1215232" y="72233"/>
                  <a:pt x="1033066" y="76402"/>
                  <a:pt x="1193007" y="7382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5843" y="131490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</a:t>
            </a:r>
            <a:endParaRPr lang="ko-KR" altLang="en-US" sz="12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5" y="1234643"/>
            <a:ext cx="1212302" cy="8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97160" y="2690507"/>
            <a:ext cx="2981604" cy="1185216"/>
            <a:chOff x="1310064" y="2269285"/>
            <a:chExt cx="2981604" cy="1185216"/>
          </a:xfrm>
        </p:grpSpPr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064" y="2269285"/>
              <a:ext cx="2933700" cy="11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887390" y="2449485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(+)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38226" y="314788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</a:rPr>
                <a:t>(-)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90192" y="95764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UV LED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5352" y="4589335"/>
            <a:ext cx="26475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power supply (V limit 9 V)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※ constant current </a:t>
            </a:r>
            <a:r>
              <a:rPr lang="ko-KR" altLang="en-US" sz="1400" b="1" dirty="0">
                <a:solidFill>
                  <a:srgbClr val="FF0000"/>
                </a:solidFill>
              </a:rPr>
              <a:t>구동 필요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664214" y="3720388"/>
            <a:ext cx="621469" cy="7722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445609" y="3007944"/>
            <a:ext cx="1198580" cy="1489308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0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농도계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광학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측정 장비 구성도 </a:t>
            </a:r>
            <a:r>
              <a:rPr lang="en-US" altLang="ko-KR" sz="1400" b="1" dirty="0"/>
              <a:t>(UV)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202EC-027F-4681-A867-6B6450E30B11}"/>
              </a:ext>
            </a:extLst>
          </p:cNvPr>
          <p:cNvSpPr txBox="1"/>
          <p:nvPr/>
        </p:nvSpPr>
        <p:spPr>
          <a:xfrm>
            <a:off x="5782094" y="4912501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NI</a:t>
            </a:r>
            <a:r>
              <a:rPr lang="ko-KR" altLang="en-US" sz="1400" b="1" dirty="0"/>
              <a:t>社 </a:t>
            </a:r>
            <a:r>
              <a:rPr lang="en-US" altLang="ko-KR" sz="1400" b="1" dirty="0"/>
              <a:t>USB-6001 (DAQ)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 err="1"/>
              <a:t>멀티미터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오실로스코프 사용 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667A8F-F3FA-494E-A393-50271C477E3B}"/>
              </a:ext>
            </a:extLst>
          </p:cNvPr>
          <p:cNvSpPr txBox="1"/>
          <p:nvPr/>
        </p:nvSpPr>
        <p:spPr>
          <a:xfrm>
            <a:off x="4188418" y="4813475"/>
            <a:ext cx="1543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Voltage reading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672523-1F8D-4F9F-AE74-AA32FE7F9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485" y="1171949"/>
            <a:ext cx="3352498" cy="113503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668E04-2663-45CB-A469-DC470E57E503}"/>
              </a:ext>
            </a:extLst>
          </p:cNvPr>
          <p:cNvCxnSpPr/>
          <p:nvPr/>
        </p:nvCxnSpPr>
        <p:spPr>
          <a:xfrm>
            <a:off x="5788240" y="1544714"/>
            <a:ext cx="23614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625796-2592-42D5-AC0E-6AF87F7BD14B}"/>
              </a:ext>
            </a:extLst>
          </p:cNvPr>
          <p:cNvSpPr txBox="1"/>
          <p:nvPr/>
        </p:nvSpPr>
        <p:spPr>
          <a:xfrm>
            <a:off x="5982052" y="2365370"/>
            <a:ext cx="28657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→ 증폭기 내장 </a:t>
            </a:r>
            <a:r>
              <a:rPr lang="en-US" altLang="ko-KR" sz="1400" b="1" dirty="0"/>
              <a:t>photodiode</a:t>
            </a:r>
            <a:r>
              <a:rPr lang="ko-KR" altLang="en-US" sz="1400" b="1" dirty="0"/>
              <a:t>로써 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출력이 전압으로 나옴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DD0CB-3D05-4A62-8C50-29725DDBE89F}"/>
              </a:ext>
            </a:extLst>
          </p:cNvPr>
          <p:cNvSpPr txBox="1"/>
          <p:nvPr/>
        </p:nvSpPr>
        <p:spPr>
          <a:xfrm>
            <a:off x="253902" y="2118419"/>
            <a:ext cx="323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Max. DC forward current 110 mA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5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광학측정</a:t>
            </a:r>
            <a:r>
              <a:rPr lang="ko-KR" altLang="en-US" sz="1400" b="1" dirty="0" smtClean="0"/>
              <a:t> 결과</a:t>
            </a:r>
            <a:r>
              <a:rPr lang="en-US" altLang="ko-KR" sz="1400" b="1" dirty="0" smtClean="0"/>
              <a:t>: Mid-IR (w/o sample)</a:t>
            </a:r>
            <a:endParaRPr lang="ko-KR" altLang="en-US" sz="1400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7592"/>
              </p:ext>
            </p:extLst>
          </p:nvPr>
        </p:nvGraphicFramePr>
        <p:xfrm>
          <a:off x="464533" y="369330"/>
          <a:ext cx="41529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533" y="369330"/>
                        <a:ext cx="4152900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4258"/>
              </p:ext>
            </p:extLst>
          </p:nvPr>
        </p:nvGraphicFramePr>
        <p:xfrm>
          <a:off x="4519248" y="369330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5" imgW="4154760" imgH="2901600" progId="Origin50.Graph">
                  <p:embed/>
                </p:oleObj>
              </mc:Choice>
              <mc:Fallback>
                <p:oleObj name="Graph" r:id="rId5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9248" y="369330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08947"/>
              </p:ext>
            </p:extLst>
          </p:nvPr>
        </p:nvGraphicFramePr>
        <p:xfrm>
          <a:off x="4519248" y="3315004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Graph" r:id="rId7" imgW="4154760" imgH="2901600" progId="Origin50.Graph">
                  <p:embed/>
                </p:oleObj>
              </mc:Choice>
              <mc:Fallback>
                <p:oleObj name="Graph" r:id="rId7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9248" y="3315004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29348"/>
              </p:ext>
            </p:extLst>
          </p:nvPr>
        </p:nvGraphicFramePr>
        <p:xfrm>
          <a:off x="462946" y="3315004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Graph" r:id="rId9" imgW="4154760" imgH="2901600" progId="Origin50.Graph">
                  <p:embed/>
                </p:oleObj>
              </mc:Choice>
              <mc:Fallback>
                <p:oleObj name="Graph" r:id="rId9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946" y="3315004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7392" y="6156981"/>
            <a:ext cx="7439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Mid-IR LED</a:t>
            </a:r>
            <a:r>
              <a:rPr lang="ko-KR" altLang="en-US" sz="1400" b="1" dirty="0" smtClean="0"/>
              <a:t>의 인가 전류가 늘어날수록 </a:t>
            </a:r>
            <a:r>
              <a:rPr lang="en-US" altLang="ko-KR" sz="1400" b="1" dirty="0" smtClean="0"/>
              <a:t>photodiode</a:t>
            </a:r>
            <a:r>
              <a:rPr lang="ko-KR" altLang="en-US" sz="1400" b="1" dirty="0" smtClean="0"/>
              <a:t>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출력 전류</a:t>
            </a:r>
            <a:r>
              <a:rPr lang="ko-KR" altLang="en-US" sz="1400" b="1" dirty="0" smtClean="0"/>
              <a:t>가 증가하는 것을 </a:t>
            </a:r>
            <a:r>
              <a:rPr lang="ko-KR" altLang="en-US" sz="1400" b="1" dirty="0" smtClean="0"/>
              <a:t>확인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(</a:t>
            </a:r>
            <a:r>
              <a:rPr lang="ko-KR" altLang="en-US" sz="1400" b="1" dirty="0" smtClean="0"/>
              <a:t>측정된 온도는 </a:t>
            </a:r>
            <a:r>
              <a:rPr lang="en-US" altLang="ko-KR" sz="1400" b="1" dirty="0" smtClean="0"/>
              <a:t>USBAMP-4 (photocurrent digitizer) </a:t>
            </a:r>
            <a:r>
              <a:rPr lang="ko-KR" altLang="en-US" sz="1400" b="1" dirty="0" smtClean="0"/>
              <a:t>에서 측정된 값임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05475" y="0"/>
            <a:ext cx="163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/>
              <a:t>LED </a:t>
            </a:r>
            <a:r>
              <a:rPr lang="en-US" altLang="ko-KR" sz="1400" b="1" dirty="0" err="1" smtClean="0"/>
              <a:t>T</a:t>
            </a:r>
            <a:r>
              <a:rPr lang="en-US" altLang="ko-KR" sz="1400" b="1" baseline="-25000" dirty="0" err="1" smtClean="0"/>
              <a:t>cooling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21 </a:t>
            </a:r>
            <a:r>
              <a:rPr lang="ko-KR" altLang="en-US" sz="1400" b="1" dirty="0" smtClean="0"/>
              <a:t>℃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034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9870"/>
              </p:ext>
            </p:extLst>
          </p:nvPr>
        </p:nvGraphicFramePr>
        <p:xfrm>
          <a:off x="4520835" y="1001836"/>
          <a:ext cx="41529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0835" y="1001836"/>
                        <a:ext cx="4152900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90537"/>
              </p:ext>
            </p:extLst>
          </p:nvPr>
        </p:nvGraphicFramePr>
        <p:xfrm>
          <a:off x="471738" y="1001836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Graph" r:id="rId5" imgW="4154760" imgH="2901600" progId="Origin50.Graph">
                  <p:embed/>
                </p:oleObj>
              </mc:Choice>
              <mc:Fallback>
                <p:oleObj name="Graph" r:id="rId5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738" y="1001836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광학측정</a:t>
            </a:r>
            <a:r>
              <a:rPr lang="ko-KR" altLang="en-US" sz="1400" b="1" dirty="0" smtClean="0"/>
              <a:t> 결과</a:t>
            </a:r>
            <a:r>
              <a:rPr lang="en-US" altLang="ko-KR" sz="1400" b="1" dirty="0" smtClean="0"/>
              <a:t>: UV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(w/o sample)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7392" y="5275398"/>
            <a:ext cx="7108869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→ </a:t>
            </a:r>
            <a:r>
              <a:rPr lang="en-US" altLang="ko-KR" sz="1400" b="1" dirty="0" smtClean="0"/>
              <a:t>UV LED</a:t>
            </a:r>
            <a:r>
              <a:rPr lang="ko-KR" altLang="en-US" sz="1400" b="1" dirty="0" smtClean="0"/>
              <a:t>의 인가 전류가 늘어날수록 </a:t>
            </a:r>
            <a:r>
              <a:rPr lang="en-US" altLang="ko-KR" sz="1400" b="1" dirty="0" smtClean="0"/>
              <a:t>photodiode</a:t>
            </a:r>
            <a:r>
              <a:rPr lang="ko-KR" altLang="en-US" sz="1400" b="1" dirty="0" smtClean="0"/>
              <a:t>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출력 전압</a:t>
            </a:r>
            <a:r>
              <a:rPr lang="ko-KR" altLang="en-US" sz="1400" b="1" dirty="0" smtClean="0"/>
              <a:t>이 증가하는 것을 </a:t>
            </a:r>
            <a:r>
              <a:rPr lang="ko-KR" altLang="en-US" sz="1400" b="1" dirty="0" smtClean="0"/>
              <a:t>확인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56875" y="3903786"/>
            <a:ext cx="3516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※ DAQ sampling rate: 20 Hz (0.05 sec)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0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65799"/>
              </p:ext>
            </p:extLst>
          </p:nvPr>
        </p:nvGraphicFramePr>
        <p:xfrm>
          <a:off x="462946" y="1001836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946" y="1001836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69649"/>
              </p:ext>
            </p:extLst>
          </p:nvPr>
        </p:nvGraphicFramePr>
        <p:xfrm>
          <a:off x="4519248" y="1001836"/>
          <a:ext cx="4154487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Graph" r:id="rId5" imgW="4154760" imgH="2901600" progId="Origin50.Graph">
                  <p:embed/>
                </p:oleObj>
              </mc:Choice>
              <mc:Fallback>
                <p:oleObj name="Graph" r:id="rId5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9248" y="1001836"/>
                        <a:ext cx="4154487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광학측정</a:t>
            </a:r>
            <a:r>
              <a:rPr lang="ko-KR" altLang="en-US" sz="1400" b="1" dirty="0" smtClean="0"/>
              <a:t> 결과</a:t>
            </a:r>
            <a:r>
              <a:rPr lang="en-US" altLang="ko-KR" sz="1400" b="1" dirty="0" smtClean="0"/>
              <a:t>: LED </a:t>
            </a:r>
            <a:r>
              <a:rPr lang="ko-KR" altLang="en-US" sz="1400" b="1" dirty="0" err="1" smtClean="0"/>
              <a:t>인가전류별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output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392" y="4255487"/>
            <a:ext cx="87229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 LED </a:t>
            </a:r>
            <a:r>
              <a:rPr lang="ko-KR" altLang="en-US" sz="1400" b="1" dirty="0" smtClean="0"/>
              <a:t>별 각 구동 조건에서 평균 출력은 </a:t>
            </a:r>
            <a:r>
              <a:rPr lang="en-US" altLang="ko-KR" sz="1400" b="1" dirty="0" smtClean="0"/>
              <a:t>LED</a:t>
            </a:r>
            <a:r>
              <a:rPr lang="ko-KR" altLang="en-US" sz="1400" b="1" dirty="0" smtClean="0"/>
              <a:t>의 인가 전류와 </a:t>
            </a:r>
            <a:r>
              <a:rPr lang="en-US" altLang="ko-KR" sz="1400" b="1" dirty="0" smtClean="0"/>
              <a:t>linear</a:t>
            </a:r>
            <a:r>
              <a:rPr lang="ko-KR" altLang="en-US" sz="1400" b="1" dirty="0" smtClean="0"/>
              <a:t>하게 증가하는 경향성 확인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→ 실제 </a:t>
            </a:r>
            <a:r>
              <a:rPr lang="ko-KR" altLang="en-US" sz="1400" b="1" dirty="0" err="1" smtClean="0"/>
              <a:t>농도별</a:t>
            </a:r>
            <a:r>
              <a:rPr lang="ko-KR" altLang="en-US" sz="1400" b="1" dirty="0" smtClean="0"/>
              <a:t> 샘플을 이용한 평가 필요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 Mid-IR photodiode</a:t>
            </a:r>
            <a:r>
              <a:rPr lang="ko-KR" altLang="en-US" sz="1400" b="1" dirty="0" smtClean="0"/>
              <a:t>의 온도 조절 필요성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ko-KR" altLang="en-US" sz="1400" b="1" dirty="0" smtClean="0"/>
              <a:t>항온 </a:t>
            </a:r>
            <a:r>
              <a:rPr lang="en-US" altLang="ko-KR" sz="1400" b="1" dirty="0" smtClean="0"/>
              <a:t>chamber </a:t>
            </a:r>
            <a:r>
              <a:rPr lang="ko-KR" altLang="en-US" sz="1400" b="1" dirty="0" smtClean="0"/>
              <a:t>구비 예정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일정 별도 송부</a:t>
            </a:r>
            <a:r>
              <a:rPr lang="en-US" altLang="ko-KR" sz="1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※ Mid-IR </a:t>
            </a:r>
            <a:r>
              <a:rPr lang="ko-KR" altLang="en-US" sz="1400" b="1" dirty="0" smtClean="0"/>
              <a:t>및 </a:t>
            </a:r>
            <a:r>
              <a:rPr lang="en-US" altLang="ko-KR" sz="1400" b="1" dirty="0" smtClean="0"/>
              <a:t>UV</a:t>
            </a:r>
            <a:r>
              <a:rPr lang="ko-KR" altLang="en-US" sz="1400" b="1" dirty="0" smtClean="0"/>
              <a:t>의 출력 </a:t>
            </a:r>
            <a:r>
              <a:rPr lang="en-US" altLang="ko-KR" sz="1400" b="1" dirty="0" smtClean="0"/>
              <a:t>source (</a:t>
            </a:r>
            <a:r>
              <a:rPr lang="ko-KR" altLang="en-US" sz="1400" b="1" dirty="0" smtClean="0"/>
              <a:t>전류 </a:t>
            </a:r>
            <a:r>
              <a:rPr lang="en-US" altLang="ko-KR" sz="1400" b="1" dirty="0" smtClean="0"/>
              <a:t>or </a:t>
            </a:r>
            <a:r>
              <a:rPr lang="ko-KR" altLang="en-US" sz="1400" b="1" dirty="0" smtClean="0"/>
              <a:t>전압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의 </a:t>
            </a:r>
            <a:r>
              <a:rPr lang="ko-KR" altLang="en-US" sz="1400" b="1" dirty="0" smtClean="0"/>
              <a:t>통일 및 </a:t>
            </a:r>
            <a:r>
              <a:rPr lang="ko-KR" altLang="en-US" sz="1400" b="1" dirty="0" err="1" smtClean="0"/>
              <a:t>실측정시</a:t>
            </a:r>
            <a:r>
              <a:rPr lang="ko-KR" altLang="en-US" sz="1400" b="1" dirty="0" smtClean="0"/>
              <a:t> 출력 </a:t>
            </a:r>
            <a:r>
              <a:rPr lang="ko-KR" altLang="en-US" sz="1400" b="1" dirty="0" err="1" smtClean="0"/>
              <a:t>추가증폭</a:t>
            </a:r>
            <a:r>
              <a:rPr lang="ko-KR" altLang="en-US" sz="1400" b="1" dirty="0" err="1" smtClean="0"/>
              <a:t>을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위한 회로 구상 필요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→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Op. </a:t>
            </a:r>
            <a:r>
              <a:rPr lang="en-US" altLang="ko-KR" sz="1400" b="1" dirty="0" smtClean="0"/>
              <a:t>amplifier </a:t>
            </a:r>
            <a:r>
              <a:rPr lang="ko-KR" altLang="en-US" sz="1400" b="1" dirty="0" smtClean="0"/>
              <a:t>사용 가능성 확인中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478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278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Graph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yjeo</dc:creator>
  <cp:lastModifiedBy>Administrator</cp:lastModifiedBy>
  <cp:revision>99</cp:revision>
  <dcterms:created xsi:type="dcterms:W3CDTF">2019-11-28T08:14:41Z</dcterms:created>
  <dcterms:modified xsi:type="dcterms:W3CDTF">2020-02-27T13:51:18Z</dcterms:modified>
</cp:coreProperties>
</file>