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73" r:id="rId3"/>
    <p:sldId id="274" r:id="rId4"/>
    <p:sldId id="338" r:id="rId5"/>
    <p:sldId id="335" r:id="rId6"/>
    <p:sldId id="336" r:id="rId7"/>
    <p:sldId id="337" r:id="rId8"/>
    <p:sldId id="33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eo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DBF2"/>
    <a:srgbClr val="3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>
        <p:scale>
          <a:sx n="100" d="100"/>
          <a:sy n="100" d="100"/>
        </p:scale>
        <p:origin x="-198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1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5F40-A51B-409A-B464-AB1BAA2F135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url=http://www.roithner-laser.com/pd_electronics.html&amp;psig=AOvVaw0o8tqclx8Sf6MacrOkeWbz&amp;ust=1581925611085000&amp;source=images&amp;cd=vfe&amp;ved=0CAIQjRxqFwoTCMjAoqPK1ecCFQAAAAAdAAAAABA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url?sa=i&amp;url=https://www.alibaba.com/product-detail/InGaAs-Avalanche-Photodiode-APD-2-5_60592751520.html&amp;psig=AOvVaw2huSSnBFqpfI7SCDwEFt0O&amp;ust=1581925540522000&amp;source=images&amp;cd=vfe&amp;ved=0CAIQjRxqFwoTCNiCh4TK1ecCFQAAAAAdAAAAABAE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424" y="2086709"/>
            <a:ext cx="4721164" cy="1233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국산화 진행 상황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227" y="5204223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</a:t>
            </a:r>
            <a:r>
              <a:rPr lang="en-US" altLang="ko-KR" sz="2000" dirty="0" smtClean="0"/>
              <a:t>3. 6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5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88" y="2224856"/>
            <a:ext cx="2467272" cy="20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6" y="2224856"/>
            <a:ext cx="2018454" cy="354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10" y="1079060"/>
            <a:ext cx="3490156" cy="114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1148972" y="5362502"/>
            <a:ext cx="0" cy="5859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171" y="5948437"/>
            <a:ext cx="130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12 V adaptor</a:t>
            </a:r>
            <a:endParaRPr lang="ko-KR" altLang="en-US" sz="1400" b="1" dirty="0"/>
          </a:p>
        </p:txBody>
      </p:sp>
      <p:sp>
        <p:nvSpPr>
          <p:cNvPr id="8" name="자유형 7"/>
          <p:cNvSpPr/>
          <p:nvPr/>
        </p:nvSpPr>
        <p:spPr>
          <a:xfrm>
            <a:off x="4380328" y="1564405"/>
            <a:ext cx="2502180" cy="183359"/>
          </a:xfrm>
          <a:custGeom>
            <a:avLst/>
            <a:gdLst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98"/>
              <a:gd name="connsiteX1" fmla="*/ 152400 w 1250157"/>
              <a:gd name="connsiteY1" fmla="*/ 107158 h 193898"/>
              <a:gd name="connsiteX2" fmla="*/ 233363 w 1250157"/>
              <a:gd name="connsiteY2" fmla="*/ 7146 h 193898"/>
              <a:gd name="connsiteX3" fmla="*/ 300038 w 1250157"/>
              <a:gd name="connsiteY3" fmla="*/ 180977 h 193898"/>
              <a:gd name="connsiteX4" fmla="*/ 361950 w 1250157"/>
              <a:gd name="connsiteY4" fmla="*/ 7146 h 193898"/>
              <a:gd name="connsiteX5" fmla="*/ 428625 w 1250157"/>
              <a:gd name="connsiteY5" fmla="*/ 188121 h 193898"/>
              <a:gd name="connsiteX6" fmla="*/ 485775 w 1250157"/>
              <a:gd name="connsiteY6" fmla="*/ 2 h 193898"/>
              <a:gd name="connsiteX7" fmla="*/ 538163 w 1250157"/>
              <a:gd name="connsiteY7" fmla="*/ 183358 h 193898"/>
              <a:gd name="connsiteX8" fmla="*/ 588169 w 1250157"/>
              <a:gd name="connsiteY8" fmla="*/ 11908 h 193898"/>
              <a:gd name="connsiteX9" fmla="*/ 652463 w 1250157"/>
              <a:gd name="connsiteY9" fmla="*/ 180977 h 193898"/>
              <a:gd name="connsiteX10" fmla="*/ 700088 w 1250157"/>
              <a:gd name="connsiteY10" fmla="*/ 7146 h 193898"/>
              <a:gd name="connsiteX11" fmla="*/ 759619 w 1250157"/>
              <a:gd name="connsiteY11" fmla="*/ 180977 h 193898"/>
              <a:gd name="connsiteX12" fmla="*/ 812007 w 1250157"/>
              <a:gd name="connsiteY12" fmla="*/ 11908 h 193898"/>
              <a:gd name="connsiteX13" fmla="*/ 859632 w 1250157"/>
              <a:gd name="connsiteY13" fmla="*/ 190502 h 193898"/>
              <a:gd name="connsiteX14" fmla="*/ 921544 w 1250157"/>
              <a:gd name="connsiteY14" fmla="*/ 4764 h 193898"/>
              <a:gd name="connsiteX15" fmla="*/ 976313 w 1250157"/>
              <a:gd name="connsiteY15" fmla="*/ 190502 h 193898"/>
              <a:gd name="connsiteX16" fmla="*/ 1014413 w 1250157"/>
              <a:gd name="connsiteY16" fmla="*/ 7146 h 193898"/>
              <a:gd name="connsiteX17" fmla="*/ 1083469 w 1250157"/>
              <a:gd name="connsiteY17" fmla="*/ 192883 h 193898"/>
              <a:gd name="connsiteX18" fmla="*/ 1135857 w 1250157"/>
              <a:gd name="connsiteY18" fmla="*/ 80964 h 193898"/>
              <a:gd name="connsiteX19" fmla="*/ 1250157 w 1250157"/>
              <a:gd name="connsiteY19" fmla="*/ 66677 h 193898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88169 w 1250157"/>
              <a:gd name="connsiteY8" fmla="*/ 11908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8694 w 1250157"/>
              <a:gd name="connsiteY15" fmla="*/ 178596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85850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4325 w 1250157"/>
              <a:gd name="connsiteY3" fmla="*/ 176214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85737 w 1250157"/>
              <a:gd name="connsiteY1" fmla="*/ 109539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04800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16706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1013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3007" h="183359">
                <a:moveTo>
                  <a:pt x="0" y="104778"/>
                </a:moveTo>
                <a:cubicBezTo>
                  <a:pt x="155772" y="104579"/>
                  <a:pt x="6746" y="109142"/>
                  <a:pt x="128587" y="104777"/>
                </a:cubicBezTo>
                <a:cubicBezTo>
                  <a:pt x="167084" y="88505"/>
                  <a:pt x="187325" y="-10316"/>
                  <a:pt x="209550" y="2384"/>
                </a:cubicBezTo>
                <a:cubicBezTo>
                  <a:pt x="231775" y="15084"/>
                  <a:pt x="244079" y="180977"/>
                  <a:pt x="261938" y="180977"/>
                </a:cubicBezTo>
                <a:cubicBezTo>
                  <a:pt x="279797" y="180977"/>
                  <a:pt x="298450" y="1987"/>
                  <a:pt x="316706" y="2384"/>
                </a:cubicBezTo>
                <a:cubicBezTo>
                  <a:pt x="334962" y="2781"/>
                  <a:pt x="352028" y="183756"/>
                  <a:pt x="371475" y="183359"/>
                </a:cubicBezTo>
                <a:cubicBezTo>
                  <a:pt x="390922" y="182962"/>
                  <a:pt x="413941" y="797"/>
                  <a:pt x="433388" y="3"/>
                </a:cubicBezTo>
                <a:cubicBezTo>
                  <a:pt x="452835" y="-791"/>
                  <a:pt x="470298" y="178199"/>
                  <a:pt x="488157" y="178596"/>
                </a:cubicBezTo>
                <a:cubicBezTo>
                  <a:pt x="506016" y="178993"/>
                  <a:pt x="522685" y="2781"/>
                  <a:pt x="540544" y="2384"/>
                </a:cubicBezTo>
                <a:cubicBezTo>
                  <a:pt x="558403" y="1987"/>
                  <a:pt x="578247" y="176215"/>
                  <a:pt x="595313" y="176215"/>
                </a:cubicBezTo>
                <a:cubicBezTo>
                  <a:pt x="612379" y="176215"/>
                  <a:pt x="625079" y="2384"/>
                  <a:pt x="642938" y="2384"/>
                </a:cubicBezTo>
                <a:cubicBezTo>
                  <a:pt x="660797" y="2384"/>
                  <a:pt x="683816" y="175421"/>
                  <a:pt x="702469" y="176215"/>
                </a:cubicBezTo>
                <a:cubicBezTo>
                  <a:pt x="721122" y="177009"/>
                  <a:pt x="736998" y="7543"/>
                  <a:pt x="754857" y="7146"/>
                </a:cubicBezTo>
                <a:cubicBezTo>
                  <a:pt x="772716" y="6749"/>
                  <a:pt x="791370" y="175025"/>
                  <a:pt x="809626" y="173834"/>
                </a:cubicBezTo>
                <a:cubicBezTo>
                  <a:pt x="827882" y="172643"/>
                  <a:pt x="845741" y="2"/>
                  <a:pt x="864394" y="2"/>
                </a:cubicBezTo>
                <a:cubicBezTo>
                  <a:pt x="883047" y="2"/>
                  <a:pt x="906066" y="173437"/>
                  <a:pt x="921544" y="173834"/>
                </a:cubicBezTo>
                <a:cubicBezTo>
                  <a:pt x="937022" y="174231"/>
                  <a:pt x="941388" y="3178"/>
                  <a:pt x="957263" y="2384"/>
                </a:cubicBezTo>
                <a:cubicBezTo>
                  <a:pt x="973138" y="1590"/>
                  <a:pt x="996553" y="156768"/>
                  <a:pt x="1016794" y="169071"/>
                </a:cubicBezTo>
                <a:cubicBezTo>
                  <a:pt x="1037035" y="181374"/>
                  <a:pt x="1049338" y="92077"/>
                  <a:pt x="1078707" y="76202"/>
                </a:cubicBezTo>
                <a:cubicBezTo>
                  <a:pt x="1215232" y="72233"/>
                  <a:pt x="1033066" y="76402"/>
                  <a:pt x="1193007" y="7382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29754" y="127828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Mid-IR</a:t>
            </a:r>
            <a:endParaRPr lang="ko-KR" altLang="en-US" sz="1200" b="1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93" y="2452927"/>
            <a:ext cx="1390650" cy="154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069501" y="329600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(+)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2781" y="33077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(-)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5129" name="Picture 9" descr="photodiode 이미지 검색결과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3" t="26103" r="32274" b="26103"/>
          <a:stretch/>
        </p:blipFill>
        <p:spPr bwMode="auto">
          <a:xfrm>
            <a:off x="7068796" y="1189210"/>
            <a:ext cx="1018992" cy="11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usbamp-4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93" y="4663702"/>
            <a:ext cx="190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915940" y="458149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BNC cable</a:t>
            </a:r>
            <a:endParaRPr lang="ko-KR" altLang="en-US" sz="12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915940" y="3584707"/>
            <a:ext cx="0" cy="179046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508893" y="5007380"/>
            <a:ext cx="11712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11512" y="485349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65370" y="4730381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USB cable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0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농도계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광학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측정 장비 구성도 </a:t>
            </a:r>
            <a:r>
              <a:rPr lang="en-US" altLang="ko-KR" sz="1400" b="1" dirty="0"/>
              <a:t>(Mid-IR)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95563" y="8549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Mid-IR LED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38764" y="926589"/>
            <a:ext cx="182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Mid-IR Photodiode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3838" y="6186600"/>
            <a:ext cx="3223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Roithner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Lasertechnik</a:t>
            </a:r>
            <a:r>
              <a:rPr lang="ko-KR" altLang="en-US" sz="1400" b="1" dirty="0"/>
              <a:t>社 </a:t>
            </a:r>
            <a:r>
              <a:rPr lang="en-US" altLang="ko-KR" sz="1400" b="1" dirty="0"/>
              <a:t>USBAMP-4</a:t>
            </a:r>
          </a:p>
          <a:p>
            <a:r>
              <a:rPr lang="en-US" altLang="ko-KR" sz="1400" b="1" dirty="0"/>
              <a:t>- Input current: Max 30 </a:t>
            </a:r>
            <a:r>
              <a:rPr lang="en-US" altLang="ko-KR" sz="1400" b="1" dirty="0" err="1"/>
              <a:t>μA</a:t>
            </a:r>
            <a:endParaRPr lang="ko-KR" altLang="en-US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271A288-90DE-4316-8D5D-21EFCFB9E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4632" y="3000640"/>
            <a:ext cx="1517848" cy="867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1726CD-787D-4724-93F3-B1785B85913A}"/>
              </a:ext>
            </a:extLst>
          </p:cNvPr>
          <p:cNvSpPr txBox="1"/>
          <p:nvPr/>
        </p:nvSpPr>
        <p:spPr>
          <a:xfrm>
            <a:off x="7172312" y="4131711"/>
            <a:ext cx="15390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Current reading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5660DC0-8FAB-4735-BB4F-FD10FCB6ACCD}"/>
              </a:ext>
            </a:extLst>
          </p:cNvPr>
          <p:cNvSpPr txBox="1"/>
          <p:nvPr/>
        </p:nvSpPr>
        <p:spPr>
          <a:xfrm>
            <a:off x="2409948" y="4218329"/>
            <a:ext cx="347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※ Max. current 220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mA @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qCW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mode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Recommended 150~200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3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 descr="C:\Users\EY\Pictures\untitled.png">
            <a:extLst>
              <a:ext uri="{FF2B5EF4-FFF2-40B4-BE49-F238E27FC236}">
                <a16:creationId xmlns:a16="http://schemas.microsoft.com/office/drawing/2014/main" xmlns="" id="{8886B4F4-3AE6-4974-88BA-BCCD672D1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9" r="13249"/>
          <a:stretch/>
        </p:blipFill>
        <p:spPr bwMode="auto">
          <a:xfrm>
            <a:off x="4448794" y="5179635"/>
            <a:ext cx="2003590" cy="153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95" y="2532018"/>
            <a:ext cx="1758948" cy="21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>
            <a:cxnSpLocks/>
          </p:cNvCxnSpPr>
          <p:nvPr/>
        </p:nvCxnSpPr>
        <p:spPr>
          <a:xfrm flipV="1">
            <a:off x="5056636" y="3843414"/>
            <a:ext cx="0" cy="194617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406155" y="5787630"/>
            <a:ext cx="1171288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89001" y="563374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62632" y="5510631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USB cable</a:t>
            </a:r>
            <a:endParaRPr lang="ko-KR" altLang="en-US" sz="1200" b="1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99" y="1234643"/>
            <a:ext cx="1009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48794" y="957644"/>
            <a:ext cx="1304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UV photodiode</a:t>
            </a:r>
            <a:endParaRPr lang="ko-KR" altLang="en-US" sz="1200" b="1" dirty="0"/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 flipH="1">
            <a:off x="3849691" y="3522739"/>
            <a:ext cx="1489998" cy="901233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H="1">
            <a:off x="3782370" y="3522739"/>
            <a:ext cx="984460" cy="5837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4757286" y="3535768"/>
            <a:ext cx="0" cy="225186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1305" y="4185324"/>
            <a:ext cx="6014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+5 V</a:t>
            </a:r>
            <a:endParaRPr lang="ko-KR" altLang="en-US" sz="1400" b="1" dirty="0"/>
          </a:p>
        </p:txBody>
      </p:sp>
      <p:sp>
        <p:nvSpPr>
          <p:cNvPr id="24" name="자유형 23"/>
          <p:cNvSpPr/>
          <p:nvPr/>
        </p:nvSpPr>
        <p:spPr>
          <a:xfrm>
            <a:off x="1896417" y="1601023"/>
            <a:ext cx="2502180" cy="183359"/>
          </a:xfrm>
          <a:custGeom>
            <a:avLst/>
            <a:gdLst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98"/>
              <a:gd name="connsiteX1" fmla="*/ 152400 w 1250157"/>
              <a:gd name="connsiteY1" fmla="*/ 107158 h 193898"/>
              <a:gd name="connsiteX2" fmla="*/ 233363 w 1250157"/>
              <a:gd name="connsiteY2" fmla="*/ 7146 h 193898"/>
              <a:gd name="connsiteX3" fmla="*/ 300038 w 1250157"/>
              <a:gd name="connsiteY3" fmla="*/ 180977 h 193898"/>
              <a:gd name="connsiteX4" fmla="*/ 361950 w 1250157"/>
              <a:gd name="connsiteY4" fmla="*/ 7146 h 193898"/>
              <a:gd name="connsiteX5" fmla="*/ 428625 w 1250157"/>
              <a:gd name="connsiteY5" fmla="*/ 188121 h 193898"/>
              <a:gd name="connsiteX6" fmla="*/ 485775 w 1250157"/>
              <a:gd name="connsiteY6" fmla="*/ 2 h 193898"/>
              <a:gd name="connsiteX7" fmla="*/ 538163 w 1250157"/>
              <a:gd name="connsiteY7" fmla="*/ 183358 h 193898"/>
              <a:gd name="connsiteX8" fmla="*/ 588169 w 1250157"/>
              <a:gd name="connsiteY8" fmla="*/ 11908 h 193898"/>
              <a:gd name="connsiteX9" fmla="*/ 652463 w 1250157"/>
              <a:gd name="connsiteY9" fmla="*/ 180977 h 193898"/>
              <a:gd name="connsiteX10" fmla="*/ 700088 w 1250157"/>
              <a:gd name="connsiteY10" fmla="*/ 7146 h 193898"/>
              <a:gd name="connsiteX11" fmla="*/ 759619 w 1250157"/>
              <a:gd name="connsiteY11" fmla="*/ 180977 h 193898"/>
              <a:gd name="connsiteX12" fmla="*/ 812007 w 1250157"/>
              <a:gd name="connsiteY12" fmla="*/ 11908 h 193898"/>
              <a:gd name="connsiteX13" fmla="*/ 859632 w 1250157"/>
              <a:gd name="connsiteY13" fmla="*/ 190502 h 193898"/>
              <a:gd name="connsiteX14" fmla="*/ 921544 w 1250157"/>
              <a:gd name="connsiteY14" fmla="*/ 4764 h 193898"/>
              <a:gd name="connsiteX15" fmla="*/ 976313 w 1250157"/>
              <a:gd name="connsiteY15" fmla="*/ 190502 h 193898"/>
              <a:gd name="connsiteX16" fmla="*/ 1014413 w 1250157"/>
              <a:gd name="connsiteY16" fmla="*/ 7146 h 193898"/>
              <a:gd name="connsiteX17" fmla="*/ 1083469 w 1250157"/>
              <a:gd name="connsiteY17" fmla="*/ 192883 h 193898"/>
              <a:gd name="connsiteX18" fmla="*/ 1135857 w 1250157"/>
              <a:gd name="connsiteY18" fmla="*/ 80964 h 193898"/>
              <a:gd name="connsiteX19" fmla="*/ 1250157 w 1250157"/>
              <a:gd name="connsiteY19" fmla="*/ 66677 h 193898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88169 w 1250157"/>
              <a:gd name="connsiteY8" fmla="*/ 11908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8694 w 1250157"/>
              <a:gd name="connsiteY15" fmla="*/ 178596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85850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4325 w 1250157"/>
              <a:gd name="connsiteY3" fmla="*/ 176214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85737 w 1250157"/>
              <a:gd name="connsiteY1" fmla="*/ 109539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04800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16706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1013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3007" h="183359">
                <a:moveTo>
                  <a:pt x="0" y="104778"/>
                </a:moveTo>
                <a:cubicBezTo>
                  <a:pt x="155772" y="104579"/>
                  <a:pt x="6746" y="109142"/>
                  <a:pt x="128587" y="104777"/>
                </a:cubicBezTo>
                <a:cubicBezTo>
                  <a:pt x="167084" y="88505"/>
                  <a:pt x="187325" y="-10316"/>
                  <a:pt x="209550" y="2384"/>
                </a:cubicBezTo>
                <a:cubicBezTo>
                  <a:pt x="231775" y="15084"/>
                  <a:pt x="244079" y="180977"/>
                  <a:pt x="261938" y="180977"/>
                </a:cubicBezTo>
                <a:cubicBezTo>
                  <a:pt x="279797" y="180977"/>
                  <a:pt x="298450" y="1987"/>
                  <a:pt x="316706" y="2384"/>
                </a:cubicBezTo>
                <a:cubicBezTo>
                  <a:pt x="334962" y="2781"/>
                  <a:pt x="352028" y="183756"/>
                  <a:pt x="371475" y="183359"/>
                </a:cubicBezTo>
                <a:cubicBezTo>
                  <a:pt x="390922" y="182962"/>
                  <a:pt x="413941" y="797"/>
                  <a:pt x="433388" y="3"/>
                </a:cubicBezTo>
                <a:cubicBezTo>
                  <a:pt x="452835" y="-791"/>
                  <a:pt x="470298" y="178199"/>
                  <a:pt x="488157" y="178596"/>
                </a:cubicBezTo>
                <a:cubicBezTo>
                  <a:pt x="506016" y="178993"/>
                  <a:pt x="522685" y="2781"/>
                  <a:pt x="540544" y="2384"/>
                </a:cubicBezTo>
                <a:cubicBezTo>
                  <a:pt x="558403" y="1987"/>
                  <a:pt x="578247" y="176215"/>
                  <a:pt x="595313" y="176215"/>
                </a:cubicBezTo>
                <a:cubicBezTo>
                  <a:pt x="612379" y="176215"/>
                  <a:pt x="625079" y="2384"/>
                  <a:pt x="642938" y="2384"/>
                </a:cubicBezTo>
                <a:cubicBezTo>
                  <a:pt x="660797" y="2384"/>
                  <a:pt x="683816" y="175421"/>
                  <a:pt x="702469" y="176215"/>
                </a:cubicBezTo>
                <a:cubicBezTo>
                  <a:pt x="721122" y="177009"/>
                  <a:pt x="736998" y="7543"/>
                  <a:pt x="754857" y="7146"/>
                </a:cubicBezTo>
                <a:cubicBezTo>
                  <a:pt x="772716" y="6749"/>
                  <a:pt x="791370" y="175025"/>
                  <a:pt x="809626" y="173834"/>
                </a:cubicBezTo>
                <a:cubicBezTo>
                  <a:pt x="827882" y="172643"/>
                  <a:pt x="845741" y="2"/>
                  <a:pt x="864394" y="2"/>
                </a:cubicBezTo>
                <a:cubicBezTo>
                  <a:pt x="883047" y="2"/>
                  <a:pt x="906066" y="173437"/>
                  <a:pt x="921544" y="173834"/>
                </a:cubicBezTo>
                <a:cubicBezTo>
                  <a:pt x="937022" y="174231"/>
                  <a:pt x="941388" y="3178"/>
                  <a:pt x="957263" y="2384"/>
                </a:cubicBezTo>
                <a:cubicBezTo>
                  <a:pt x="973138" y="1590"/>
                  <a:pt x="996553" y="156768"/>
                  <a:pt x="1016794" y="169071"/>
                </a:cubicBezTo>
                <a:cubicBezTo>
                  <a:pt x="1037035" y="181374"/>
                  <a:pt x="1049338" y="92077"/>
                  <a:pt x="1078707" y="76202"/>
                </a:cubicBezTo>
                <a:cubicBezTo>
                  <a:pt x="1215232" y="72233"/>
                  <a:pt x="1033066" y="76402"/>
                  <a:pt x="1193007" y="7382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5843" y="1314907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UV</a:t>
            </a:r>
            <a:endParaRPr lang="ko-KR" altLang="en-US" sz="1200" b="1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5" y="1234643"/>
            <a:ext cx="1212302" cy="8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197160" y="2690507"/>
            <a:ext cx="2981604" cy="1185216"/>
            <a:chOff x="1310064" y="2269285"/>
            <a:chExt cx="2981604" cy="1185216"/>
          </a:xfrm>
        </p:grpSpPr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064" y="2269285"/>
              <a:ext cx="2933700" cy="11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887390" y="2449485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(+)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38226" y="314788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</a:rPr>
                <a:t>(-)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90192" y="957643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UV LED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15352" y="4589335"/>
            <a:ext cx="26475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power supply (V limit 9 V)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※ constant current </a:t>
            </a:r>
            <a:r>
              <a:rPr lang="ko-KR" altLang="en-US" sz="1400" b="1" dirty="0">
                <a:solidFill>
                  <a:srgbClr val="FF0000"/>
                </a:solidFill>
              </a:rPr>
              <a:t>구동 필요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664214" y="3720388"/>
            <a:ext cx="621469" cy="7722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445609" y="3007944"/>
            <a:ext cx="1198580" cy="1489308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0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농도계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광학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측정 장비 구성도 </a:t>
            </a:r>
            <a:r>
              <a:rPr lang="en-US" altLang="ko-KR" sz="1400" b="1" dirty="0"/>
              <a:t>(UV)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EA202EC-027F-4681-A867-6B6450E30B11}"/>
              </a:ext>
            </a:extLst>
          </p:cNvPr>
          <p:cNvSpPr txBox="1"/>
          <p:nvPr/>
        </p:nvSpPr>
        <p:spPr>
          <a:xfrm>
            <a:off x="5782094" y="4912501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NI</a:t>
            </a:r>
            <a:r>
              <a:rPr lang="ko-KR" altLang="en-US" sz="1400" b="1" dirty="0"/>
              <a:t>社 </a:t>
            </a:r>
            <a:r>
              <a:rPr lang="en-US" altLang="ko-KR" sz="1400" b="1" dirty="0"/>
              <a:t>USB-6001 (DAQ)</a:t>
            </a:r>
          </a:p>
          <a:p>
            <a:r>
              <a:rPr lang="en-US" altLang="ko-KR" sz="1400" b="1" dirty="0"/>
              <a:t>- </a:t>
            </a:r>
            <a:r>
              <a:rPr lang="ko-KR" altLang="en-US" sz="1400" b="1" dirty="0" err="1"/>
              <a:t>멀티미터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or </a:t>
            </a:r>
            <a:r>
              <a:rPr lang="ko-KR" altLang="en-US" sz="1400" b="1" dirty="0"/>
              <a:t>오실로스코프 사용 가능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7667A8F-F3FA-494E-A393-50271C477E3B}"/>
              </a:ext>
            </a:extLst>
          </p:cNvPr>
          <p:cNvSpPr txBox="1"/>
          <p:nvPr/>
        </p:nvSpPr>
        <p:spPr>
          <a:xfrm>
            <a:off x="4188418" y="4813475"/>
            <a:ext cx="15433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Voltage reading</a:t>
            </a:r>
            <a:endParaRPr lang="ko-KR" altLang="en-US" sz="1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9672523-1F8D-4F9F-AE74-AA32FE7F9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485" y="1171949"/>
            <a:ext cx="3352498" cy="1135038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39668E04-2663-45CB-A469-DC470E57E503}"/>
              </a:ext>
            </a:extLst>
          </p:cNvPr>
          <p:cNvCxnSpPr/>
          <p:nvPr/>
        </p:nvCxnSpPr>
        <p:spPr>
          <a:xfrm>
            <a:off x="5788240" y="1544714"/>
            <a:ext cx="23614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625796-2592-42D5-AC0E-6AF87F7BD14B}"/>
              </a:ext>
            </a:extLst>
          </p:cNvPr>
          <p:cNvSpPr txBox="1"/>
          <p:nvPr/>
        </p:nvSpPr>
        <p:spPr>
          <a:xfrm>
            <a:off x="5982052" y="2365370"/>
            <a:ext cx="286572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증폭기 내장 </a:t>
            </a:r>
            <a:r>
              <a:rPr lang="en-US" altLang="ko-KR" sz="1400" b="1" dirty="0"/>
              <a:t>photodiode</a:t>
            </a:r>
            <a:r>
              <a:rPr lang="ko-KR" altLang="en-US" sz="1400" b="1" dirty="0"/>
              <a:t>로써 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출력이 전압으로 나옴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E3DD0CB-3D05-4A62-8C50-29725DDBE89F}"/>
              </a:ext>
            </a:extLst>
          </p:cNvPr>
          <p:cNvSpPr txBox="1"/>
          <p:nvPr/>
        </p:nvSpPr>
        <p:spPr>
          <a:xfrm>
            <a:off x="253902" y="2118419"/>
            <a:ext cx="323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※ Max. DC forward current 110 mA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5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광학측정 계획 및 결과 요약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7392" y="712923"/>
            <a:ext cx="8460971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altLang="ko-KR" sz="1400" b="1" dirty="0" smtClean="0">
                <a:sym typeface="Wingdings"/>
              </a:rPr>
              <a:t>UV LED</a:t>
            </a:r>
            <a:r>
              <a:rPr lang="ko-KR" altLang="en-US" sz="1400" b="1" dirty="0" smtClean="0">
                <a:sym typeface="Wingdings"/>
              </a:rPr>
              <a:t>와 </a:t>
            </a:r>
            <a:r>
              <a:rPr lang="en-US" altLang="ko-KR" sz="1400" b="1" dirty="0" smtClean="0">
                <a:sym typeface="Wingdings"/>
              </a:rPr>
              <a:t>IR LED</a:t>
            </a:r>
            <a:r>
              <a:rPr lang="ko-KR" altLang="en-US" sz="1400" b="1" dirty="0" smtClean="0">
                <a:sym typeface="Wingdings"/>
              </a:rPr>
              <a:t>의 구동 전류 선정</a:t>
            </a:r>
            <a:endParaRPr lang="en-US" altLang="ko-KR" sz="1400" b="1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ym typeface="Wingdings"/>
              </a:rPr>
              <a:t> </a:t>
            </a:r>
            <a:r>
              <a:rPr lang="en-US" altLang="ko-KR" sz="1400" b="1" dirty="0" smtClean="0">
                <a:sym typeface="Wingdings"/>
              </a:rPr>
              <a:t>    </a:t>
            </a:r>
            <a:r>
              <a:rPr lang="en-US" altLang="ko-KR" sz="1400" b="1" dirty="0" smtClean="0">
                <a:sym typeface="Wingdings"/>
              </a:rPr>
              <a:t>SC-1 (H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O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 5.43 </a:t>
            </a:r>
            <a:r>
              <a:rPr lang="en-US" altLang="ko-KR" sz="1400" b="1" dirty="0" err="1" smtClean="0">
                <a:sym typeface="Wingdings"/>
              </a:rPr>
              <a:t>wt</a:t>
            </a:r>
            <a:r>
              <a:rPr lang="en-US" altLang="ko-KR" sz="1400" b="1" dirty="0" smtClean="0">
                <a:sym typeface="Wingdings"/>
              </a:rPr>
              <a:t>%, NH</a:t>
            </a:r>
            <a:r>
              <a:rPr lang="en-US" altLang="ko-KR" sz="1400" b="1" baseline="-25000" dirty="0" smtClean="0">
                <a:sym typeface="Wingdings"/>
              </a:rPr>
              <a:t>4</a:t>
            </a:r>
            <a:r>
              <a:rPr lang="en-US" altLang="ko-KR" sz="1400" b="1" dirty="0" smtClean="0">
                <a:sym typeface="Wingdings"/>
              </a:rPr>
              <a:t>OH 1.03 </a:t>
            </a:r>
            <a:r>
              <a:rPr lang="en-US" altLang="ko-KR" sz="1400" b="1" dirty="0" err="1" smtClean="0">
                <a:sym typeface="Wingdings"/>
              </a:rPr>
              <a:t>wt</a:t>
            </a:r>
            <a:r>
              <a:rPr lang="en-US" altLang="ko-KR" sz="1400" b="1" dirty="0" smtClean="0">
                <a:sym typeface="Wingdings"/>
              </a:rPr>
              <a:t>%) </a:t>
            </a:r>
            <a:r>
              <a:rPr lang="ko-KR" altLang="en-US" sz="1400" b="1" dirty="0" smtClean="0">
                <a:sym typeface="Wingdings"/>
              </a:rPr>
              <a:t>농도 고려한 </a:t>
            </a:r>
            <a:r>
              <a:rPr lang="ko-KR" altLang="en-US" sz="1400" b="1" dirty="0" err="1" smtClean="0">
                <a:sym typeface="Wingdings"/>
              </a:rPr>
              <a:t>농도별</a:t>
            </a:r>
            <a:r>
              <a:rPr lang="ko-KR" altLang="en-US" sz="1400" b="1" dirty="0" smtClean="0">
                <a:sym typeface="Wingdings"/>
              </a:rPr>
              <a:t> 단일 </a:t>
            </a:r>
            <a:r>
              <a:rPr lang="ko-KR" altLang="en-US" sz="1400" b="1" dirty="0" err="1" smtClean="0">
                <a:sym typeface="Wingdings"/>
              </a:rPr>
              <a:t>약액</a:t>
            </a:r>
            <a:r>
              <a:rPr lang="ko-KR" altLang="en-US" sz="1400" b="1" dirty="0" smtClean="0">
                <a:sym typeface="Wingdings"/>
              </a:rPr>
              <a:t> 준비</a:t>
            </a:r>
            <a:endParaRPr lang="en-US" altLang="ko-KR" sz="1400" b="1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ym typeface="Wingdings"/>
              </a:rPr>
              <a:t>        - H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O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: 0% (DIW), 3%, 4%, 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/>
              </a:rPr>
              <a:t>5%</a:t>
            </a:r>
            <a:r>
              <a:rPr lang="en-US" altLang="ko-KR" sz="1400" b="1" dirty="0" smtClean="0">
                <a:sym typeface="Wingdings"/>
              </a:rPr>
              <a:t>, 6%, 7%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ym typeface="Wingdings"/>
              </a:rPr>
              <a:t> </a:t>
            </a:r>
            <a:r>
              <a:rPr lang="en-US" altLang="ko-KR" sz="1400" b="1" dirty="0" smtClean="0">
                <a:sym typeface="Wingdings"/>
              </a:rPr>
              <a:t>       - NH</a:t>
            </a:r>
            <a:r>
              <a:rPr lang="en-US" altLang="ko-KR" sz="1400" b="1" baseline="-25000" dirty="0" smtClean="0">
                <a:sym typeface="Wingdings"/>
              </a:rPr>
              <a:t>4</a:t>
            </a:r>
            <a:r>
              <a:rPr lang="en-US" altLang="ko-KR" sz="1400" b="1" dirty="0" smtClean="0">
                <a:sym typeface="Wingdings"/>
              </a:rPr>
              <a:t>OH: 0% (DIW), 0.5%, 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/>
              </a:rPr>
              <a:t>1%</a:t>
            </a:r>
            <a:r>
              <a:rPr lang="en-US" altLang="ko-KR" sz="1400" b="1" dirty="0" smtClean="0">
                <a:sym typeface="Wingdings"/>
              </a:rPr>
              <a:t>, 1.5%, 2%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     ※ </a:t>
            </a:r>
            <a:r>
              <a:rPr lang="ko-KR" altLang="en-US" sz="1400" b="1" dirty="0" smtClean="0"/>
              <a:t>추후 </a:t>
            </a:r>
            <a:r>
              <a:rPr lang="en-US" altLang="ko-KR" sz="1400" b="1" dirty="0" smtClean="0"/>
              <a:t>flow cell</a:t>
            </a:r>
            <a:r>
              <a:rPr lang="ko-KR" altLang="en-US" sz="1400" b="1" dirty="0" smtClean="0"/>
              <a:t>에 투입될 양을 고려하여 각 </a:t>
            </a:r>
            <a:r>
              <a:rPr lang="en-US" altLang="ko-KR" sz="1400" b="1" dirty="0" smtClean="0"/>
              <a:t>1L</a:t>
            </a:r>
            <a:r>
              <a:rPr lang="ko-KR" altLang="en-US" sz="1400" b="1" dirty="0" smtClean="0"/>
              <a:t>씩 제조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ym typeface="Wingdings"/>
              </a:rPr>
              <a:t>    </a:t>
            </a:r>
            <a:r>
              <a:rPr lang="en-US" altLang="ko-KR" sz="1400" b="1" dirty="0">
                <a:sym typeface="Wingdings"/>
              </a:rPr>
              <a:t></a:t>
            </a:r>
            <a:r>
              <a:rPr lang="en-US" altLang="ko-KR" sz="1400" b="1" dirty="0" smtClean="0">
                <a:sym typeface="Wingdings"/>
              </a:rPr>
              <a:t> LED</a:t>
            </a:r>
            <a:r>
              <a:rPr lang="ko-KR" altLang="en-US" sz="1400" b="1" dirty="0" smtClean="0">
                <a:sym typeface="Wingdings"/>
              </a:rPr>
              <a:t>의 최대 허용 전류를 고려한 </a:t>
            </a:r>
            <a:r>
              <a:rPr lang="ko-KR" altLang="en-US" sz="1400" b="1" dirty="0" err="1" smtClean="0">
                <a:sym typeface="Wingdings"/>
              </a:rPr>
              <a:t>인가전류별</a:t>
            </a:r>
            <a:r>
              <a:rPr lang="ko-KR" altLang="en-US" sz="1400" b="1" dirty="0" smtClean="0">
                <a:sym typeface="Wingdings"/>
              </a:rPr>
              <a:t> 평가</a:t>
            </a:r>
            <a:endParaRPr lang="en-US" altLang="ko-KR" sz="1400" b="1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ym typeface="Wingdings"/>
              </a:rPr>
              <a:t> </a:t>
            </a:r>
            <a:r>
              <a:rPr lang="en-US" altLang="ko-KR" sz="1400" b="1" dirty="0" smtClean="0">
                <a:sym typeface="Wingdings"/>
              </a:rPr>
              <a:t>        - UV: 20 mA, 40 mA, 60 mA, 80 mA, 100 mA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ym typeface="Wingdings"/>
              </a:rPr>
              <a:t>         - IR: 150 mA, 160 mA, 170 mA, 180 mA, 190 mA, 200 mA (</a:t>
            </a:r>
            <a:r>
              <a:rPr lang="en-US" altLang="ko-KR" sz="1400" b="1" dirty="0" err="1" smtClean="0">
                <a:sym typeface="Wingdings"/>
              </a:rPr>
              <a:t>qCW</a:t>
            </a:r>
            <a:r>
              <a:rPr lang="en-US" altLang="ko-KR" sz="1400" b="1" dirty="0" smtClean="0">
                <a:sym typeface="Wingdings"/>
              </a:rPr>
              <a:t> mode)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ko-KR" altLang="en-US" sz="1400" b="1" dirty="0" smtClean="0">
                <a:sym typeface="Wingdings"/>
              </a:rPr>
              <a:t>측정 결과</a:t>
            </a:r>
            <a:endParaRPr lang="en-US" altLang="ko-KR" sz="1400" b="1" dirty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ym typeface="Wingdings"/>
              </a:rPr>
              <a:t>     H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O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:</a:t>
            </a:r>
            <a:r>
              <a:rPr lang="ko-KR" altLang="en-US" sz="1400" b="1" dirty="0" smtClean="0">
                <a:sym typeface="Wingdings"/>
              </a:rPr>
              <a:t> 현재 상황에서 </a:t>
            </a:r>
            <a:r>
              <a:rPr lang="en-US" altLang="ko-KR" sz="1400" b="1" dirty="0" smtClean="0">
                <a:sym typeface="Wingdings"/>
              </a:rPr>
              <a:t>UV LED</a:t>
            </a:r>
            <a:r>
              <a:rPr lang="ko-KR" altLang="en-US" sz="1400" b="1" dirty="0" smtClean="0">
                <a:sym typeface="Wingdings"/>
              </a:rPr>
              <a:t>를</a:t>
            </a:r>
            <a:r>
              <a:rPr lang="en-US" altLang="ko-KR" sz="1400" b="1" dirty="0" smtClean="0">
                <a:sym typeface="Wingdings"/>
              </a:rPr>
              <a:t> 80 mA </a:t>
            </a:r>
            <a:r>
              <a:rPr lang="ko-KR" altLang="en-US" sz="1400" b="1" dirty="0" smtClean="0">
                <a:sym typeface="Wingdings"/>
              </a:rPr>
              <a:t>이상 인가하여야 </a:t>
            </a:r>
            <a:r>
              <a:rPr lang="ko-KR" altLang="en-US" sz="1400" b="1" dirty="0" err="1" smtClean="0">
                <a:sym typeface="Wingdings"/>
              </a:rPr>
              <a:t>농도별</a:t>
            </a:r>
            <a:r>
              <a:rPr lang="ko-KR" altLang="en-US" sz="1400" b="1" dirty="0" smtClean="0">
                <a:sym typeface="Wingdings"/>
              </a:rPr>
              <a:t> 경향성 확인 가능</a:t>
            </a:r>
            <a:endParaRPr lang="en-US" altLang="ko-KR" sz="1400" b="1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ym typeface="Wingdings"/>
              </a:rPr>
              <a:t>     NH</a:t>
            </a:r>
            <a:r>
              <a:rPr lang="en-US" altLang="ko-KR" sz="1400" b="1" baseline="-25000" dirty="0" smtClean="0">
                <a:sym typeface="Wingdings"/>
              </a:rPr>
              <a:t>4</a:t>
            </a:r>
            <a:r>
              <a:rPr lang="en-US" altLang="ko-KR" sz="1400" b="1" dirty="0" smtClean="0">
                <a:sym typeface="Wingdings"/>
              </a:rPr>
              <a:t>OH:</a:t>
            </a:r>
            <a:r>
              <a:rPr lang="ko-KR" altLang="en-US" sz="1400" b="1" dirty="0" smtClean="0">
                <a:sym typeface="Wingdings"/>
              </a:rPr>
              <a:t> </a:t>
            </a:r>
            <a:r>
              <a:rPr lang="en-US" altLang="ko-KR" sz="1400" b="1" dirty="0" smtClean="0">
                <a:sym typeface="Wingdings"/>
              </a:rPr>
              <a:t>0% (DIW)</a:t>
            </a:r>
            <a:r>
              <a:rPr lang="ko-KR" altLang="en-US" sz="1400" b="1" dirty="0" smtClean="0">
                <a:sym typeface="Wingdings"/>
              </a:rPr>
              <a:t>에서 </a:t>
            </a:r>
            <a:r>
              <a:rPr lang="en-US" altLang="ko-KR" sz="1400" b="1" dirty="0" smtClean="0">
                <a:sym typeface="Wingdings"/>
              </a:rPr>
              <a:t>IR LED</a:t>
            </a:r>
            <a:r>
              <a:rPr lang="ko-KR" altLang="en-US" sz="1400" b="1" dirty="0" smtClean="0">
                <a:sym typeface="Wingdings"/>
              </a:rPr>
              <a:t>를 </a:t>
            </a:r>
            <a:r>
              <a:rPr lang="en-US" altLang="ko-KR" sz="1400" b="1" dirty="0" smtClean="0">
                <a:sym typeface="Wingdings"/>
              </a:rPr>
              <a:t>200 mA </a:t>
            </a:r>
            <a:r>
              <a:rPr lang="ko-KR" altLang="en-US" sz="1400" b="1" dirty="0" smtClean="0">
                <a:sym typeface="Wingdings"/>
              </a:rPr>
              <a:t>인가하여도 </a:t>
            </a:r>
            <a:r>
              <a:rPr lang="en-US" altLang="ko-KR" sz="1400" b="1" dirty="0" smtClean="0">
                <a:sym typeface="Wingdings"/>
              </a:rPr>
              <a:t>LED OFF </a:t>
            </a:r>
            <a:r>
              <a:rPr lang="ko-KR" altLang="en-US" sz="1400" b="1" dirty="0" smtClean="0">
                <a:sym typeface="Wingdings"/>
              </a:rPr>
              <a:t>상태와 유사한 값을 얻음</a:t>
            </a:r>
            <a:endParaRPr lang="en-US" altLang="ko-KR" sz="1400" b="1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ym typeface="Wingdings"/>
              </a:rPr>
              <a:t> </a:t>
            </a:r>
            <a:r>
              <a:rPr lang="en-US" altLang="ko-KR" sz="1400" b="1" dirty="0" smtClean="0">
                <a:sym typeface="Wingdings"/>
              </a:rPr>
              <a:t>       (w/o sample</a:t>
            </a:r>
            <a:r>
              <a:rPr lang="ko-KR" altLang="en-US" sz="1400" b="1" dirty="0" smtClean="0">
                <a:sym typeface="Wingdings"/>
              </a:rPr>
              <a:t>에서 </a:t>
            </a:r>
            <a:r>
              <a:rPr lang="en-US" altLang="ko-KR" sz="1400" b="1" dirty="0" smtClean="0">
                <a:sym typeface="Wingdings"/>
              </a:rPr>
              <a:t>~750 </a:t>
            </a:r>
            <a:r>
              <a:rPr lang="en-US" altLang="ko-KR" sz="1400" b="1" dirty="0" err="1" smtClean="0">
                <a:sym typeface="Wingdings"/>
              </a:rPr>
              <a:t>nA</a:t>
            </a:r>
            <a:r>
              <a:rPr lang="en-US" altLang="ko-KR" sz="1400" b="1" dirty="0" smtClean="0">
                <a:sym typeface="Wingdings"/>
              </a:rPr>
              <a:t> @ 200 mA, ~55 </a:t>
            </a:r>
            <a:r>
              <a:rPr lang="en-US" altLang="ko-KR" sz="1400" b="1" dirty="0" err="1" smtClean="0">
                <a:sym typeface="Wingdings"/>
              </a:rPr>
              <a:t>pA</a:t>
            </a:r>
            <a:r>
              <a:rPr lang="en-US" altLang="ko-KR" sz="1400" b="1" dirty="0" smtClean="0">
                <a:sym typeface="Wingdings"/>
              </a:rPr>
              <a:t> @ 0 mA</a:t>
            </a:r>
            <a:r>
              <a:rPr lang="ko-KR" altLang="en-US" sz="1400" b="1" dirty="0" smtClean="0">
                <a:sym typeface="Wingdings"/>
              </a:rPr>
              <a:t>이며</a:t>
            </a:r>
            <a:r>
              <a:rPr lang="en-US" altLang="ko-KR" sz="1400" b="1" dirty="0" smtClean="0">
                <a:sym typeface="Wingdings"/>
              </a:rPr>
              <a:t>, DIW</a:t>
            </a:r>
            <a:r>
              <a:rPr lang="ko-KR" altLang="en-US" sz="1400" b="1" dirty="0" smtClean="0">
                <a:sym typeface="Wingdings"/>
              </a:rPr>
              <a:t>에서 </a:t>
            </a:r>
            <a:r>
              <a:rPr lang="en-US" altLang="ko-KR" sz="1400" b="1" dirty="0" smtClean="0">
                <a:sym typeface="Wingdings"/>
              </a:rPr>
              <a:t>~55 </a:t>
            </a:r>
            <a:r>
              <a:rPr lang="en-US" altLang="ko-KR" sz="1400" b="1" dirty="0" err="1" smtClean="0">
                <a:sym typeface="Wingdings"/>
              </a:rPr>
              <a:t>pA</a:t>
            </a:r>
            <a:r>
              <a:rPr lang="en-US" altLang="ko-KR" sz="1400" b="1" dirty="0" smtClean="0">
                <a:sym typeface="Wingdings"/>
              </a:rPr>
              <a:t>@ 200 mA)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ym typeface="Wingdings"/>
              </a:rPr>
              <a:t>        ※ H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O</a:t>
            </a:r>
            <a:r>
              <a:rPr lang="ko-KR" altLang="en-US" sz="1400" b="1" dirty="0" smtClean="0">
                <a:sym typeface="Wingdings"/>
              </a:rPr>
              <a:t>와의 </a:t>
            </a:r>
            <a:r>
              <a:rPr lang="ko-KR" altLang="en-US" sz="1400" b="1" dirty="0" err="1" smtClean="0">
                <a:sym typeface="Wingdings"/>
              </a:rPr>
              <a:t>흡광이</a:t>
            </a:r>
            <a:r>
              <a:rPr lang="ko-KR" altLang="en-US" sz="1400" b="1" dirty="0" smtClean="0">
                <a:sym typeface="Wingdings"/>
              </a:rPr>
              <a:t> 겹치는 것으로 판단되며 원인 분석 中</a:t>
            </a:r>
            <a:endParaRPr lang="en-US" altLang="ko-KR" sz="1400" b="1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69048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459681"/>
              </p:ext>
            </p:extLst>
          </p:nvPr>
        </p:nvGraphicFramePr>
        <p:xfrm>
          <a:off x="125413" y="566738"/>
          <a:ext cx="3024000" cy="231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13" y="566738"/>
                        <a:ext cx="3024000" cy="231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519225"/>
              </p:ext>
            </p:extLst>
          </p:nvPr>
        </p:nvGraphicFramePr>
        <p:xfrm>
          <a:off x="3087688" y="566738"/>
          <a:ext cx="3024000" cy="231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688" y="566738"/>
                        <a:ext cx="3024000" cy="231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718302"/>
              </p:ext>
            </p:extLst>
          </p:nvPr>
        </p:nvGraphicFramePr>
        <p:xfrm>
          <a:off x="6049963" y="566738"/>
          <a:ext cx="3024000" cy="231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9963" y="566738"/>
                        <a:ext cx="3024000" cy="231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4753"/>
              </p:ext>
            </p:extLst>
          </p:nvPr>
        </p:nvGraphicFramePr>
        <p:xfrm>
          <a:off x="125413" y="2890838"/>
          <a:ext cx="3024000" cy="231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413" y="2890838"/>
                        <a:ext cx="3024000" cy="231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19497"/>
              </p:ext>
            </p:extLst>
          </p:nvPr>
        </p:nvGraphicFramePr>
        <p:xfrm>
          <a:off x="3087688" y="2890838"/>
          <a:ext cx="3024000" cy="231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7688" y="2890838"/>
                        <a:ext cx="3024000" cy="231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61848"/>
              </p:ext>
            </p:extLst>
          </p:nvPr>
        </p:nvGraphicFramePr>
        <p:xfrm>
          <a:off x="6049963" y="2890838"/>
          <a:ext cx="3024000" cy="231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Graph" r:id="rId13" imgW="3920760" imgH="3000960" progId="Origin95.Graph">
                  <p:embed/>
                </p:oleObj>
              </mc:Choice>
              <mc:Fallback>
                <p:oleObj name="Graph" r:id="rId1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49963" y="2890838"/>
                        <a:ext cx="3024000" cy="231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0"/>
            <a:ext cx="366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UV –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광학측정 결과</a:t>
            </a:r>
            <a:r>
              <a:rPr lang="en-US" altLang="ko-KR" sz="1400" b="1" dirty="0" smtClean="0"/>
              <a:t>: LED </a:t>
            </a:r>
            <a:r>
              <a:rPr lang="ko-KR" altLang="en-US" sz="1400" b="1" dirty="0" err="1" smtClean="0"/>
              <a:t>인가전류별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7392" y="5475423"/>
            <a:ext cx="705834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UV LED</a:t>
            </a:r>
            <a:r>
              <a:rPr lang="ko-KR" altLang="en-US" sz="1400" b="1" dirty="0" smtClean="0"/>
              <a:t>의 인가 전류가 늘어날수록 </a:t>
            </a:r>
            <a:r>
              <a:rPr lang="ko-KR" altLang="en-US" sz="1400" b="1" dirty="0" smtClean="0"/>
              <a:t>출력 전압이 증가하는 경향성이 확인되어야 함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농도가 증가할수록 </a:t>
            </a:r>
            <a:r>
              <a:rPr lang="en-US" altLang="ko-KR" sz="1400" b="1" dirty="0" smtClean="0"/>
              <a:t>DIW (H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0%)</a:t>
            </a:r>
            <a:r>
              <a:rPr lang="ko-KR" altLang="en-US" sz="1400" b="1" dirty="0" smtClean="0"/>
              <a:t>에서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보이는</a:t>
            </a:r>
            <a:r>
              <a:rPr lang="en-US" altLang="ko-KR" sz="1400" b="1" dirty="0" smtClean="0"/>
              <a:t> linearity</a:t>
            </a:r>
            <a:r>
              <a:rPr lang="ko-KR" altLang="en-US" sz="1400" b="1" dirty="0" smtClean="0"/>
              <a:t>는 관찰되지 않음</a:t>
            </a:r>
            <a:r>
              <a:rPr lang="en-US" altLang="ko-KR" sz="1400" b="1" dirty="0" smtClean="0"/>
              <a:t>.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※ </a:t>
            </a:r>
            <a:r>
              <a:rPr lang="ko-KR" altLang="en-US" sz="1400" b="1" dirty="0" smtClean="0"/>
              <a:t>전반적으로 </a:t>
            </a:r>
            <a:r>
              <a:rPr lang="en-US" altLang="ko-KR" sz="1400" b="1" dirty="0" smtClean="0"/>
              <a:t>DIW</a:t>
            </a:r>
            <a:r>
              <a:rPr lang="ko-KR" altLang="en-US" sz="1400" b="1" dirty="0" smtClean="0"/>
              <a:t>와의 출력전압 차이가 많이 남</a:t>
            </a:r>
            <a:r>
              <a:rPr lang="en-US" altLang="ko-KR" sz="1400" b="1" dirty="0" smtClean="0"/>
              <a:t>.</a:t>
            </a:r>
            <a:r>
              <a:rPr lang="en-US" altLang="ko-KR" sz="1400" b="1" dirty="0" smtClean="0"/>
              <a:t>    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5222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052051"/>
              </p:ext>
            </p:extLst>
          </p:nvPr>
        </p:nvGraphicFramePr>
        <p:xfrm>
          <a:off x="125413" y="5667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13" y="5667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75216"/>
              </p:ext>
            </p:extLst>
          </p:nvPr>
        </p:nvGraphicFramePr>
        <p:xfrm>
          <a:off x="3087688" y="5667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688" y="5667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88419"/>
              </p:ext>
            </p:extLst>
          </p:nvPr>
        </p:nvGraphicFramePr>
        <p:xfrm>
          <a:off x="6049963" y="5667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9963" y="5667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847545"/>
              </p:ext>
            </p:extLst>
          </p:nvPr>
        </p:nvGraphicFramePr>
        <p:xfrm>
          <a:off x="125413" y="28908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413" y="28908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92672"/>
              </p:ext>
            </p:extLst>
          </p:nvPr>
        </p:nvGraphicFramePr>
        <p:xfrm>
          <a:off x="3087688" y="28908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7688" y="28908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UV –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광학측정 결과</a:t>
            </a:r>
            <a:r>
              <a:rPr lang="en-US" altLang="ko-KR" sz="1400" b="1" dirty="0" smtClean="0"/>
              <a:t>: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농도별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392" y="5475423"/>
            <a:ext cx="76603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H2O2</a:t>
            </a:r>
            <a:r>
              <a:rPr lang="ko-KR" altLang="en-US" sz="1400" b="1" dirty="0" smtClean="0"/>
              <a:t>의 농도가 증가할수록 </a:t>
            </a:r>
            <a:r>
              <a:rPr lang="en-US" altLang="ko-KR" sz="1400" b="1" dirty="0" smtClean="0"/>
              <a:t>photodiode</a:t>
            </a:r>
            <a:r>
              <a:rPr lang="ko-KR" altLang="en-US" sz="1400" b="1" dirty="0" smtClean="0"/>
              <a:t>의 출력전압이 감소하는 경향성이 확인되어야 함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※ 80 mA </a:t>
            </a:r>
            <a:r>
              <a:rPr lang="ko-KR" altLang="en-US" sz="1400" b="1" dirty="0" err="1" smtClean="0"/>
              <a:t>인가시부터</a:t>
            </a:r>
            <a:r>
              <a:rPr lang="ko-KR" altLang="en-US" sz="1400" b="1" dirty="0" smtClean="0"/>
              <a:t> 경향성 관찰 가능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6937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UV –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광학측정 결과</a:t>
            </a:r>
            <a:r>
              <a:rPr lang="en-US" altLang="ko-KR" sz="1400" b="1" dirty="0" smtClean="0"/>
              <a:t> raw data</a:t>
            </a:r>
            <a:endParaRPr lang="ko-KR" altLang="en-US" sz="1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15612"/>
              </p:ext>
            </p:extLst>
          </p:nvPr>
        </p:nvGraphicFramePr>
        <p:xfrm>
          <a:off x="152400" y="1501773"/>
          <a:ext cx="8839201" cy="3298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3332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Applied</a:t>
                      </a:r>
                      <a:r>
                        <a:rPr lang="en-US" altLang="ko-KR" sz="1100" b="1" baseline="0" dirty="0" smtClean="0"/>
                        <a:t> current</a:t>
                      </a:r>
                    </a:p>
                    <a:p>
                      <a:pPr algn="ctr" latinLnBrk="1"/>
                      <a:r>
                        <a:rPr lang="en-US" altLang="ko-KR" sz="1100" b="1" baseline="0" dirty="0" smtClean="0"/>
                        <a:t>(mA)</a:t>
                      </a:r>
                      <a:endParaRPr lang="ko-KR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H</a:t>
                      </a:r>
                      <a:r>
                        <a:rPr lang="en-US" altLang="ko-KR" sz="1100" b="1" baseline="-25000" dirty="0" smtClean="0"/>
                        <a:t>2</a:t>
                      </a:r>
                      <a:r>
                        <a:rPr lang="en-US" altLang="ko-KR" sz="1100" b="1" dirty="0" smtClean="0"/>
                        <a:t>O</a:t>
                      </a:r>
                      <a:r>
                        <a:rPr lang="en-US" altLang="ko-KR" sz="1100" b="1" baseline="-25000" dirty="0" smtClean="0"/>
                        <a:t>2</a:t>
                      </a:r>
                      <a:r>
                        <a:rPr lang="en-US" altLang="ko-KR" sz="1100" b="1" dirty="0" smtClean="0"/>
                        <a:t> concentration</a:t>
                      </a:r>
                      <a:endParaRPr lang="ko-KR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3332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0%</a:t>
                      </a:r>
                      <a:endParaRPr lang="ko-KR" alt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3%</a:t>
                      </a:r>
                      <a:endParaRPr lang="ko-KR" alt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4%</a:t>
                      </a:r>
                      <a:endParaRPr lang="ko-KR" alt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5%</a:t>
                      </a:r>
                      <a:endParaRPr lang="ko-KR" alt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6%</a:t>
                      </a:r>
                      <a:endParaRPr lang="ko-KR" alt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7%</a:t>
                      </a:r>
                      <a:endParaRPr lang="ko-KR" alt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20</a:t>
                      </a:r>
                      <a:endParaRPr lang="ko-KR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AVG 195.5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Std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dev 0.732)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0.341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(2.187)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0.107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(2.267)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0.212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(2.450)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0.562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(2.405)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0.549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(2.582)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6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40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353.4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(1.105)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1.603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(1.951)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0.612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(2.222)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0.222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(2.338)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0.110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(2.400)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0.525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(2.562)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26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60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482.7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(0.647)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2.778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(2.379)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1.096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(2.298)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0.607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(2.275)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0.327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(2.468)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0.527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(2.719)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26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80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628.4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(0.657)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3.693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(2.098)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1.316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(2.568)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1.048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(2.525)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0.657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(2.467)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0.217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(2.593)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26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100</a:t>
                      </a:r>
                      <a:endParaRPr lang="ko-KR" alt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765.0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(2.395)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4.162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(2.337)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2.504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(2.414)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1.522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(2.507)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0.846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(2.638)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0.798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(2.474)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7392" y="5475423"/>
            <a:ext cx="54585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※ </a:t>
            </a:r>
            <a:r>
              <a:rPr lang="ko-KR" altLang="en-US" sz="1400" b="1" dirty="0" smtClean="0"/>
              <a:t>전반적으로 </a:t>
            </a:r>
            <a:r>
              <a:rPr lang="en-US" altLang="ko-KR" sz="1400" b="1" dirty="0" smtClean="0"/>
              <a:t>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용액의 표준편차가 </a:t>
            </a:r>
            <a:r>
              <a:rPr lang="en-US" altLang="ko-KR" sz="1400" b="1" dirty="0" smtClean="0"/>
              <a:t>2~3 mV </a:t>
            </a:r>
            <a:r>
              <a:rPr lang="ko-KR" altLang="en-US" sz="1400" b="1" dirty="0" smtClean="0"/>
              <a:t>사이에서 기록됨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82739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432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Flow cell system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구축 관련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7392" y="436698"/>
            <a:ext cx="826380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altLang="ko-KR" sz="1400" b="1" dirty="0" smtClean="0">
                <a:sym typeface="Wingdings"/>
              </a:rPr>
              <a:t>Quartz cell (cuvette) </a:t>
            </a:r>
            <a:r>
              <a:rPr lang="ko-KR" altLang="en-US" sz="1400" b="1" dirty="0" smtClean="0">
                <a:sym typeface="Wingdings"/>
              </a:rPr>
              <a:t>선정</a:t>
            </a:r>
            <a:endParaRPr lang="en-US" altLang="ko-KR" sz="1400" b="1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ym typeface="Wingdings"/>
              </a:rPr>
              <a:t> </a:t>
            </a:r>
            <a:r>
              <a:rPr lang="en-US" altLang="ko-KR" sz="1400" b="1" dirty="0" smtClean="0">
                <a:sym typeface="Wingdings"/>
              </a:rPr>
              <a:t>   </a:t>
            </a:r>
            <a:r>
              <a:rPr lang="ko-KR" altLang="en-US" sz="1400" b="1" dirty="0" smtClean="0">
                <a:sym typeface="Wingdings"/>
              </a:rPr>
              <a:t>→ 기존 </a:t>
            </a:r>
            <a:r>
              <a:rPr lang="ko-KR" altLang="en-US" sz="1400" b="1" dirty="0" err="1" smtClean="0">
                <a:sym typeface="Wingdings"/>
              </a:rPr>
              <a:t>측정시</a:t>
            </a:r>
            <a:r>
              <a:rPr lang="ko-KR" altLang="en-US" sz="1400" b="1" dirty="0" smtClean="0">
                <a:sym typeface="Wingdings"/>
              </a:rPr>
              <a:t> 사용한 </a:t>
            </a:r>
            <a:r>
              <a:rPr lang="en-US" altLang="ko-KR" sz="1400" b="1" dirty="0" smtClean="0">
                <a:sym typeface="Wingdings"/>
              </a:rPr>
              <a:t>cuvette</a:t>
            </a:r>
            <a:r>
              <a:rPr lang="ko-KR" altLang="en-US" sz="1400" b="1" dirty="0" smtClean="0">
                <a:sym typeface="Wingdings"/>
              </a:rPr>
              <a:t>과 유사한 </a:t>
            </a:r>
            <a:r>
              <a:rPr lang="en-US" altLang="ko-KR" sz="1400" b="1" dirty="0" smtClean="0">
                <a:sym typeface="Wingdings"/>
              </a:rPr>
              <a:t>dimension</a:t>
            </a:r>
            <a:r>
              <a:rPr lang="ko-KR" altLang="en-US" sz="1400" b="1" dirty="0" smtClean="0">
                <a:sym typeface="Wingdings"/>
              </a:rPr>
              <a:t>을 갖는 </a:t>
            </a:r>
            <a:r>
              <a:rPr lang="en-US" altLang="ko-KR" sz="1400" b="1" dirty="0" smtClean="0">
                <a:sym typeface="Wingdings"/>
              </a:rPr>
              <a:t>flow cell</a:t>
            </a:r>
            <a:r>
              <a:rPr lang="ko-KR" altLang="en-US" sz="1400" b="1" dirty="0" smtClean="0">
                <a:sym typeface="Wingdings"/>
              </a:rPr>
              <a:t>용 </a:t>
            </a:r>
            <a:r>
              <a:rPr lang="en-US" altLang="ko-KR" sz="1400" b="1" dirty="0" smtClean="0">
                <a:sym typeface="Wingdings"/>
              </a:rPr>
              <a:t>cuvette</a:t>
            </a:r>
            <a:r>
              <a:rPr lang="ko-KR" altLang="en-US" sz="1400" b="1" dirty="0" smtClean="0">
                <a:sym typeface="Wingdings"/>
              </a:rPr>
              <a:t>을 선정</a:t>
            </a:r>
            <a:r>
              <a:rPr lang="en-US" altLang="ko-KR" sz="1400" b="1" dirty="0">
                <a:sym typeface="Wingdings"/>
              </a:rPr>
              <a:t/>
            </a:r>
            <a:br>
              <a:rPr lang="en-US" altLang="ko-KR" sz="1400" b="1" dirty="0">
                <a:sym typeface="Wingdings"/>
              </a:rPr>
            </a:br>
            <a:r>
              <a:rPr lang="en-US" altLang="ko-KR" sz="1400" b="1" dirty="0" smtClean="0">
                <a:sym typeface="Wingdings"/>
              </a:rPr>
              <a:t>        </a:t>
            </a:r>
            <a:r>
              <a:rPr lang="ko-KR" altLang="en-US" sz="1400" b="1" dirty="0" smtClean="0">
                <a:sym typeface="Wingdings"/>
              </a:rPr>
              <a:t>특히 전도도 </a:t>
            </a:r>
            <a:r>
              <a:rPr lang="en-US" altLang="ko-KR" sz="1400" b="1" dirty="0" smtClean="0">
                <a:sym typeface="Wingdings"/>
              </a:rPr>
              <a:t>flow </a:t>
            </a:r>
            <a:r>
              <a:rPr lang="ko-KR" altLang="en-US" sz="1400" b="1" dirty="0" smtClean="0">
                <a:sym typeface="Wingdings"/>
              </a:rPr>
              <a:t>측정 </a:t>
            </a:r>
            <a:r>
              <a:rPr lang="en-US" altLang="ko-KR" sz="1400" b="1" dirty="0" smtClean="0">
                <a:sym typeface="Wingdings"/>
              </a:rPr>
              <a:t>system</a:t>
            </a:r>
            <a:r>
              <a:rPr lang="ko-KR" altLang="en-US" sz="1400" b="1" dirty="0" smtClean="0">
                <a:sym typeface="Wingdings"/>
              </a:rPr>
              <a:t>과 유사하도록 아래부터 </a:t>
            </a:r>
            <a:r>
              <a:rPr lang="ko-KR" altLang="en-US" sz="1400" b="1" dirty="0" err="1" smtClean="0">
                <a:sym typeface="Wingdings"/>
              </a:rPr>
              <a:t>약액이</a:t>
            </a:r>
            <a:r>
              <a:rPr lang="ko-KR" altLang="en-US" sz="1400" b="1" dirty="0" smtClean="0">
                <a:sym typeface="Wingdings"/>
              </a:rPr>
              <a:t> 채워지는 형태로 구성될 예정임</a:t>
            </a:r>
            <a:r>
              <a:rPr lang="en-US" altLang="ko-KR" sz="1400" b="1" dirty="0" smtClean="0">
                <a:sym typeface="Wingdings"/>
              </a:rPr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42" y="1934380"/>
            <a:ext cx="9906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988592" y="3205970"/>
            <a:ext cx="790575" cy="56197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2768" y="2843124"/>
            <a:ext cx="252652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기존 측정 </a:t>
            </a:r>
            <a:r>
              <a:rPr lang="en-US" altLang="ko-KR" sz="1400" b="1" dirty="0" smtClean="0"/>
              <a:t>cell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Path length 10 mm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Exterior W12.5, L12.5, H48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Interior W10 L10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Nominal volume 3.5 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1049" y="2843124"/>
            <a:ext cx="283763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Flow system</a:t>
            </a:r>
            <a:r>
              <a:rPr lang="ko-KR" altLang="en-US" sz="1400" b="1" dirty="0" smtClean="0"/>
              <a:t>용 </a:t>
            </a:r>
            <a:r>
              <a:rPr lang="en-US" altLang="ko-KR" sz="1400" b="1" dirty="0" smtClean="0"/>
              <a:t>cell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Path length 10 mm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Exterior W12.5, L12.5, H45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Sample chamber W10 L10 H40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Nominal volume 4 mL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357" y="1567670"/>
            <a:ext cx="8763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93575" y="1611214"/>
            <a:ext cx="190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/>
            </a:lvl1pPr>
          </a:lstStyle>
          <a:p>
            <a:r>
              <a:rPr lang="en-US" altLang="ko-KR" sz="1200" dirty="0" smtClean="0"/>
              <a:t>OD </a:t>
            </a:r>
            <a:r>
              <a:rPr lang="en-US" altLang="ko-KR" sz="1200" dirty="0"/>
              <a:t>3.5 </a:t>
            </a:r>
            <a:r>
              <a:rPr lang="en-US" altLang="ko-KR" sz="1200" dirty="0" smtClean="0"/>
              <a:t>mm, ID </a:t>
            </a:r>
            <a:r>
              <a:rPr lang="en-US" altLang="ko-KR" sz="1200" dirty="0"/>
              <a:t>2.2 mm</a:t>
            </a:r>
          </a:p>
          <a:p>
            <a:r>
              <a:rPr lang="en-US" altLang="ko-KR" sz="1200" dirty="0"/>
              <a:t>Length 10 mm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483721" y="1775100"/>
            <a:ext cx="0" cy="33938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4756803" y="3376799"/>
            <a:ext cx="122424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/>
            </a:lvl1pPr>
          </a:lstStyle>
          <a:p>
            <a:r>
              <a:rPr lang="en-US" altLang="ko-KR" sz="1200" dirty="0" smtClean="0"/>
              <a:t>Flow direction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37392" y="5275398"/>
            <a:ext cx="877573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altLang="ko-KR" sz="1400" b="1" dirty="0" smtClean="0">
                <a:sym typeface="Wingdings"/>
              </a:rPr>
              <a:t>Reference </a:t>
            </a:r>
            <a:r>
              <a:rPr lang="ko-KR" altLang="en-US" sz="1400" b="1" dirty="0" smtClean="0">
                <a:sym typeface="Wingdings"/>
              </a:rPr>
              <a:t>및 측정 </a:t>
            </a:r>
            <a:r>
              <a:rPr lang="en-US" altLang="ko-KR" sz="1400" b="1" dirty="0" smtClean="0">
                <a:sym typeface="Wingdings"/>
              </a:rPr>
              <a:t>cell </a:t>
            </a:r>
            <a:r>
              <a:rPr lang="ko-KR" altLang="en-US" sz="1400" b="1" dirty="0" smtClean="0">
                <a:sym typeface="Wingdings"/>
              </a:rPr>
              <a:t>교체</a:t>
            </a:r>
            <a:endParaRPr lang="en-US" altLang="ko-KR" sz="1400" b="1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ym typeface="Wingdings"/>
              </a:rPr>
              <a:t>     </a:t>
            </a:r>
            <a:r>
              <a:rPr lang="ko-KR" altLang="en-US" sz="1400" b="1" dirty="0" smtClean="0">
                <a:sym typeface="Wingdings"/>
              </a:rPr>
              <a:t>→ </a:t>
            </a:r>
            <a:r>
              <a:rPr lang="en-US" altLang="ko-KR" sz="1400" b="1" dirty="0" smtClean="0">
                <a:sym typeface="Wingdings"/>
              </a:rPr>
              <a:t>Reference </a:t>
            </a:r>
            <a:r>
              <a:rPr lang="ko-KR" altLang="en-US" sz="1400" b="1" dirty="0" smtClean="0">
                <a:sym typeface="Wingdings"/>
              </a:rPr>
              <a:t>측정을 위해 동일 </a:t>
            </a:r>
            <a:r>
              <a:rPr lang="en-US" altLang="ko-KR" sz="1400" b="1" dirty="0" smtClean="0">
                <a:sym typeface="Wingdings"/>
              </a:rPr>
              <a:t>cell</a:t>
            </a:r>
            <a:r>
              <a:rPr lang="ko-KR" altLang="en-US" sz="1400" b="1" dirty="0" smtClean="0">
                <a:sym typeface="Wingdings"/>
              </a:rPr>
              <a:t>이 </a:t>
            </a:r>
            <a:r>
              <a:rPr lang="en-US" altLang="ko-KR" sz="1400" b="1" dirty="0" smtClean="0">
                <a:sym typeface="Wingdings"/>
              </a:rPr>
              <a:t>2</a:t>
            </a:r>
            <a:r>
              <a:rPr lang="ko-KR" altLang="en-US" sz="1400" b="1" dirty="0" smtClean="0">
                <a:sym typeface="Wingdings"/>
              </a:rPr>
              <a:t>개 설치될 예정이며</a:t>
            </a:r>
            <a:r>
              <a:rPr lang="en-US" altLang="ko-KR" sz="1400" b="1" dirty="0" smtClean="0">
                <a:sym typeface="Wingdings"/>
              </a:rPr>
              <a:t>, cell </a:t>
            </a:r>
            <a:r>
              <a:rPr lang="ko-KR" altLang="en-US" sz="1400" b="1" dirty="0" smtClean="0">
                <a:sym typeface="Wingdings"/>
              </a:rPr>
              <a:t>교체는 </a:t>
            </a:r>
            <a:r>
              <a:rPr lang="en-US" altLang="ko-KR" sz="1400" b="1" dirty="0" smtClean="0">
                <a:sym typeface="Wingdings"/>
              </a:rPr>
              <a:t>manual</a:t>
            </a:r>
            <a:r>
              <a:rPr lang="ko-KR" altLang="en-US" sz="1400" b="1" dirty="0" smtClean="0">
                <a:sym typeface="Wingdings"/>
              </a:rPr>
              <a:t>로 위치 변경하여 진행</a:t>
            </a:r>
            <a:r>
              <a:rPr lang="en-US" altLang="ko-KR" sz="1400" b="1" dirty="0">
                <a:sym typeface="Wingdings"/>
              </a:rPr>
              <a:t/>
            </a:r>
            <a:br>
              <a:rPr lang="en-US" altLang="ko-KR" sz="1400" b="1" dirty="0">
                <a:sym typeface="Wingdings"/>
              </a:rPr>
            </a:br>
            <a:r>
              <a:rPr lang="en-US" altLang="ko-KR" sz="1400" b="1" dirty="0" smtClean="0">
                <a:sym typeface="Wingdings"/>
              </a:rPr>
              <a:t>         (</a:t>
            </a:r>
            <a:r>
              <a:rPr lang="ko-KR" altLang="en-US" sz="1400" b="1" dirty="0" smtClean="0">
                <a:sym typeface="Wingdings"/>
              </a:rPr>
              <a:t>초안 및</a:t>
            </a:r>
            <a:r>
              <a:rPr lang="en-US" altLang="ko-KR" sz="1400" b="1" dirty="0">
                <a:sym typeface="Wingdings"/>
              </a:rPr>
              <a:t> </a:t>
            </a:r>
            <a:r>
              <a:rPr lang="ko-KR" altLang="en-US" sz="1400" b="1" dirty="0" smtClean="0">
                <a:sym typeface="Wingdings"/>
              </a:rPr>
              <a:t>항온 </a:t>
            </a:r>
            <a:r>
              <a:rPr lang="en-US" altLang="ko-KR" sz="1400" b="1" dirty="0" smtClean="0">
                <a:sym typeface="Wingdings"/>
              </a:rPr>
              <a:t>chamber </a:t>
            </a:r>
            <a:r>
              <a:rPr lang="ko-KR" altLang="en-US" sz="1400" b="1" dirty="0" smtClean="0">
                <a:sym typeface="Wingdings"/>
              </a:rPr>
              <a:t>설계 </a:t>
            </a:r>
            <a:r>
              <a:rPr lang="ko-KR" altLang="en-US" sz="1400" b="1" dirty="0" err="1" smtClean="0">
                <a:sym typeface="Wingdings"/>
              </a:rPr>
              <a:t>진행中</a:t>
            </a:r>
            <a:r>
              <a:rPr lang="en-US" altLang="ko-KR" sz="1400" b="1" dirty="0" smtClean="0">
                <a:sym typeface="Wingdings"/>
              </a:rPr>
              <a:t>, </a:t>
            </a:r>
            <a:r>
              <a:rPr lang="ko-KR" altLang="en-US" sz="1400" b="1" dirty="0" smtClean="0">
                <a:sym typeface="Wingdings"/>
              </a:rPr>
              <a:t>추후 전달 예정</a:t>
            </a:r>
            <a:r>
              <a:rPr lang="en-US" altLang="ko-KR" sz="1400" b="1" dirty="0" smtClean="0">
                <a:sym typeface="Wingding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36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680</Words>
  <Application>Microsoft Office PowerPoint</Application>
  <PresentationFormat>화면 슬라이드 쇼(4:3)</PresentationFormat>
  <Paragraphs>150</Paragraphs>
  <Slides>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Office 테마</vt:lpstr>
      <vt:lpstr>Unicode Origin 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yjeo</cp:lastModifiedBy>
  <cp:revision>108</cp:revision>
  <dcterms:created xsi:type="dcterms:W3CDTF">2019-11-28T08:14:41Z</dcterms:created>
  <dcterms:modified xsi:type="dcterms:W3CDTF">2020-03-05T22:08:53Z</dcterms:modified>
</cp:coreProperties>
</file>