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39" r:id="rId3"/>
    <p:sldId id="342" r:id="rId4"/>
    <p:sldId id="343" r:id="rId5"/>
    <p:sldId id="344" r:id="rId6"/>
    <p:sldId id="340" r:id="rId7"/>
    <p:sldId id="34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2020. 3. 12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4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28388"/>
              </p:ext>
            </p:extLst>
          </p:nvPr>
        </p:nvGraphicFramePr>
        <p:xfrm>
          <a:off x="489341" y="81617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341" y="81617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64598"/>
              </p:ext>
            </p:extLst>
          </p:nvPr>
        </p:nvGraphicFramePr>
        <p:xfrm>
          <a:off x="5000919" y="81617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919" y="81617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226933" y="1833294"/>
            <a:ext cx="698740" cy="5348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8557" y="586768"/>
            <a:ext cx="370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Baseline: Air, </a:t>
            </a:r>
            <a:r>
              <a:rPr lang="en-US" altLang="ko-KR" sz="1400" b="1" dirty="0">
                <a:solidFill>
                  <a:srgbClr val="FF0000"/>
                </a:solidFill>
              </a:rPr>
              <a:t>Cuvette pass length 10 mm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34593"/>
              </p:ext>
            </p:extLst>
          </p:nvPr>
        </p:nvGraphicFramePr>
        <p:xfrm>
          <a:off x="257176" y="4054473"/>
          <a:ext cx="8629647" cy="139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9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Transmittance</a:t>
                      </a:r>
                      <a:endParaRPr lang="ko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</a:p>
                    <a:p>
                      <a:pPr algn="ctr" latinLnBrk="1"/>
                      <a:r>
                        <a:rPr lang="en-US" altLang="ko-KR" sz="1200" b="1" baseline="0" dirty="0"/>
                        <a:t>(DIW)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30%</a:t>
                      </a:r>
                      <a:r>
                        <a:rPr lang="en-US" altLang="ko-KR" sz="1200" b="1" baseline="0" dirty="0"/>
                        <a:t> (original)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At</a:t>
                      </a:r>
                      <a:r>
                        <a:rPr lang="en-US" altLang="ko-KR" sz="1200" baseline="0" dirty="0"/>
                        <a:t> 275 nm</a:t>
                      </a:r>
                    </a:p>
                    <a:p>
                      <a:pPr algn="ctr" latinLnBrk="1"/>
                      <a:r>
                        <a:rPr lang="en-US" altLang="ko-KR" sz="1200" baseline="0" dirty="0"/>
                        <a:t>(pass length 10 mm)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107.66%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392" y="5627823"/>
            <a:ext cx="8678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흡광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투과 스펙트럼 </a:t>
            </a:r>
            <a:r>
              <a:rPr lang="ko-KR" altLang="en-US" sz="1400" b="1" dirty="0" err="1"/>
              <a:t>측정시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LED peak </a:t>
            </a:r>
            <a:r>
              <a:rPr lang="ko-KR" altLang="en-US" sz="1400" b="1" dirty="0"/>
              <a:t>파장인 </a:t>
            </a:r>
            <a:r>
              <a:rPr lang="en-US" altLang="ko-KR" sz="1400" b="1" dirty="0"/>
              <a:t>275 nm</a:t>
            </a:r>
            <a:r>
              <a:rPr lang="ko-KR" altLang="en-US" sz="1400" b="1" dirty="0"/>
              <a:t>에서 농도에 관계없이 빛이 거의 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투과되지 않음을 확인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2839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예측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35030" y="1078176"/>
            <a:ext cx="4354542" cy="3035300"/>
            <a:chOff x="409576" y="454668"/>
            <a:chExt cx="4835524" cy="337056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6" y="454668"/>
              <a:ext cx="4835524" cy="33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12625" y="951642"/>
              <a:ext cx="721920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400" b="1" dirty="0"/>
                <a:t>275 nm</a:t>
              </a:r>
              <a:endParaRPr lang="ko-KR" altLang="en-US" sz="1400" b="1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 flipV="1">
              <a:off x="2805907" y="844550"/>
              <a:ext cx="406718" cy="1070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53342"/>
              </p:ext>
            </p:extLst>
          </p:nvPr>
        </p:nvGraphicFramePr>
        <p:xfrm>
          <a:off x="5222875" y="1113101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1113101"/>
                        <a:ext cx="39211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곱셈 기호 9"/>
          <p:cNvSpPr/>
          <p:nvPr/>
        </p:nvSpPr>
        <p:spPr>
          <a:xfrm>
            <a:off x="4560997" y="2158205"/>
            <a:ext cx="652650" cy="637646"/>
          </a:xfrm>
          <a:prstGeom prst="mathMultiply">
            <a:avLst>
              <a:gd name="adj1" fmla="val 13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235030" y="5193481"/>
            <a:ext cx="432166" cy="319138"/>
          </a:xfrm>
          <a:prstGeom prst="mathEqual">
            <a:avLst>
              <a:gd name="adj1" fmla="val 14566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7271" y="5197027"/>
            <a:ext cx="489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LED </a:t>
            </a:r>
            <a:r>
              <a:rPr lang="ko-KR" altLang="en-US" sz="1400" b="1" dirty="0"/>
              <a:t>빛이 용액 </a:t>
            </a:r>
            <a:r>
              <a:rPr lang="en-US" altLang="ko-KR" sz="1400" b="1" dirty="0"/>
              <a:t>(+cuvette)</a:t>
            </a:r>
            <a:r>
              <a:rPr lang="ko-KR" altLang="en-US" sz="1400" b="1" dirty="0"/>
              <a:t>를 통과한 후 투과된 빛의 양</a:t>
            </a:r>
          </a:p>
        </p:txBody>
      </p:sp>
    </p:spTree>
    <p:extLst>
      <p:ext uri="{BB962C8B-B14F-4D97-AF65-F5344CB8AC3E}">
        <p14:creationId xmlns:p14="http://schemas.microsoft.com/office/powerpoint/2010/main" val="170691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32167"/>
              </p:ext>
            </p:extLst>
          </p:nvPr>
        </p:nvGraphicFramePr>
        <p:xfrm>
          <a:off x="4549775" y="69056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9775" y="69056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205174"/>
              </p:ext>
            </p:extLst>
          </p:nvPr>
        </p:nvGraphicFramePr>
        <p:xfrm>
          <a:off x="673100" y="69056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" y="69056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1749425" y="2816225"/>
            <a:ext cx="4000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25373"/>
              </p:ext>
            </p:extLst>
          </p:nvPr>
        </p:nvGraphicFramePr>
        <p:xfrm>
          <a:off x="257176" y="3942335"/>
          <a:ext cx="8629645" cy="1355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5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Sum% (250~450 nm)</a:t>
                      </a:r>
                      <a:endParaRPr lang="ko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w/o</a:t>
                      </a:r>
                      <a:r>
                        <a:rPr lang="en-US" altLang="ko-KR" sz="1200" b="1" baseline="0" dirty="0"/>
                        <a:t> sample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</a:p>
                    <a:p>
                      <a:pPr algn="ctr" latinLnBrk="1"/>
                      <a:r>
                        <a:rPr lang="en-US" altLang="ko-KR" sz="1200" b="1" baseline="0" dirty="0"/>
                        <a:t>(DIW)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30%</a:t>
                      </a:r>
                      <a:r>
                        <a:rPr lang="en-US" altLang="ko-KR" sz="1200" b="1" baseline="0" dirty="0"/>
                        <a:t> (original)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For 100 mA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107.65%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0.4377%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0.1884%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0.0969%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0.0545%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0.0331%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0.0027%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392" y="5705457"/>
            <a:ext cx="8200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투과 스펙트럼 </a:t>
            </a:r>
            <a:r>
              <a:rPr lang="ko-KR" altLang="en-US" sz="1400" b="1" dirty="0" err="1"/>
              <a:t>면적비</a:t>
            </a:r>
            <a:r>
              <a:rPr lang="ko-KR" altLang="en-US" sz="1400" b="1" dirty="0"/>
              <a:t> 계산시 </a:t>
            </a:r>
            <a:r>
              <a:rPr lang="en-US" altLang="ko-KR" sz="1400" b="1" dirty="0"/>
              <a:t>cuvette</a:t>
            </a:r>
            <a:r>
              <a:rPr lang="ko-KR" altLang="en-US" sz="1400" b="1" dirty="0"/>
              <a:t>이 없는 상태와 비교하여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용액에 대해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농도에 관계없이 매우 낮은 </a:t>
            </a:r>
            <a:r>
              <a:rPr lang="ko-KR" altLang="en-US" sz="1400" b="1" dirty="0" err="1"/>
              <a:t>면적비를</a:t>
            </a:r>
            <a:r>
              <a:rPr lang="ko-KR" altLang="en-US" sz="1400" b="1" dirty="0"/>
              <a:t> 보임</a:t>
            </a:r>
            <a:r>
              <a:rPr lang="en-US" altLang="ko-KR" sz="1400" b="1" dirty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149475" y="762000"/>
            <a:ext cx="2593975" cy="205422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9475" y="3025775"/>
            <a:ext cx="2670175" cy="16827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02031"/>
              </p:ext>
            </p:extLst>
          </p:nvPr>
        </p:nvGraphicFramePr>
        <p:xfrm>
          <a:off x="673100" y="526669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526669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708758"/>
              </p:ext>
            </p:extLst>
          </p:nvPr>
        </p:nvGraphicFramePr>
        <p:xfrm>
          <a:off x="4791303" y="526669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1303" y="526669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7392" y="5584693"/>
            <a:ext cx="87334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실제 측정값과 </a:t>
            </a:r>
            <a:r>
              <a:rPr lang="ko-KR" altLang="en-US" sz="1400" b="1" dirty="0" err="1"/>
              <a:t>계산값을</a:t>
            </a:r>
            <a:r>
              <a:rPr lang="ko-KR" altLang="en-US" sz="1400" b="1" dirty="0"/>
              <a:t> 비교할 경우 유사한 </a:t>
            </a:r>
            <a:r>
              <a:rPr lang="en-US" altLang="ko-KR" sz="1400" b="1" dirty="0"/>
              <a:t>scale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data</a:t>
            </a:r>
            <a:r>
              <a:rPr lang="ko-KR" altLang="en-US" sz="1400" b="1" dirty="0"/>
              <a:t>가 확보되는 것을 확인할 수 있으며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농도에 증가할수록 </a:t>
            </a:r>
            <a:r>
              <a:rPr lang="ko-KR" altLang="en-US" sz="1400" b="1" dirty="0" err="1"/>
              <a:t>출력값이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exponentially </a:t>
            </a:r>
            <a:r>
              <a:rPr lang="ko-KR" altLang="en-US" sz="1400" b="1" dirty="0"/>
              <a:t>감소하는 것을 확인함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Photodiode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spectral sensitivity, Cuvette </a:t>
            </a:r>
            <a:r>
              <a:rPr lang="ko-KR" altLang="en-US" sz="1400" b="1" dirty="0"/>
              <a:t>투과도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렌즈계</a:t>
            </a:r>
            <a:r>
              <a:rPr lang="ko-KR" altLang="en-US" sz="1400" b="1" dirty="0"/>
              <a:t> 고려 </a:t>
            </a:r>
            <a:r>
              <a:rPr lang="ko-KR" altLang="en-US" sz="1400" b="1" dirty="0" err="1"/>
              <a:t>안함</a:t>
            </a:r>
            <a:endParaRPr lang="en-US" altLang="ko-KR" sz="1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64011"/>
              </p:ext>
            </p:extLst>
          </p:nvPr>
        </p:nvGraphicFramePr>
        <p:xfrm>
          <a:off x="283863" y="3674929"/>
          <a:ext cx="8576274" cy="1775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Output voltage</a:t>
                      </a:r>
                      <a:endParaRPr lang="ko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</a:p>
                    <a:p>
                      <a:pPr algn="ctr" latinLnBrk="1"/>
                      <a:r>
                        <a:rPr lang="en-US" altLang="ko-KR" sz="1200" b="1" baseline="0" dirty="0"/>
                        <a:t>(DIW)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계산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765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3.082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1.339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0.689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0.387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0.235 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측정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4.162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2.504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1.522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0.846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0.798 mV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13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61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 </a:t>
            </a:r>
            <a:r>
              <a:rPr lang="en-US" altLang="ko-KR" sz="1400" b="1" dirty="0"/>
              <a:t>(reference)</a:t>
            </a:r>
            <a:endParaRPr lang="ko-KR" altLang="en-US" sz="1400" b="1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2" y="1062990"/>
            <a:ext cx="4866632" cy="33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392" y="5094423"/>
            <a:ext cx="8766439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측정된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흡광</a:t>
            </a:r>
            <a:r>
              <a:rPr lang="ko-KR" altLang="en-US" sz="1400" b="1" dirty="0"/>
              <a:t> 스펙트럼은 </a:t>
            </a:r>
            <a:r>
              <a:rPr lang="en-US" altLang="ko-KR" sz="1400" b="1" dirty="0"/>
              <a:t>reference data</a:t>
            </a:r>
            <a:r>
              <a:rPr lang="ko-KR" altLang="en-US" sz="1400" b="1" dirty="0"/>
              <a:t>와 다른데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이는 </a:t>
            </a:r>
            <a:r>
              <a:rPr lang="en-US" altLang="ko-KR" sz="1400" b="1" dirty="0"/>
              <a:t>pass length</a:t>
            </a:r>
            <a:r>
              <a:rPr lang="ko-KR" altLang="en-US" sz="1400" b="1" dirty="0"/>
              <a:t>가 다르기 때문으로 판단됨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(Reference data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pass length </a:t>
            </a:r>
            <a:r>
              <a:rPr lang="ko-KR" altLang="en-US" sz="1400" b="1" dirty="0"/>
              <a:t>언급 없음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Beer-Lambert’s law</a:t>
            </a:r>
            <a:r>
              <a:rPr lang="ko-KR" altLang="en-US" sz="1400" b="1" dirty="0"/>
              <a:t>에 의해 </a:t>
            </a:r>
            <a:r>
              <a:rPr lang="ko-KR" altLang="en-US" sz="1400" b="1" dirty="0" err="1"/>
              <a:t>흡광도는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pass length</a:t>
            </a:r>
            <a:r>
              <a:rPr lang="ko-KR" altLang="en-US" sz="1400" b="1" dirty="0"/>
              <a:t>에 비례하므로 </a:t>
            </a:r>
            <a:r>
              <a:rPr lang="en-US" altLang="ko-KR" sz="1400" b="1" dirty="0"/>
              <a:t>pass length</a:t>
            </a:r>
            <a:r>
              <a:rPr lang="ko-KR" altLang="en-US" sz="1400" b="1" dirty="0"/>
              <a:t>를 줄일 예정임</a:t>
            </a:r>
            <a:r>
              <a:rPr lang="en-US" altLang="ko-KR" sz="1400" b="1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6" y="1238251"/>
            <a:ext cx="302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6" y="2894647"/>
            <a:ext cx="2933700" cy="9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3425" y="527566"/>
            <a:ext cx="547611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Hydrogen Peroxide Concentration Monitoring for CMP slurry</a:t>
            </a:r>
          </a:p>
          <a:p>
            <a:pPr>
              <a:lnSpc>
                <a:spcPct val="150000"/>
              </a:lnSpc>
            </a:pPr>
            <a:r>
              <a:rPr lang="en-US" altLang="ko-KR" sz="1200" i="1" dirty="0"/>
              <a:t>International Conference on Planarization/CMP Technology</a:t>
            </a:r>
            <a:r>
              <a:rPr lang="en-US" altLang="ko-KR" sz="1200" dirty="0"/>
              <a:t> (2014) 225-228.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43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8" t="-1" b="57250"/>
          <a:stretch/>
        </p:blipFill>
        <p:spPr bwMode="auto">
          <a:xfrm>
            <a:off x="1297557" y="3246533"/>
            <a:ext cx="639058" cy="18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9" r="67938"/>
          <a:stretch/>
        </p:blipFill>
        <p:spPr bwMode="auto">
          <a:xfrm>
            <a:off x="190500" y="3246533"/>
            <a:ext cx="639058" cy="18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7324"/>
              </p:ext>
            </p:extLst>
          </p:nvPr>
        </p:nvGraphicFramePr>
        <p:xfrm>
          <a:off x="2793865" y="797750"/>
          <a:ext cx="625792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Unit: mm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</a:t>
                      </a:r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Window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material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Path length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Internal width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External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Nominal Vol. (mL)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L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기존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Quartz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12.5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12.5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3.5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신규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3.5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0.4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측정 </a:t>
            </a:r>
            <a:r>
              <a:rPr lang="en-US" altLang="ko-KR" sz="1400" b="1" dirty="0"/>
              <a:t>cell </a:t>
            </a:r>
            <a:r>
              <a:rPr lang="ko-KR" altLang="en-US" sz="1400" b="1" dirty="0"/>
              <a:t>변경 관련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9"/>
          <a:stretch/>
        </p:blipFill>
        <p:spPr bwMode="auto">
          <a:xfrm>
            <a:off x="190500" y="542926"/>
            <a:ext cx="65074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9"/>
          <a:stretch/>
        </p:blipFill>
        <p:spPr bwMode="auto">
          <a:xfrm>
            <a:off x="1285875" y="542926"/>
            <a:ext cx="65074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895350" y="1543050"/>
            <a:ext cx="371475" cy="4667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167" y="5517298"/>
            <a:ext cx="71817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Path length</a:t>
            </a:r>
            <a:r>
              <a:rPr lang="ko-KR" altLang="en-US" sz="1400" b="1" dirty="0"/>
              <a:t>가 기존 </a:t>
            </a:r>
            <a:r>
              <a:rPr lang="en-US" altLang="ko-KR" sz="1400" b="1" dirty="0"/>
              <a:t>10 mm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1 mm</a:t>
            </a:r>
            <a:r>
              <a:rPr lang="ko-KR" altLang="en-US" sz="1400" b="1" dirty="0"/>
              <a:t>로 줄어든 </a:t>
            </a:r>
            <a:r>
              <a:rPr lang="en-US" altLang="ko-KR" sz="1400" b="1" dirty="0"/>
              <a:t>cell </a:t>
            </a:r>
            <a:r>
              <a:rPr lang="ko-KR" altLang="en-US" sz="1400" b="1" dirty="0"/>
              <a:t>활용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※ </a:t>
            </a:r>
            <a:r>
              <a:rPr lang="ko-KR" altLang="en-US" sz="1400" b="1" dirty="0"/>
              <a:t>동일 크기의 </a:t>
            </a:r>
            <a:r>
              <a:rPr lang="en-US" altLang="ko-KR" sz="1400" b="1" dirty="0"/>
              <a:t>cell</a:t>
            </a:r>
            <a:r>
              <a:rPr lang="ko-KR" altLang="en-US" sz="1400" b="1" dirty="0"/>
              <a:t>은 없어서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차 </a:t>
            </a:r>
            <a:r>
              <a:rPr lang="en-US" altLang="ko-KR" sz="1400" b="1" dirty="0"/>
              <a:t>test</a:t>
            </a:r>
            <a:r>
              <a:rPr lang="ko-KR" altLang="en-US" sz="1400" b="1" dirty="0"/>
              <a:t>용으로는 </a:t>
            </a:r>
            <a:r>
              <a:rPr lang="en-US" altLang="ko-KR" sz="1400" b="1" dirty="0"/>
              <a:t>spacer</a:t>
            </a:r>
            <a:r>
              <a:rPr lang="ko-KR" altLang="en-US" sz="1400" b="1" dirty="0"/>
              <a:t>를 이용하여 측정 예정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Flow cell</a:t>
            </a:r>
            <a:r>
              <a:rPr lang="ko-KR" altLang="en-US" sz="1400" b="1" dirty="0"/>
              <a:t> 측정을 위한 </a:t>
            </a:r>
            <a:r>
              <a:rPr lang="en-US" altLang="ko-KR" sz="1400" b="1" dirty="0"/>
              <a:t>cuvette </a:t>
            </a:r>
            <a:r>
              <a:rPr lang="ko-KR" altLang="en-US" sz="1400" b="1" dirty="0"/>
              <a:t>또한 줄어든 </a:t>
            </a:r>
            <a:r>
              <a:rPr lang="en-US" altLang="ko-KR" sz="1400" b="1" dirty="0"/>
              <a:t>pass length</a:t>
            </a:r>
            <a:r>
              <a:rPr lang="ko-KR" altLang="en-US" sz="1400" b="1" dirty="0"/>
              <a:t>에 대응가능 여부 확인 필요</a:t>
            </a:r>
            <a:endParaRPr lang="en-US" altLang="ko-KR" sz="14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65" y="805624"/>
            <a:ext cx="933450" cy="194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895350" y="3927983"/>
            <a:ext cx="371475" cy="4667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87049"/>
              </p:ext>
            </p:extLst>
          </p:nvPr>
        </p:nvGraphicFramePr>
        <p:xfrm>
          <a:off x="2604106" y="3144710"/>
          <a:ext cx="644768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Unit: mm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Flow cell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Window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material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Path length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Internal width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External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Nominal Vol. (mL)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L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기존 선정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Quartz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12.5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12.5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3.7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신규 선정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0.37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477</Words>
  <Application>Microsoft Office PowerPoint</Application>
  <PresentationFormat>화면 슬라이드 쇼(4:3)</PresentationFormat>
  <Paragraphs>126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yjeo</cp:lastModifiedBy>
  <cp:revision>119</cp:revision>
  <dcterms:created xsi:type="dcterms:W3CDTF">2019-11-28T08:14:41Z</dcterms:created>
  <dcterms:modified xsi:type="dcterms:W3CDTF">2020-03-12T13:49:50Z</dcterms:modified>
</cp:coreProperties>
</file>