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47" r:id="rId3"/>
    <p:sldId id="348" r:id="rId4"/>
    <p:sldId id="349" r:id="rId5"/>
    <p:sldId id="350" r:id="rId6"/>
    <p:sldId id="351" r:id="rId7"/>
    <p:sldId id="352" r:id="rId8"/>
    <p:sldId id="35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2020. 3. 26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4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600" y="385411"/>
            <a:ext cx="221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Cuvette pass length 10 mm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7392" y="5998741"/>
            <a:ext cx="862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→ </a:t>
            </a:r>
            <a:r>
              <a:rPr lang="en-US" altLang="ko-KR" sz="1200" b="1" dirty="0"/>
              <a:t>Cuvette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pass length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10 mm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1 mm</a:t>
            </a:r>
            <a:r>
              <a:rPr lang="ko-KR" altLang="en-US" sz="1200" b="1" dirty="0"/>
              <a:t>로 변경됨에 따라 </a:t>
            </a:r>
            <a:r>
              <a:rPr lang="en-US" altLang="ko-KR" sz="1200" b="1" dirty="0"/>
              <a:t>UV LED </a:t>
            </a:r>
            <a:r>
              <a:rPr lang="ko-KR" altLang="en-US" sz="1200" b="1" dirty="0" err="1"/>
              <a:t>주파장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(275 nm)</a:t>
            </a:r>
            <a:r>
              <a:rPr lang="ko-KR" altLang="en-US" sz="1200" b="1" dirty="0"/>
              <a:t>에서의 투과도가 농도에 따라 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ko-KR" altLang="en-US" sz="1200" b="1" dirty="0"/>
              <a:t>경향성 있게 나오는 것을 확인</a:t>
            </a:r>
            <a:endParaRPr lang="en-US" altLang="ko-KR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70190" y="0"/>
            <a:ext cx="127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Baseline: Air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55169"/>
              </p:ext>
            </p:extLst>
          </p:nvPr>
        </p:nvGraphicFramePr>
        <p:xfrm>
          <a:off x="32153" y="601261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" y="601261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27389"/>
              </p:ext>
            </p:extLst>
          </p:nvPr>
        </p:nvGraphicFramePr>
        <p:xfrm>
          <a:off x="32153" y="3394108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3" y="3394108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51175"/>
              </p:ext>
            </p:extLst>
          </p:nvPr>
        </p:nvGraphicFramePr>
        <p:xfrm>
          <a:off x="6426686" y="457205"/>
          <a:ext cx="2656932" cy="542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53">
                <a:tc vMerge="1">
                  <a:txBody>
                    <a:bodyPr/>
                    <a:lstStyle/>
                    <a:p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mm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b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Blank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Cuvette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only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84.76%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86.00%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baseline="0" dirty="0"/>
                        <a:t>(DIW)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91.21%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92.23%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30.37%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20.58%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13.81%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9.54%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0.0024%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6.38%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032993"/>
              </p:ext>
            </p:extLst>
          </p:nvPr>
        </p:nvGraphicFramePr>
        <p:xfrm>
          <a:off x="3146297" y="601261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6297" y="601261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82106"/>
              </p:ext>
            </p:extLst>
          </p:nvPr>
        </p:nvGraphicFramePr>
        <p:xfrm>
          <a:off x="3146297" y="3394108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6297" y="3394108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0600" y="3177485"/>
            <a:ext cx="212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Cuvette pass length 1 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628" y="385412"/>
            <a:ext cx="6189287" cy="2705730"/>
          </a:xfrm>
          <a:prstGeom prst="roundRect">
            <a:avLst>
              <a:gd name="adj" fmla="val 407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6628" y="3177486"/>
            <a:ext cx="6189287" cy="2705730"/>
          </a:xfrm>
          <a:prstGeom prst="roundRect">
            <a:avLst>
              <a:gd name="adj" fmla="val 4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26728"/>
              </p:ext>
            </p:extLst>
          </p:nvPr>
        </p:nvGraphicFramePr>
        <p:xfrm>
          <a:off x="4621399" y="56584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1399" y="56584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82540"/>
              </p:ext>
            </p:extLst>
          </p:nvPr>
        </p:nvGraphicFramePr>
        <p:xfrm>
          <a:off x="799892" y="56584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892" y="56584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85063"/>
              </p:ext>
            </p:extLst>
          </p:nvPr>
        </p:nvGraphicFramePr>
        <p:xfrm>
          <a:off x="283863" y="3787067"/>
          <a:ext cx="8576272" cy="1483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6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For 100 mA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Output voltage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w/o </a:t>
                      </a:r>
                      <a:r>
                        <a:rPr lang="en-US" altLang="ko-KR" sz="1200" b="1" baseline="0" dirty="0"/>
                        <a:t>sample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 </a:t>
                      </a:r>
                      <a:r>
                        <a:rPr lang="en-US" altLang="ko-KR" sz="1200" b="1" baseline="0" dirty="0"/>
                        <a:t>(DIW)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계산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665.7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630.5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236.5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174.2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129.4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100.3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76.6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측정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665.7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278.4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211.1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162.2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124.8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98.2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7392" y="5584693"/>
            <a:ext cx="87334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실제 측정값과 </a:t>
            </a:r>
            <a:r>
              <a:rPr lang="ko-KR" altLang="en-US" sz="1400" b="1" dirty="0" err="1"/>
              <a:t>계산값을</a:t>
            </a:r>
            <a:r>
              <a:rPr lang="ko-KR" altLang="en-US" sz="1400" b="1" dirty="0"/>
              <a:t> 비교할 경우 유사한 </a:t>
            </a:r>
            <a:r>
              <a:rPr lang="en-US" altLang="ko-KR" sz="1400" b="1" dirty="0"/>
              <a:t>scale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data</a:t>
            </a:r>
            <a:r>
              <a:rPr lang="ko-KR" altLang="en-US" sz="1400" b="1" dirty="0"/>
              <a:t>가 확보되는 것을 확인할 수 있으며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농도에 증가할수록 </a:t>
            </a:r>
            <a:r>
              <a:rPr lang="ko-KR" altLang="en-US" sz="1400" b="1" dirty="0" err="1"/>
              <a:t>출력값이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exponentially </a:t>
            </a:r>
            <a:r>
              <a:rPr lang="ko-KR" altLang="en-US" sz="1400" b="1" dirty="0"/>
              <a:t>감소하는 것을 확인함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Photodiode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spectral sensitivity, Cuvette </a:t>
            </a:r>
            <a:r>
              <a:rPr lang="ko-KR" altLang="en-US" sz="1400" b="1" dirty="0"/>
              <a:t>투과도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렌즈계</a:t>
            </a:r>
            <a:r>
              <a:rPr lang="ko-KR" altLang="en-US" sz="1400" b="1" dirty="0"/>
              <a:t> 고려 </a:t>
            </a:r>
            <a:r>
              <a:rPr lang="ko-KR" altLang="en-US" sz="1400" b="1" dirty="0" err="1"/>
              <a:t>안함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8192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52690"/>
              </p:ext>
            </p:extLst>
          </p:nvPr>
        </p:nvGraphicFramePr>
        <p:xfrm>
          <a:off x="106363" y="5667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63" y="5667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79092"/>
              </p:ext>
            </p:extLst>
          </p:nvPr>
        </p:nvGraphicFramePr>
        <p:xfrm>
          <a:off x="3087688" y="5667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5667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83514"/>
              </p:ext>
            </p:extLst>
          </p:nvPr>
        </p:nvGraphicFramePr>
        <p:xfrm>
          <a:off x="6069013" y="5667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9013" y="5667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0694"/>
              </p:ext>
            </p:extLst>
          </p:nvPr>
        </p:nvGraphicFramePr>
        <p:xfrm>
          <a:off x="106363" y="28908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363" y="28908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96793"/>
              </p:ext>
            </p:extLst>
          </p:nvPr>
        </p:nvGraphicFramePr>
        <p:xfrm>
          <a:off x="3087688" y="28908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688" y="28908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50027"/>
              </p:ext>
            </p:extLst>
          </p:nvPr>
        </p:nvGraphicFramePr>
        <p:xfrm>
          <a:off x="6069013" y="28908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9013" y="28908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66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: LED </a:t>
            </a:r>
            <a:r>
              <a:rPr lang="ko-KR" altLang="en-US" sz="1400" b="1" dirty="0" err="1"/>
              <a:t>인가전류별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392" y="5475423"/>
            <a:ext cx="809067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 LED</a:t>
            </a:r>
            <a:r>
              <a:rPr lang="ko-KR" altLang="en-US" sz="1400" b="1" dirty="0"/>
              <a:t>의 인가 전류가 늘어날수록 출력 전압이 증가하는 경향성과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농도가 증가할수록 </a:t>
            </a:r>
            <a:br>
              <a:rPr lang="en-US" altLang="ko-KR" sz="1400" b="1" dirty="0"/>
            </a:br>
            <a:r>
              <a:rPr lang="en-US" altLang="ko-KR" sz="1400" b="1" dirty="0"/>
              <a:t>    photodiode</a:t>
            </a:r>
            <a:r>
              <a:rPr lang="ko-KR" altLang="en-US" sz="1400" b="1" dirty="0"/>
              <a:t>의 출력 전압이 감소하는 경향성이 있음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DAQ </a:t>
            </a:r>
            <a:r>
              <a:rPr lang="ko-KR" altLang="en-US" sz="1400" b="1" dirty="0"/>
              <a:t>측정조건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초당 </a:t>
            </a:r>
            <a:r>
              <a:rPr lang="en-US" altLang="ko-KR" sz="1400" b="1" dirty="0"/>
              <a:t>20</a:t>
            </a:r>
            <a:r>
              <a:rPr lang="ko-KR" altLang="en-US" sz="1400" b="1" dirty="0"/>
              <a:t>회</a:t>
            </a:r>
            <a:r>
              <a:rPr lang="en-US" altLang="ko-KR" sz="1400" b="1" dirty="0"/>
              <a:t>, 30</a:t>
            </a:r>
            <a:r>
              <a:rPr lang="ko-KR" altLang="en-US" sz="1400" b="1" dirty="0"/>
              <a:t>초 이상 연속측정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1921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96034"/>
              </p:ext>
            </p:extLst>
          </p:nvPr>
        </p:nvGraphicFramePr>
        <p:xfrm>
          <a:off x="106363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63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48317"/>
              </p:ext>
            </p:extLst>
          </p:nvPr>
        </p:nvGraphicFramePr>
        <p:xfrm>
          <a:off x="3087688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16232"/>
              </p:ext>
            </p:extLst>
          </p:nvPr>
        </p:nvGraphicFramePr>
        <p:xfrm>
          <a:off x="6069013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9013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37761"/>
              </p:ext>
            </p:extLst>
          </p:nvPr>
        </p:nvGraphicFramePr>
        <p:xfrm>
          <a:off x="106363" y="28908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363" y="28908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3350"/>
              </p:ext>
            </p:extLst>
          </p:nvPr>
        </p:nvGraphicFramePr>
        <p:xfrm>
          <a:off x="3087688" y="28908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688" y="28908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7392" y="5475423"/>
            <a:ext cx="90212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LED </a:t>
            </a:r>
            <a:r>
              <a:rPr lang="ko-KR" altLang="en-US" sz="1400" b="1" dirty="0"/>
              <a:t>인가 전류와 관계없이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농도가 증가할수록 </a:t>
            </a:r>
            <a:r>
              <a:rPr lang="en-US" altLang="ko-KR" sz="1400" b="1" dirty="0"/>
              <a:t>photodiode</a:t>
            </a:r>
            <a:r>
              <a:rPr lang="ko-KR" altLang="en-US" sz="1400" b="1" dirty="0"/>
              <a:t>의 출력전압이 </a:t>
            </a:r>
            <a:r>
              <a:rPr lang="en-US" altLang="ko-KR" sz="1400" b="1" dirty="0"/>
              <a:t>exponentially </a:t>
            </a:r>
            <a:r>
              <a:rPr lang="ko-KR" altLang="en-US" sz="1400" b="1" dirty="0"/>
              <a:t>감소하는 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경향성 확인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Exponential fitting</a:t>
            </a:r>
            <a:r>
              <a:rPr lang="ko-KR" altLang="en-US" sz="1400" b="1" dirty="0"/>
              <a:t>시 </a:t>
            </a:r>
            <a:r>
              <a:rPr lang="en-US" altLang="ko-KR" sz="1400" b="1" i="1" dirty="0"/>
              <a:t>adjusted R</a:t>
            </a:r>
            <a:r>
              <a:rPr lang="en-US" altLang="ko-KR" sz="1400" b="1" i="1" baseline="30000" dirty="0"/>
              <a:t>2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에 가까우며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이로부터 출력전압에 따른 농도로 계산이 가능함</a:t>
            </a:r>
            <a:r>
              <a:rPr lang="en-US" altLang="ko-KR" sz="1400" b="1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2386" y="10422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Adj. R</a:t>
            </a:r>
            <a:r>
              <a:rPr lang="en-US" altLang="ko-KR" sz="1200" b="1" i="1" baseline="30000" dirty="0"/>
              <a:t>2</a:t>
            </a:r>
            <a:r>
              <a:rPr lang="en-US" altLang="ko-KR" sz="1200" b="1" i="1" dirty="0"/>
              <a:t> = 0.99998</a:t>
            </a:r>
            <a:endParaRPr lang="ko-KR" alt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13711" y="10422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Adj. R</a:t>
            </a:r>
            <a:r>
              <a:rPr lang="en-US" altLang="ko-KR" sz="1200" b="1" i="1" baseline="30000" dirty="0"/>
              <a:t>2</a:t>
            </a:r>
            <a:r>
              <a:rPr lang="en-US" altLang="ko-KR" sz="1200" b="1" i="1" dirty="0"/>
              <a:t> = 0.99999</a:t>
            </a:r>
            <a:endParaRPr lang="ko-KR" altLang="en-US" sz="12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95036" y="10422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Adj. R</a:t>
            </a:r>
            <a:r>
              <a:rPr lang="en-US" altLang="ko-KR" sz="1200" b="1" i="1" baseline="30000" dirty="0"/>
              <a:t>2</a:t>
            </a:r>
            <a:r>
              <a:rPr lang="en-US" altLang="ko-KR" sz="1200" b="1" i="1" dirty="0"/>
              <a:t> = 0.99999</a:t>
            </a:r>
            <a:endParaRPr lang="ko-KR" altLang="en-US" sz="12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32386" y="33663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Adj. R</a:t>
            </a:r>
            <a:r>
              <a:rPr lang="en-US" altLang="ko-KR" sz="1200" b="1" i="1" baseline="30000" dirty="0"/>
              <a:t>2</a:t>
            </a:r>
            <a:r>
              <a:rPr lang="en-US" altLang="ko-KR" sz="1200" b="1" i="1" dirty="0"/>
              <a:t> = 0.99999</a:t>
            </a:r>
            <a:endParaRPr lang="ko-KR" altLang="en-US" sz="12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13711" y="33663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Adj. R</a:t>
            </a:r>
            <a:r>
              <a:rPr lang="en-US" altLang="ko-KR" sz="1200" b="1" i="1" baseline="30000" dirty="0"/>
              <a:t>2</a:t>
            </a:r>
            <a:r>
              <a:rPr lang="en-US" altLang="ko-KR" sz="1200" b="1" i="1" dirty="0"/>
              <a:t> = 1.00000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40280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27161"/>
            <a:ext cx="1808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Fitting information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7867" y="961370"/>
                <a:ext cx="1839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7" y="961370"/>
                <a:ext cx="183947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772648"/>
                  </p:ext>
                </p:extLst>
              </p:nvPr>
            </p:nvGraphicFramePr>
            <p:xfrm>
              <a:off x="688789" y="1511300"/>
              <a:ext cx="7836085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72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7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72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72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72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Parameters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aseline="30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sz="1400" b="1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i="1" baseline="-25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baseline="0" smtClean="0">
                                    <a:latin typeface="Cambria Math"/>
                                  </a:rPr>
                                  <m:t>𝒂𝒅𝒋</m:t>
                                </m:r>
                                <m:r>
                                  <a:rPr lang="en-US" altLang="ko-KR" sz="1400" b="1" i="1" baseline="0" smtClean="0">
                                    <a:latin typeface="Cambria Math"/>
                                  </a:rPr>
                                  <m:t>. </m:t>
                                </m:r>
                                <m:sSup>
                                  <m:sSupPr>
                                    <m:ctrlPr>
                                      <a:rPr lang="en-US" altLang="ko-KR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baseline="0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400" b="1" i="1" baseline="0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i="0" baseline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20 mA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161.16778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-0.31219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6.05900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0.99998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40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295.30796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-0.31122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11.08939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60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405.26080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-0.31172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15.55110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80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527.57319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-0.31109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20.56923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100 mA</a:t>
                          </a:r>
                          <a:endParaRPr lang="ko-KR" altLang="en-US" sz="1200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641.59186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-0.30812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24.09376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1.00000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461949"/>
                  </p:ext>
                </p:extLst>
              </p:nvPr>
            </p:nvGraphicFramePr>
            <p:xfrm>
              <a:off x="688789" y="1511300"/>
              <a:ext cx="7836085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7217"/>
                    <a:gridCol w="1567217"/>
                    <a:gridCol w="1567217"/>
                    <a:gridCol w="1567217"/>
                    <a:gridCol w="15672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Parameters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aseline="30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389" t="-101639" r="-30038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389" t="-101639" r="-20038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389" t="-101639" r="-10038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389" t="-101639" r="-389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20 mA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161.16778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-0.31219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6.05900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40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295.30796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-0.31122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11.08939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60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405.26080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15.55110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80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527.57319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-0.31109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20.56923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100 mA</a:t>
                          </a:r>
                          <a:endParaRPr lang="ko-KR" altLang="en-US" sz="1200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641.59186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-0.30812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24.09376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1.00000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37392" y="4761048"/>
            <a:ext cx="7300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R</a:t>
            </a:r>
            <a:r>
              <a:rPr lang="en-US" altLang="ko-KR" sz="1400" b="1" baseline="-25000" dirty="0"/>
              <a:t>0</a:t>
            </a:r>
            <a:r>
              <a:rPr lang="ko-KR" altLang="en-US" sz="1400" b="1" dirty="0"/>
              <a:t>값에 의해 </a:t>
            </a:r>
            <a:r>
              <a:rPr lang="en-US" altLang="ko-KR" sz="1400" b="1" dirty="0"/>
              <a:t>slope</a:t>
            </a:r>
            <a:r>
              <a:rPr lang="ko-KR" altLang="en-US" sz="1400" b="1" dirty="0"/>
              <a:t>가 결정되는데</a:t>
            </a:r>
            <a:r>
              <a:rPr lang="en-US" altLang="ko-KR" sz="1400" b="1" dirty="0"/>
              <a:t>, 100 mA </a:t>
            </a:r>
            <a:r>
              <a:rPr lang="ko-KR" altLang="en-US" sz="1400" b="1" dirty="0" err="1"/>
              <a:t>인가시를</a:t>
            </a:r>
            <a:r>
              <a:rPr lang="ko-KR" altLang="en-US" sz="1400" b="1" dirty="0"/>
              <a:t> 제외하고 거의 동일한 값을 보임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 LED </a:t>
            </a:r>
            <a:r>
              <a:rPr lang="ko-KR" altLang="en-US" sz="1400" b="1" dirty="0"/>
              <a:t>구동 전류 확정 필요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LED </a:t>
            </a:r>
            <a:r>
              <a:rPr lang="ko-KR" altLang="en-US" sz="1400" b="1" dirty="0"/>
              <a:t>수명과 출력전압의 신뢰도를 고려했을 때</a:t>
            </a:r>
            <a:r>
              <a:rPr lang="en-US" altLang="ko-KR" sz="1400" b="1" dirty="0"/>
              <a:t>, 40 mA </a:t>
            </a:r>
            <a:r>
              <a:rPr lang="ko-KR" altLang="en-US" sz="1400" b="1" dirty="0"/>
              <a:t>수준 추천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ko-KR" altLang="en-US" sz="1400" b="1" dirty="0"/>
              <a:t>추가 증폭여부 확인 필요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292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–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광학측정 결과 문제점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392" y="4303870"/>
            <a:ext cx="8773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현재 </a:t>
            </a:r>
            <a:r>
              <a:rPr lang="en-US" altLang="ko-KR" sz="1400" b="1" dirty="0"/>
              <a:t>photocurrent digitizer</a:t>
            </a:r>
            <a:r>
              <a:rPr lang="ko-KR" altLang="en-US" sz="1400" b="1" dirty="0"/>
              <a:t>를 이용한 </a:t>
            </a:r>
            <a:r>
              <a:rPr lang="en-US" altLang="ko-KR" sz="1400" b="1" dirty="0"/>
              <a:t>photodiode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current</a:t>
            </a:r>
            <a:r>
              <a:rPr lang="ko-KR" altLang="en-US" sz="1400" b="1" dirty="0"/>
              <a:t>를 직접 읽는 방식에서 문제점 확인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: LED OFF</a:t>
            </a:r>
            <a:r>
              <a:rPr lang="ko-KR" altLang="en-US" sz="1400" b="1" dirty="0"/>
              <a:t>시 출력 </a:t>
            </a:r>
            <a:r>
              <a:rPr lang="en-US" altLang="ko-KR" sz="1400" b="1" dirty="0"/>
              <a:t>signal</a:t>
            </a:r>
            <a:r>
              <a:rPr lang="ko-KR" altLang="en-US" sz="1400" b="1" dirty="0"/>
              <a:t>이 완전히 떨어지지 않으며</a:t>
            </a:r>
            <a:r>
              <a:rPr lang="en-US" altLang="ko-KR" sz="1400" b="1" dirty="0"/>
              <a:t>, BNC cable </a:t>
            </a:r>
            <a:r>
              <a:rPr lang="ko-KR" altLang="en-US" sz="1400" b="1" dirty="0"/>
              <a:t>금속부분 </a:t>
            </a:r>
            <a:r>
              <a:rPr lang="en-US" altLang="ko-KR" sz="1400" b="1" dirty="0"/>
              <a:t>(ground) </a:t>
            </a:r>
            <a:r>
              <a:rPr lang="ko-KR" altLang="en-US" sz="1400" b="1" dirty="0" err="1"/>
              <a:t>접촉시</a:t>
            </a:r>
            <a:r>
              <a:rPr lang="ko-KR" altLang="en-US" sz="1400" b="1" dirty="0"/>
              <a:t> 초기값까지</a:t>
            </a:r>
            <a:br>
              <a:rPr lang="en-US" altLang="ko-KR" sz="1400" b="1" dirty="0"/>
            </a:br>
            <a:r>
              <a:rPr lang="en-US" altLang="ko-KR" sz="1400" b="1" dirty="0"/>
              <a:t>     </a:t>
            </a:r>
            <a:r>
              <a:rPr lang="ko-KR" altLang="en-US" sz="1400" b="1" dirty="0"/>
              <a:t>떨어지는 현상이 있음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어떤 </a:t>
            </a:r>
            <a:r>
              <a:rPr lang="en-US" altLang="ko-KR" sz="1400" b="1" dirty="0"/>
              <a:t>parts</a:t>
            </a:r>
            <a:r>
              <a:rPr lang="ko-KR" altLang="en-US" sz="1400" b="1" dirty="0"/>
              <a:t>의 문제인지 명확히 판단하기 어려워 </a:t>
            </a:r>
            <a:r>
              <a:rPr lang="en-US" altLang="ko-KR" sz="1400" b="1" dirty="0" err="1"/>
              <a:t>transimpedance</a:t>
            </a:r>
            <a:r>
              <a:rPr lang="en-US" altLang="ko-KR" sz="1400" b="1" dirty="0"/>
              <a:t> amplifier </a:t>
            </a:r>
            <a:r>
              <a:rPr lang="ko-KR" altLang="en-US" sz="1400" b="1" dirty="0"/>
              <a:t>구성하여 </a:t>
            </a:r>
            <a:r>
              <a:rPr lang="en-US" altLang="ko-KR" sz="1400" b="1" dirty="0"/>
              <a:t>UV</a:t>
            </a:r>
            <a:r>
              <a:rPr lang="ko-KR" altLang="en-US" sz="1400" b="1" dirty="0"/>
              <a:t>와 동일한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방식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data logging </a:t>
            </a:r>
            <a:r>
              <a:rPr lang="ko-KR" altLang="en-US" sz="1400" b="1" dirty="0"/>
              <a:t>예정 </a:t>
            </a:r>
            <a:r>
              <a:rPr lang="en-US" altLang="ko-KR" sz="1400" b="1" dirty="0"/>
              <a:t>(DAQ </a:t>
            </a:r>
            <a:r>
              <a:rPr lang="ko-KR" altLang="en-US" sz="1400" b="1" dirty="0"/>
              <a:t>활용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Baseline </a:t>
            </a:r>
            <a:r>
              <a:rPr lang="ko-KR" altLang="en-US" sz="1400" b="1" dirty="0"/>
              <a:t>문제가 있으나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2% </a:t>
            </a:r>
            <a:r>
              <a:rPr lang="ko-KR" altLang="en-US" sz="1400" b="1" dirty="0"/>
              <a:t>용액에 대해서 </a:t>
            </a:r>
            <a:r>
              <a:rPr lang="en-US" altLang="ko-KR" sz="1400" b="1" dirty="0"/>
              <a:t>1mm cell </a:t>
            </a:r>
            <a:r>
              <a:rPr lang="ko-KR" altLang="en-US" sz="1400" b="1" dirty="0"/>
              <a:t>사용시 약 </a:t>
            </a:r>
            <a:r>
              <a:rPr lang="en-US" altLang="ko-KR" sz="1400" b="1" dirty="0"/>
              <a:t>330 </a:t>
            </a:r>
            <a:r>
              <a:rPr lang="en-US" altLang="ko-KR" sz="1400" b="1" dirty="0" err="1"/>
              <a:t>nA</a:t>
            </a:r>
            <a:r>
              <a:rPr lang="ko-KR" altLang="en-US" sz="1400" b="1" dirty="0"/>
              <a:t>의 출력을 확인</a:t>
            </a:r>
            <a:endParaRPr lang="en-US" altLang="ko-KR" sz="1400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0283"/>
              </p:ext>
            </p:extLst>
          </p:nvPr>
        </p:nvGraphicFramePr>
        <p:xfrm>
          <a:off x="261363" y="672273"/>
          <a:ext cx="7316039" cy="279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Graph" r:id="rId3" imgW="7841880" imgH="3000960" progId="Origin95.Graph">
                  <p:embed/>
                </p:oleObj>
              </mc:Choice>
              <mc:Fallback>
                <p:oleObj name="Graph" r:id="rId3" imgW="784188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363" y="672273"/>
                        <a:ext cx="7316039" cy="2799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 descr="C:\Users\yjeo\Documents\카카오톡 받은 파일\[크기변환]KakaoTalk_20200326_22311158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r="20473"/>
          <a:stretch/>
        </p:blipFill>
        <p:spPr bwMode="auto">
          <a:xfrm rot="5400000">
            <a:off x="7395139" y="2660344"/>
            <a:ext cx="1416948" cy="15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7840507" y="3183145"/>
            <a:ext cx="526211" cy="526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6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 증폭회로 관련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98" y="652282"/>
            <a:ext cx="4979327" cy="398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766" y="4817020"/>
            <a:ext cx="85273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내부 검토결과 </a:t>
            </a:r>
            <a:r>
              <a:rPr lang="en-US" altLang="ko-KR" sz="1400" b="1" dirty="0"/>
              <a:t>OPA380</a:t>
            </a:r>
            <a:r>
              <a:rPr lang="ko-KR" altLang="en-US" sz="1400" b="1" dirty="0"/>
              <a:t>을 이용한 </a:t>
            </a:r>
            <a:r>
              <a:rPr lang="en-US" altLang="ko-KR" sz="1400" b="1" dirty="0" err="1"/>
              <a:t>transimpedance</a:t>
            </a:r>
            <a:r>
              <a:rPr lang="en-US" altLang="ko-KR" sz="1400" b="1" dirty="0"/>
              <a:t> amplifier</a:t>
            </a:r>
            <a:r>
              <a:rPr lang="ko-KR" altLang="en-US" sz="1400" b="1" dirty="0"/>
              <a:t>로부터 </a:t>
            </a:r>
            <a:r>
              <a:rPr lang="en-US" altLang="ko-KR" sz="1400" b="1" dirty="0"/>
              <a:t>UV </a:t>
            </a:r>
            <a:r>
              <a:rPr lang="ko-KR" altLang="en-US" sz="1400" b="1" dirty="0"/>
              <a:t>출력과 유사한 수준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(~</a:t>
            </a:r>
            <a:r>
              <a:rPr lang="ko-KR" altLang="en-US" sz="1400" b="1" dirty="0"/>
              <a:t>수백 </a:t>
            </a:r>
            <a:r>
              <a:rPr lang="en-US" altLang="ko-KR" sz="1400" b="1" dirty="0"/>
              <a:t>mV)</a:t>
            </a:r>
            <a:r>
              <a:rPr lang="ko-KR" altLang="en-US" sz="1400" b="1" dirty="0"/>
              <a:t>의 증폭을 위해 </a:t>
            </a:r>
            <a:r>
              <a:rPr lang="en-US" altLang="ko-KR" sz="1400" b="1" dirty="0" err="1"/>
              <a:t>R</a:t>
            </a:r>
            <a:r>
              <a:rPr lang="en-US" altLang="ko-KR" sz="1400" b="1" baseline="-25000" dirty="0" err="1"/>
              <a:t>f</a:t>
            </a:r>
            <a:r>
              <a:rPr lang="en-US" altLang="ko-KR" sz="1400" b="1" dirty="0"/>
              <a:t> = 500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k</a:t>
            </a:r>
            <a:r>
              <a:rPr lang="el-GR" altLang="ko-KR" sz="1400" b="1" dirty="0"/>
              <a:t>Ω</a:t>
            </a:r>
            <a:r>
              <a:rPr lang="en-US" altLang="ko-KR" sz="1400" b="1" dirty="0"/>
              <a:t>~ 1 M</a:t>
            </a:r>
            <a:r>
              <a:rPr lang="el-GR" altLang="ko-KR" sz="1400" b="1" dirty="0"/>
              <a:t>Ω</a:t>
            </a:r>
            <a:r>
              <a:rPr lang="ko-KR" altLang="en-US" sz="1400" b="1" dirty="0"/>
              <a:t> 사용이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가능할 것으로 판단됨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en-US" altLang="ko-KR" sz="1400" b="1" dirty="0" err="1"/>
              <a:t>C</a:t>
            </a:r>
            <a:r>
              <a:rPr lang="en-US" altLang="ko-KR" sz="1400" b="1" baseline="-25000" dirty="0" err="1"/>
              <a:t>f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차 </a:t>
            </a:r>
            <a:r>
              <a:rPr lang="ko-KR" altLang="en-US" sz="1400" b="1" dirty="0" err="1"/>
              <a:t>증폭단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차동증폭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은 </a:t>
            </a:r>
            <a:r>
              <a:rPr lang="ko-KR" altLang="en-US" sz="1400" b="1" dirty="0" err="1"/>
              <a:t>필요시</a:t>
            </a:r>
            <a:r>
              <a:rPr lang="ko-KR" altLang="en-US" sz="1400" b="1" dirty="0"/>
              <a:t> 추후 구성 예정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</a:t>
            </a:r>
            <a:r>
              <a:rPr lang="ko-KR" altLang="en-US" sz="1400" b="1" dirty="0"/>
              <a:t> 부품 입고</a:t>
            </a:r>
            <a:r>
              <a:rPr lang="en-US" altLang="ko-KR" sz="1400" b="1" dirty="0"/>
              <a:t>: 3/31(</a:t>
            </a:r>
            <a:r>
              <a:rPr lang="ko-KR" altLang="en-US" sz="1400" b="1" dirty="0"/>
              <a:t>화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예정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</a:t>
            </a:r>
            <a:r>
              <a:rPr lang="ko-KR" altLang="en-US" sz="1400" b="1" dirty="0"/>
              <a:t>회로 구성 및 </a:t>
            </a:r>
            <a:r>
              <a:rPr lang="en-US" altLang="ko-KR" sz="1400" b="1" dirty="0"/>
              <a:t>test: 4/1 (</a:t>
            </a:r>
            <a:r>
              <a:rPr lang="ko-KR" altLang="en-US" sz="1400" b="1" dirty="0"/>
              <a:t>수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92438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606</Words>
  <Application>Microsoft Office PowerPoint</Application>
  <PresentationFormat>화면 슬라이드 쇼(4:3)</PresentationFormat>
  <Paragraphs>122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123</cp:revision>
  <dcterms:created xsi:type="dcterms:W3CDTF">2019-11-28T08:14:41Z</dcterms:created>
  <dcterms:modified xsi:type="dcterms:W3CDTF">2020-03-27T00:38:46Z</dcterms:modified>
</cp:coreProperties>
</file>