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8" r:id="rId2"/>
    <p:sldId id="359" r:id="rId3"/>
    <p:sldId id="357" r:id="rId4"/>
    <p:sldId id="356" r:id="rId5"/>
    <p:sldId id="354" r:id="rId6"/>
    <p:sldId id="361" r:id="rId7"/>
    <p:sldId id="362" r:id="rId8"/>
    <p:sldId id="360" r:id="rId9"/>
    <p:sldId id="3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eo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DBF2"/>
    <a:srgbClr val="3B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 snapToGrid="0">
      <p:cViewPr>
        <p:scale>
          <a:sx n="100" d="100"/>
          <a:sy n="100" d="100"/>
        </p:scale>
        <p:origin x="-1980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75AF9-2E8E-4A7B-A959-B91F3CA58865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CE81F-03A9-40F4-A322-CF14F563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2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3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3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0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6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1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7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6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5F40-A51B-409A-B464-AB1BAA2F135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1424" y="2086709"/>
            <a:ext cx="4721164" cy="1233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/>
              <a:t>농도계 국산화 진행 상황</a:t>
            </a:r>
            <a:endParaRPr lang="en-US" altLang="ko-KR" sz="3200" b="1" dirty="0"/>
          </a:p>
          <a:p>
            <a:pPr algn="ctr">
              <a:lnSpc>
                <a:spcPct val="150000"/>
              </a:lnSpc>
            </a:pPr>
            <a:r>
              <a:rPr lang="en-US" altLang="ko-KR" sz="2000" dirty="0"/>
              <a:t>(</a:t>
            </a:r>
            <a:r>
              <a:rPr lang="ko-KR" altLang="en-US" sz="2000" dirty="0"/>
              <a:t>광학 측정</a:t>
            </a:r>
            <a:r>
              <a:rPr lang="en-US" altLang="ko-KR" sz="20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227" y="5204223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2020. </a:t>
            </a:r>
            <a:r>
              <a:rPr lang="en-US" altLang="ko-KR" sz="2000" dirty="0" smtClean="0"/>
              <a:t>4. 2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57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295722"/>
              </p:ext>
            </p:extLst>
          </p:nvPr>
        </p:nvGraphicFramePr>
        <p:xfrm>
          <a:off x="4733531" y="574466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3531" y="574466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399990"/>
              </p:ext>
            </p:extLst>
          </p:nvPr>
        </p:nvGraphicFramePr>
        <p:xfrm>
          <a:off x="696369" y="574466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6369" y="574466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0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OH/H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UV </a:t>
            </a:r>
            <a:r>
              <a:rPr lang="ko-KR" altLang="en-US" sz="1400" b="1" dirty="0" smtClean="0"/>
              <a:t>측정 </a:t>
            </a:r>
            <a:r>
              <a:rPr lang="ko-KR" altLang="en-US" sz="1400" b="1" dirty="0"/>
              <a:t>결과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754706"/>
              </p:ext>
            </p:extLst>
          </p:nvPr>
        </p:nvGraphicFramePr>
        <p:xfrm>
          <a:off x="439543" y="3787067"/>
          <a:ext cx="8264916" cy="1807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4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7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7486"/>
                <a:gridCol w="13774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74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77486"/>
              </a:tblGrid>
              <a:tr h="356382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Averaged output voltage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(Standard deviation)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45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20 mA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40</a:t>
                      </a:r>
                      <a:r>
                        <a:rPr lang="en-US" altLang="ko-KR" sz="1200" b="1" baseline="0" dirty="0" smtClean="0"/>
                        <a:t> mA</a:t>
                      </a:r>
                      <a:endParaRPr lang="ko-KR" altLang="en-US" sz="1200" b="1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 smtClean="0"/>
                        <a:t>60 mA</a:t>
                      </a:r>
                      <a:endParaRPr lang="ko-KR" altLang="en-US" sz="1200" b="1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 smtClean="0"/>
                        <a:t>80 mA</a:t>
                      </a:r>
                      <a:endParaRPr lang="ko-KR" altLang="en-US" sz="1200" b="1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 smtClean="0"/>
                        <a:t>100 mA</a:t>
                      </a:r>
                      <a:endParaRPr lang="ko-KR" altLang="en-US" sz="1200" b="1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DIW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167.2 mV</a:t>
                      </a:r>
                    </a:p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(0.718 mV)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306.4 mV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(0.649 mV)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420.8 mV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(0.755 mV)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548.2 mV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(1.629 mV)</a:t>
                      </a:r>
                      <a:endParaRPr lang="en-US" altLang="ko-KR" sz="12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665.7 mV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(1.496 mV)</a:t>
                      </a:r>
                      <a:endParaRPr lang="en-US" altLang="ko-KR" sz="12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NH</a:t>
                      </a:r>
                      <a:r>
                        <a:rPr lang="en-US" altLang="ko-KR" sz="1200" b="1" baseline="-25000" dirty="0" smtClean="0"/>
                        <a:t>4</a:t>
                      </a:r>
                      <a:r>
                        <a:rPr lang="en-US" altLang="ko-KR" sz="1200" b="1" dirty="0" smtClean="0"/>
                        <a:t>OH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169.9 mV</a:t>
                      </a:r>
                    </a:p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(1.009 mV)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312.6 mV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(0.973 mV)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428.9 mV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(1.122 mV)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558.0 mV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(1.076 mV)</a:t>
                      </a:r>
                      <a:endParaRPr lang="en-US" altLang="ko-KR" sz="12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677.9 mV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(1.008 mV)</a:t>
                      </a:r>
                      <a:endParaRPr lang="en-US" altLang="ko-KR" sz="12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7392" y="5912481"/>
            <a:ext cx="665759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 smtClean="0"/>
              <a:t>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</a:t>
            </a:r>
            <a:r>
              <a:rPr lang="ko-KR" altLang="en-US" sz="1400" b="1" dirty="0" smtClean="0"/>
              <a:t>에 </a:t>
            </a:r>
            <a:r>
              <a:rPr lang="en-US" altLang="ko-KR" sz="1400" b="1" dirty="0" smtClean="0"/>
              <a:t>UV </a:t>
            </a:r>
            <a:r>
              <a:rPr lang="ko-KR" altLang="en-US" sz="1400" b="1" dirty="0" smtClean="0"/>
              <a:t>사전 </a:t>
            </a:r>
            <a:r>
              <a:rPr lang="ko-KR" altLang="en-US" sz="1400" b="1" dirty="0" err="1" smtClean="0"/>
              <a:t>평가시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DIW </a:t>
            </a:r>
            <a:r>
              <a:rPr lang="ko-KR" altLang="en-US" sz="1400" b="1" dirty="0" smtClean="0"/>
              <a:t>평균 출력전압과 매우 유사한 결과를 확인함</a:t>
            </a:r>
            <a:r>
              <a:rPr lang="en-US" altLang="ko-KR" sz="1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22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326092"/>
              </p:ext>
            </p:extLst>
          </p:nvPr>
        </p:nvGraphicFramePr>
        <p:xfrm>
          <a:off x="696369" y="574466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369" y="574466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739354"/>
              </p:ext>
            </p:extLst>
          </p:nvPr>
        </p:nvGraphicFramePr>
        <p:xfrm>
          <a:off x="4733531" y="574466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3531" y="574466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329864"/>
              </p:ext>
            </p:extLst>
          </p:nvPr>
        </p:nvGraphicFramePr>
        <p:xfrm>
          <a:off x="439543" y="3787067"/>
          <a:ext cx="8264915" cy="133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29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29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2983"/>
                <a:gridCol w="16529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529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563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For 100 mA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Averaged output voltage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(Standard</a:t>
                      </a:r>
                      <a:r>
                        <a:rPr lang="en-US" altLang="ko-KR" sz="1200" b="1" baseline="0" dirty="0" smtClean="0"/>
                        <a:t> deviation)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45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DIW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NH</a:t>
                      </a:r>
                      <a:r>
                        <a:rPr lang="en-US" altLang="ko-KR" sz="1200" b="1" baseline="-25000" dirty="0" smtClean="0"/>
                        <a:t>4</a:t>
                      </a:r>
                      <a:r>
                        <a:rPr lang="en-US" altLang="ko-KR" sz="1200" b="1" dirty="0" smtClean="0"/>
                        <a:t>OH</a:t>
                      </a:r>
                      <a:endParaRPr lang="ko-KR" altLang="en-US" sz="1200" b="1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H</a:t>
                      </a:r>
                      <a:r>
                        <a:rPr lang="en-US" altLang="ko-KR" sz="1200" b="1" baseline="-25000" dirty="0" smtClean="0"/>
                        <a:t>2</a:t>
                      </a:r>
                      <a:r>
                        <a:rPr lang="en-US" altLang="ko-KR" sz="1200" b="1" dirty="0" smtClean="0"/>
                        <a:t>O</a:t>
                      </a:r>
                      <a:r>
                        <a:rPr lang="en-US" altLang="ko-KR" sz="1200" b="1" baseline="-25000" dirty="0" smtClean="0"/>
                        <a:t>2</a:t>
                      </a:r>
                      <a:endParaRPr lang="ko-KR" altLang="en-US" sz="1200" b="1" baseline="-25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NH</a:t>
                      </a:r>
                      <a:r>
                        <a:rPr lang="en-US" altLang="ko-KR" sz="1200" b="1" baseline="-25000" dirty="0" smtClean="0"/>
                        <a:t>4</a:t>
                      </a:r>
                      <a:r>
                        <a:rPr lang="en-US" altLang="ko-KR" sz="1200" b="1" dirty="0" smtClean="0"/>
                        <a:t>OH+H</a:t>
                      </a:r>
                      <a:r>
                        <a:rPr lang="en-US" altLang="ko-KR" sz="1200" b="1" baseline="-25000" dirty="0" smtClean="0"/>
                        <a:t>2</a:t>
                      </a:r>
                      <a:r>
                        <a:rPr lang="en-US" altLang="ko-KR" sz="1200" b="1" dirty="0" smtClean="0"/>
                        <a:t>O</a:t>
                      </a:r>
                      <a:r>
                        <a:rPr lang="en-US" altLang="ko-KR" sz="1200" b="1" baseline="-25000" dirty="0" smtClean="0"/>
                        <a:t>2</a:t>
                      </a:r>
                      <a:endParaRPr lang="ko-KR" altLang="en-US" sz="1200" b="1" baseline="-25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측정 </a:t>
                      </a:r>
                      <a:r>
                        <a:rPr lang="en-US" altLang="ko-KR" sz="1200" b="1" dirty="0"/>
                        <a:t>data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664.7 mV</a:t>
                      </a:r>
                    </a:p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(0.674 mV)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663.5 mV</a:t>
                      </a:r>
                    </a:p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(0.863 mV)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114.5 mV</a:t>
                      </a:r>
                    </a:p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(0.656 mV)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43.3 mV</a:t>
                      </a:r>
                    </a:p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(0.788 mV)</a:t>
                      </a:r>
                      <a:endParaRPr lang="en-US" altLang="ko-KR" sz="12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7392" y="5317287"/>
            <a:ext cx="87815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 smtClean="0"/>
              <a:t>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 </a:t>
            </a:r>
            <a:r>
              <a:rPr lang="ko-KR" altLang="en-US" sz="1400" b="1" dirty="0" smtClean="0"/>
              <a:t>및</a:t>
            </a:r>
            <a:r>
              <a:rPr lang="en-US" altLang="ko-KR" sz="1400" b="1" dirty="0" smtClean="0"/>
              <a:t> 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 </a:t>
            </a:r>
            <a:r>
              <a:rPr lang="ko-KR" altLang="en-US" sz="1400" b="1" dirty="0" smtClean="0"/>
              <a:t>혼합용액의 </a:t>
            </a:r>
            <a:r>
              <a:rPr lang="en-US" altLang="ko-KR" sz="1400" b="1" dirty="0" smtClean="0"/>
              <a:t>UV </a:t>
            </a:r>
            <a:r>
              <a:rPr lang="ko-KR" altLang="en-US" sz="1400" b="1" dirty="0" smtClean="0"/>
              <a:t>측정을 진행한 결과</a:t>
            </a:r>
            <a:r>
              <a:rPr lang="en-US" altLang="ko-KR" sz="1400" b="1" dirty="0" smtClean="0"/>
              <a:t>, 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단독으로 존재할 때보다 더 낮은 출력전압을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</a:t>
            </a:r>
            <a:r>
              <a:rPr lang="ko-KR" altLang="en-US" sz="1400" b="1" dirty="0" smtClean="0"/>
              <a:t>보임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※ 20 mA </a:t>
            </a:r>
            <a:r>
              <a:rPr lang="ko-KR" altLang="en-US" sz="1400" b="1" dirty="0" err="1" smtClean="0"/>
              <a:t>구동시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OH+H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평균 출력전압</a:t>
            </a:r>
            <a:r>
              <a:rPr lang="en-US" altLang="ko-KR" sz="1400" b="1" dirty="0" smtClean="0"/>
              <a:t>: 7.67 mV, </a:t>
            </a:r>
            <a:r>
              <a:rPr lang="ko-KR" altLang="en-US" sz="1400" b="1" dirty="0" smtClean="0"/>
              <a:t>표준편차</a:t>
            </a:r>
            <a:r>
              <a:rPr lang="en-US" altLang="ko-KR" sz="1400" b="1" dirty="0" smtClean="0"/>
              <a:t>: 0.87 mV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/>
              <a:t>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ko-KR" altLang="en-US" sz="1400" b="1" dirty="0" smtClean="0"/>
              <a:t>가 반응하여 용액의 </a:t>
            </a:r>
            <a:r>
              <a:rPr lang="ko-KR" altLang="en-US" sz="1400" b="1" dirty="0" err="1" smtClean="0"/>
              <a:t>흡광이</a:t>
            </a:r>
            <a:r>
              <a:rPr lang="ko-KR" altLang="en-US" sz="1400" b="1" dirty="0" smtClean="0"/>
              <a:t> 변한 것으로 판단됨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OH/H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UV </a:t>
            </a:r>
            <a:r>
              <a:rPr lang="ko-KR" altLang="en-US" sz="1400" b="1" dirty="0" smtClean="0"/>
              <a:t>측정 </a:t>
            </a:r>
            <a:r>
              <a:rPr lang="ko-KR" altLang="en-US" sz="1400" b="1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58136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704852"/>
              </p:ext>
            </p:extLst>
          </p:nvPr>
        </p:nvGraphicFramePr>
        <p:xfrm>
          <a:off x="255399" y="484188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99" y="484188"/>
                        <a:ext cx="3921125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229743"/>
              </p:ext>
            </p:extLst>
          </p:nvPr>
        </p:nvGraphicFramePr>
        <p:xfrm>
          <a:off x="255399" y="3495226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99" y="3495226"/>
                        <a:ext cx="3921125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31032"/>
              </p:ext>
            </p:extLst>
          </p:nvPr>
        </p:nvGraphicFramePr>
        <p:xfrm>
          <a:off x="4166558" y="569350"/>
          <a:ext cx="4625731" cy="324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3187"/>
                <a:gridCol w="1382544"/>
              </a:tblGrid>
              <a:tr h="429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275 nm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Transmittance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DIW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91.69%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29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H</a:t>
                      </a:r>
                      <a:r>
                        <a:rPr lang="en-US" altLang="ko-KR" sz="1200" b="1" baseline="-25000" dirty="0" smtClean="0"/>
                        <a:t>2</a:t>
                      </a:r>
                      <a:r>
                        <a:rPr lang="en-US" altLang="ko-KR" sz="1200" b="1" dirty="0" smtClean="0"/>
                        <a:t>O</a:t>
                      </a:r>
                      <a:r>
                        <a:rPr lang="en-US" altLang="ko-KR" sz="1200" b="1" baseline="-25000" dirty="0" smtClean="0"/>
                        <a:t>2</a:t>
                      </a:r>
                      <a:r>
                        <a:rPr lang="en-US" altLang="ko-KR" sz="1200" b="1" dirty="0" smtClean="0"/>
                        <a:t>:DIW</a:t>
                      </a:r>
                      <a:r>
                        <a:rPr lang="en-US" altLang="ko-KR" sz="1200" b="1" baseline="0" dirty="0" smtClean="0"/>
                        <a:t> = 1:5 v/v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11.62%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29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NH</a:t>
                      </a:r>
                      <a:r>
                        <a:rPr lang="en-US" altLang="ko-KR" sz="1200" b="1" baseline="-25000" dirty="0" smtClean="0"/>
                        <a:t>4</a:t>
                      </a:r>
                      <a:r>
                        <a:rPr lang="en-US" altLang="ko-KR" sz="1200" b="1" dirty="0" smtClean="0"/>
                        <a:t>OH:DIW</a:t>
                      </a:r>
                      <a:r>
                        <a:rPr lang="en-US" altLang="ko-KR" sz="1200" b="1" baseline="0" dirty="0" smtClean="0"/>
                        <a:t> = 1:20 v/v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91.90%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29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en-US" altLang="ko-KR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OH:H</a:t>
                      </a:r>
                      <a:r>
                        <a:rPr lang="en-US" altLang="ko-KR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:DIW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1:4:20 v/v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1.72%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35464"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29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ko-KR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5wt%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13.81%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29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ko-KR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5.43wt%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NH</a:t>
                      </a:r>
                      <a:r>
                        <a:rPr lang="en-US" altLang="ko-KR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OH 1.03wt%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1.30%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401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OH/H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UV-Vis spectroscopy </a:t>
            </a:r>
            <a:r>
              <a:rPr lang="ko-KR" altLang="en-US" sz="1400" b="1" dirty="0"/>
              <a:t>측정 결과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0190" y="0"/>
            <a:ext cx="1273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Baseline: </a:t>
            </a:r>
            <a:r>
              <a:rPr lang="en-US" altLang="ko-KR" sz="1400" b="1" dirty="0" smtClean="0"/>
              <a:t>Air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5701" y="3911256"/>
            <a:ext cx="4756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 </a:t>
            </a:r>
            <a:r>
              <a:rPr lang="ko-KR" altLang="en-US" sz="1400" b="1" dirty="0" smtClean="0"/>
              <a:t>단독으로는 </a:t>
            </a:r>
            <a:r>
              <a:rPr lang="en-US" altLang="ko-KR" sz="1400" b="1" dirty="0" smtClean="0"/>
              <a:t>UV </a:t>
            </a:r>
            <a:r>
              <a:rPr lang="ko-KR" altLang="en-US" sz="1400" b="1" dirty="0" err="1" smtClean="0"/>
              <a:t>흡광이</a:t>
            </a:r>
            <a:r>
              <a:rPr lang="ko-KR" altLang="en-US" sz="1400" b="1" dirty="0" smtClean="0"/>
              <a:t> 없으나 </a:t>
            </a:r>
            <a:r>
              <a:rPr lang="en-US" altLang="ko-KR" sz="1400" b="1" dirty="0" smtClean="0"/>
              <a:t>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혼합시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(SC-1) UV </a:t>
            </a:r>
            <a:r>
              <a:rPr lang="ko-KR" altLang="en-US" sz="1400" b="1" dirty="0" err="1" smtClean="0"/>
              <a:t>흡광이</a:t>
            </a:r>
            <a:r>
              <a:rPr lang="ko-KR" altLang="en-US" sz="1400" b="1" dirty="0" smtClean="0"/>
              <a:t> 급격하게 증가함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기준 용액</a:t>
            </a:r>
            <a:r>
              <a:rPr lang="en-US" altLang="ko-KR" sz="1400" b="1" dirty="0" smtClean="0"/>
              <a:t> (H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5.43wt% + 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 1.03wt%) </a:t>
            </a:r>
            <a:r>
              <a:rPr lang="ko-KR" altLang="en-US" sz="1400" b="1" dirty="0" smtClean="0"/>
              <a:t>및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간이 제조 용액 </a:t>
            </a:r>
            <a:r>
              <a:rPr lang="en-US" altLang="ko-KR" sz="1400" b="1" dirty="0" smtClean="0"/>
              <a:t>(NH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OH:H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:DIW = 1:4:20 </a:t>
            </a:r>
            <a:r>
              <a:rPr lang="ko-KR" altLang="en-US" sz="1400" b="1" dirty="0" err="1" smtClean="0"/>
              <a:t>부피피</a:t>
            </a:r>
            <a:r>
              <a:rPr lang="en-US" altLang="ko-KR" sz="1400" b="1" dirty="0" smtClean="0"/>
              <a:t>)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에서 유사한 결과를 보아 </a:t>
            </a:r>
            <a:r>
              <a:rPr lang="en-US" altLang="ko-KR" sz="1400" b="1" dirty="0" smtClean="0"/>
              <a:t>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</a:t>
            </a:r>
            <a:r>
              <a:rPr lang="ko-KR" altLang="en-US" sz="1400" b="1" dirty="0" smtClean="0"/>
              <a:t>에 의해 </a:t>
            </a:r>
            <a:r>
              <a:rPr lang="en-US" altLang="ko-KR" sz="1400" b="1" dirty="0" smtClean="0"/>
              <a:t>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ko-KR" altLang="en-US" sz="1400" b="1" dirty="0" smtClean="0"/>
              <a:t>의 </a:t>
            </a:r>
            <a:r>
              <a:rPr lang="ko-KR" altLang="en-US" sz="1400" b="1" dirty="0" err="1" smtClean="0"/>
              <a:t>흡광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이 증가하는 것으로 보임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※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흡광이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</a:t>
            </a:r>
            <a:r>
              <a:rPr lang="ko-KR" altLang="en-US" sz="1400" b="1" dirty="0"/>
              <a:t> 농도에 </a:t>
            </a:r>
            <a:r>
              <a:rPr lang="en-US" altLang="ko-KR" sz="1400" b="1" dirty="0"/>
              <a:t>dependent</a:t>
            </a:r>
            <a:r>
              <a:rPr lang="ko-KR" altLang="en-US" sz="1400" b="1" dirty="0"/>
              <a:t>한지 확인 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/>
              <a:t>   </a:t>
            </a:r>
            <a:r>
              <a:rPr lang="ko-KR" altLang="en-US" sz="1400" b="1" dirty="0"/>
              <a:t>필요</a:t>
            </a:r>
            <a:endParaRPr lang="en-US" altLang="ko-KR" sz="1400" b="1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409700" y="1919288"/>
            <a:ext cx="0" cy="7239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34426" y="212734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+NH</a:t>
            </a:r>
            <a:r>
              <a:rPr lang="en-US" altLang="ko-KR" sz="1400" b="1" baseline="-25000" dirty="0" smtClean="0">
                <a:solidFill>
                  <a:srgbClr val="FF0000"/>
                </a:solidFill>
              </a:rPr>
              <a:t>4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OH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409700" y="4984002"/>
            <a:ext cx="0" cy="89327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05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85" y="995600"/>
            <a:ext cx="3697702" cy="2960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8053" y="4842965"/>
            <a:ext cx="852730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OPA380</a:t>
            </a:r>
            <a:r>
              <a:rPr lang="ko-KR" altLang="en-US" sz="1400" b="1" dirty="0" smtClean="0"/>
              <a:t>을 이용한 </a:t>
            </a:r>
            <a:r>
              <a:rPr lang="en-US" altLang="ko-KR" sz="1400" b="1" dirty="0" err="1" smtClean="0"/>
              <a:t>transimpedance</a:t>
            </a:r>
            <a:r>
              <a:rPr lang="en-US" altLang="ko-KR" sz="1400" b="1" dirty="0" smtClean="0"/>
              <a:t> amplifier </a:t>
            </a:r>
            <a:r>
              <a:rPr lang="ko-KR" altLang="en-US" sz="1400" b="1" dirty="0" smtClean="0"/>
              <a:t>구성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※ </a:t>
            </a:r>
            <a:r>
              <a:rPr lang="en-US" altLang="ko-KR" sz="1400" b="1" dirty="0" err="1" smtClean="0"/>
              <a:t>Rf</a:t>
            </a:r>
            <a:r>
              <a:rPr lang="en-US" altLang="ko-KR" sz="1400" b="1" dirty="0" smtClean="0"/>
              <a:t> = 100 k</a:t>
            </a:r>
            <a:r>
              <a:rPr lang="el-GR" altLang="ko-KR" sz="1400" b="1" dirty="0" smtClean="0"/>
              <a:t>Ω</a:t>
            </a:r>
            <a:r>
              <a:rPr lang="en-US" altLang="ko-KR" sz="1400" b="1" dirty="0" smtClean="0"/>
              <a:t>, </a:t>
            </a:r>
            <a:r>
              <a:rPr lang="en-US" altLang="ko-KR" sz="1400" b="1" dirty="0"/>
              <a:t>500 k</a:t>
            </a:r>
            <a:r>
              <a:rPr lang="el-GR" altLang="ko-KR" sz="1400" b="1" dirty="0" smtClean="0"/>
              <a:t>Ω</a:t>
            </a:r>
            <a:r>
              <a:rPr lang="en-US" altLang="ko-KR" sz="1400" b="1" dirty="0" smtClean="0"/>
              <a:t>, 1 M</a:t>
            </a:r>
            <a:r>
              <a:rPr lang="el-GR" altLang="ko-KR" sz="1400" b="1" dirty="0" smtClean="0"/>
              <a:t>Ω</a:t>
            </a:r>
            <a:r>
              <a:rPr lang="en-US" altLang="ko-KR" sz="1400" b="1" dirty="0" smtClean="0"/>
              <a:t> 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  </a:t>
            </a:r>
            <a:r>
              <a:rPr lang="en-US" altLang="ko-KR" sz="1400" b="1" dirty="0" err="1" smtClean="0"/>
              <a:t>Cf</a:t>
            </a:r>
            <a:r>
              <a:rPr lang="en-US" altLang="ko-KR" sz="1400" b="1" dirty="0" smtClean="0"/>
              <a:t> = 1 </a:t>
            </a:r>
            <a:r>
              <a:rPr lang="en-US" altLang="ko-KR" sz="1400" b="1" dirty="0" err="1" smtClean="0"/>
              <a:t>nF</a:t>
            </a:r>
            <a:r>
              <a:rPr lang="en-US" altLang="ko-KR" sz="1400" b="1" dirty="0" smtClean="0"/>
              <a:t>, 10 </a:t>
            </a:r>
            <a:r>
              <a:rPr lang="en-US" altLang="ko-KR" sz="1400" b="1" dirty="0" err="1" smtClean="0"/>
              <a:t>nF</a:t>
            </a:r>
            <a:r>
              <a:rPr lang="en-US" altLang="ko-KR" sz="1400" b="1" dirty="0" smtClean="0"/>
              <a:t>, 100 </a:t>
            </a:r>
            <a:r>
              <a:rPr lang="en-US" altLang="ko-KR" sz="1400" b="1" dirty="0" err="1" smtClean="0"/>
              <a:t>nF</a:t>
            </a:r>
            <a:endParaRPr lang="en-US" altLang="ko-KR" sz="1400" b="1" dirty="0" smtClean="0"/>
          </a:p>
        </p:txBody>
      </p:sp>
      <p:pic>
        <p:nvPicPr>
          <p:cNvPr id="17410" name="Picture 2" descr="C:\Users\yjeo\Documents\카카오톡 받은 파일\[크기변환]KakaoTalk_20200401_18595266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07" t="10082" r="24277" b="32926"/>
          <a:stretch/>
        </p:blipFill>
        <p:spPr bwMode="auto">
          <a:xfrm>
            <a:off x="4267869" y="995600"/>
            <a:ext cx="3694312" cy="300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 flipH="1">
            <a:off x="5132717" y="2639683"/>
            <a:ext cx="569343" cy="25879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5132716" y="2764766"/>
            <a:ext cx="569343" cy="25879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5144061" y="2665562"/>
            <a:ext cx="11346" cy="369738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5132717" y="3013075"/>
            <a:ext cx="1953884" cy="22225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7056209" y="1700808"/>
            <a:ext cx="30393" cy="2016393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977282" y="2564904"/>
            <a:ext cx="16303" cy="1152128"/>
          </a:xfrm>
          <a:prstGeom prst="line">
            <a:avLst/>
          </a:prstGeom>
          <a:ln w="38100">
            <a:solidFill>
              <a:srgbClr val="FF0000">
                <a:alpha val="75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5443627" y="2538413"/>
            <a:ext cx="276136" cy="46187"/>
          </a:xfrm>
          <a:prstGeom prst="line">
            <a:avLst/>
          </a:prstGeom>
          <a:ln w="38100">
            <a:solidFill>
              <a:srgbClr val="0000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5577291" y="1962150"/>
            <a:ext cx="13884" cy="622450"/>
          </a:xfrm>
          <a:prstGeom prst="line">
            <a:avLst/>
          </a:prstGeom>
          <a:ln w="38100">
            <a:solidFill>
              <a:srgbClr val="0000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6637338" y="1748946"/>
            <a:ext cx="0" cy="989401"/>
          </a:xfrm>
          <a:prstGeom prst="line">
            <a:avLst/>
          </a:prstGeom>
          <a:ln w="38100">
            <a:solidFill>
              <a:srgbClr val="0000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384131" y="2652622"/>
            <a:ext cx="88107" cy="0"/>
          </a:xfrm>
          <a:prstGeom prst="line">
            <a:avLst/>
          </a:prstGeom>
          <a:ln w="38100">
            <a:solidFill>
              <a:srgbClr val="0000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384131" y="2538413"/>
            <a:ext cx="172244" cy="46187"/>
          </a:xfrm>
          <a:prstGeom prst="line">
            <a:avLst/>
          </a:prstGeom>
          <a:ln w="38100">
            <a:solidFill>
              <a:srgbClr val="FF0000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556375" y="2584600"/>
            <a:ext cx="429058" cy="0"/>
          </a:xfrm>
          <a:prstGeom prst="line">
            <a:avLst/>
          </a:prstGeom>
          <a:ln w="38100">
            <a:solidFill>
              <a:srgbClr val="FF0000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443627" y="1978820"/>
            <a:ext cx="258432" cy="0"/>
          </a:xfrm>
          <a:prstGeom prst="line">
            <a:avLst/>
          </a:prstGeom>
          <a:ln w="38100">
            <a:solidFill>
              <a:srgbClr val="0000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472238" y="2652622"/>
            <a:ext cx="195262" cy="76200"/>
          </a:xfrm>
          <a:prstGeom prst="line">
            <a:avLst/>
          </a:prstGeom>
          <a:ln w="38100">
            <a:solidFill>
              <a:srgbClr val="0000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661150" y="2728822"/>
            <a:ext cx="791170" cy="0"/>
          </a:xfrm>
          <a:prstGeom prst="line">
            <a:avLst/>
          </a:prstGeom>
          <a:ln w="38100">
            <a:solidFill>
              <a:srgbClr val="0000FF">
                <a:alpha val="75000"/>
              </a:srgb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TextBox 17411"/>
          <p:cNvSpPr txBox="1"/>
          <p:nvPr/>
        </p:nvSpPr>
        <p:spPr>
          <a:xfrm>
            <a:off x="7289321" y="2729697"/>
            <a:ext cx="523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Vout</a:t>
            </a:r>
            <a:endParaRPr lang="ko-KR" altLang="en-US" sz="1200" b="1" dirty="0"/>
          </a:p>
        </p:txBody>
      </p:sp>
      <p:cxnSp>
        <p:nvCxnSpPr>
          <p:cNvPr id="17418" name="직선 연결선 17417"/>
          <p:cNvCxnSpPr/>
          <p:nvPr/>
        </p:nvCxnSpPr>
        <p:spPr>
          <a:xfrm>
            <a:off x="5496718" y="1787538"/>
            <a:ext cx="0" cy="162000"/>
          </a:xfrm>
          <a:prstGeom prst="line">
            <a:avLst/>
          </a:prstGeom>
          <a:ln w="38100">
            <a:solidFill>
              <a:srgbClr val="FFFF00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06292" y="1762367"/>
            <a:ext cx="188119" cy="21544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400" b="1" dirty="0" smtClean="0"/>
              <a:t>C</a:t>
            </a:r>
            <a:endParaRPr lang="ko-KR" altLang="en-US" sz="1400" b="1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5706268" y="1787538"/>
            <a:ext cx="0" cy="162000"/>
          </a:xfrm>
          <a:prstGeom prst="line">
            <a:avLst/>
          </a:prstGeom>
          <a:ln w="38100">
            <a:solidFill>
              <a:srgbClr val="FFFF00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05888" y="1760917"/>
            <a:ext cx="189723" cy="21544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400" b="1" dirty="0" smtClean="0"/>
              <a:t>R</a:t>
            </a:r>
            <a:endParaRPr lang="ko-KR" altLang="en-US" sz="1400" b="1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5484018" y="1765300"/>
            <a:ext cx="1146970" cy="0"/>
          </a:xfrm>
          <a:prstGeom prst="line">
            <a:avLst/>
          </a:prstGeom>
          <a:ln w="38100">
            <a:solidFill>
              <a:srgbClr val="0000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20" name="Picture 4" descr="U:\★ Project Report\2019_ATIK_농도계\광학측정\Datasheet\photodiode-component-symbol-circuit-design-260nw-1632331168_wdp.bmp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4" t="15774" r="15774" b="41191"/>
          <a:stretch/>
        </p:blipFill>
        <p:spPr bwMode="auto">
          <a:xfrm rot="5400000">
            <a:off x="4337024" y="1340796"/>
            <a:ext cx="629369" cy="42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연결선 36"/>
          <p:cNvCxnSpPr/>
          <p:nvPr/>
        </p:nvCxnSpPr>
        <p:spPr>
          <a:xfrm flipH="1" flipV="1">
            <a:off x="4560097" y="1823396"/>
            <a:ext cx="883530" cy="761204"/>
          </a:xfrm>
          <a:prstGeom prst="line">
            <a:avLst/>
          </a:prstGeom>
          <a:ln w="38100">
            <a:solidFill>
              <a:srgbClr val="0000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537818" y="877888"/>
            <a:ext cx="2520000" cy="0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4556851" y="877887"/>
            <a:ext cx="0" cy="432000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 flipV="1">
            <a:off x="7048292" y="873126"/>
            <a:ext cx="338345" cy="292198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7217464" y="1658938"/>
            <a:ext cx="234856" cy="0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7056209" y="1154231"/>
            <a:ext cx="313656" cy="546577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7048292" y="1640681"/>
            <a:ext cx="185946" cy="321469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0" name="오른쪽 중괄호 17439"/>
          <p:cNvSpPr/>
          <p:nvPr/>
        </p:nvSpPr>
        <p:spPr>
          <a:xfrm>
            <a:off x="7550995" y="1640681"/>
            <a:ext cx="189655" cy="10976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41" name="TextBox 17440"/>
          <p:cNvSpPr txBox="1"/>
          <p:nvPr/>
        </p:nvSpPr>
        <p:spPr>
          <a:xfrm>
            <a:off x="7685669" y="2038314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DAQ</a:t>
            </a:r>
            <a:endParaRPr lang="ko-KR" altLang="en-US" sz="1200" b="1" dirty="0"/>
          </a:p>
        </p:txBody>
      </p:sp>
      <p:sp>
        <p:nvSpPr>
          <p:cNvPr id="17442" name="TextBox 17441"/>
          <p:cNvSpPr txBox="1"/>
          <p:nvPr/>
        </p:nvSpPr>
        <p:spPr>
          <a:xfrm>
            <a:off x="6470253" y="363370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+5 V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71405" y="3633707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GND</a:t>
            </a:r>
            <a:endParaRPr lang="ko-KR" altLang="en-US" sz="12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0" y="0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IR </a:t>
            </a:r>
            <a:r>
              <a:rPr lang="ko-KR" altLang="en-US" sz="1400" b="1" dirty="0" smtClean="0"/>
              <a:t>측정 증폭회로 관련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728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730598"/>
              </p:ext>
            </p:extLst>
          </p:nvPr>
        </p:nvGraphicFramePr>
        <p:xfrm>
          <a:off x="6011863" y="3271839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1863" y="3271839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564511"/>
              </p:ext>
            </p:extLst>
          </p:nvPr>
        </p:nvGraphicFramePr>
        <p:xfrm>
          <a:off x="3044031" y="3271839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4031" y="3271839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981000"/>
              </p:ext>
            </p:extLst>
          </p:nvPr>
        </p:nvGraphicFramePr>
        <p:xfrm>
          <a:off x="76200" y="3271839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" y="3271839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52838"/>
              </p:ext>
            </p:extLst>
          </p:nvPr>
        </p:nvGraphicFramePr>
        <p:xfrm>
          <a:off x="6011863" y="585790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11863" y="585790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2303"/>
              </p:ext>
            </p:extLst>
          </p:nvPr>
        </p:nvGraphicFramePr>
        <p:xfrm>
          <a:off x="3044031" y="585790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44031" y="585790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827406"/>
              </p:ext>
            </p:extLst>
          </p:nvPr>
        </p:nvGraphicFramePr>
        <p:xfrm>
          <a:off x="76200" y="585790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Graph" r:id="rId13" imgW="3920760" imgH="3000960" progId="Origin95.Graph">
                  <p:embed/>
                </p:oleObj>
              </mc:Choice>
              <mc:Fallback>
                <p:oleObj name="Graph" r:id="rId1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200" y="585790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0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IR </a:t>
            </a:r>
            <a:r>
              <a:rPr lang="ko-KR" altLang="en-US" sz="1400" b="1" dirty="0" smtClean="0"/>
              <a:t>측정 증폭회로 </a:t>
            </a:r>
            <a:r>
              <a:rPr lang="ko-KR" altLang="en-US" sz="1400" b="1" dirty="0" smtClean="0"/>
              <a:t>관련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371475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LED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OFF</a:t>
            </a:r>
            <a:r>
              <a:rPr lang="ko-KR" altLang="en-US" sz="1400" b="1" dirty="0" smtClean="0"/>
              <a:t>시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3057525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LED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200 mA </a:t>
            </a:r>
            <a:r>
              <a:rPr lang="ko-KR" altLang="en-US" sz="1400" b="1" dirty="0" err="1" smtClean="0"/>
              <a:t>출력시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7392" y="5769606"/>
            <a:ext cx="860293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R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증폭비율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이 증가할수록 </a:t>
            </a:r>
            <a:r>
              <a:rPr lang="en-US" altLang="ko-KR" sz="1400" b="1" dirty="0" smtClean="0"/>
              <a:t>dark current </a:t>
            </a:r>
            <a:r>
              <a:rPr lang="ko-KR" altLang="en-US" sz="1400" b="1" dirty="0" smtClean="0"/>
              <a:t>증가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Noise </a:t>
            </a:r>
            <a:r>
              <a:rPr lang="ko-KR" altLang="en-US" sz="1400" b="1" dirty="0" smtClean="0"/>
              <a:t>발생 원인으로는 </a:t>
            </a:r>
            <a:r>
              <a:rPr lang="en-US" altLang="ko-KR" sz="1400" b="1" dirty="0" smtClean="0"/>
              <a:t>IR LED</a:t>
            </a:r>
            <a:r>
              <a:rPr lang="ko-KR" altLang="en-US" sz="1400" b="1" dirty="0" smtClean="0"/>
              <a:t>의 </a:t>
            </a:r>
            <a:r>
              <a:rPr lang="en-US" altLang="ko-KR" sz="1400" b="1" dirty="0" err="1" smtClean="0"/>
              <a:t>qCW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출력</a:t>
            </a:r>
            <a:r>
              <a:rPr lang="en-US" altLang="ko-KR" sz="1400" b="1" dirty="0" smtClean="0"/>
              <a:t>, breadboard </a:t>
            </a:r>
            <a:r>
              <a:rPr lang="ko-KR" altLang="en-US" sz="1400" b="1" dirty="0" smtClean="0"/>
              <a:t>사용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부적절한 </a:t>
            </a:r>
            <a:r>
              <a:rPr lang="en-US" altLang="ko-KR" sz="1400" b="1" dirty="0" smtClean="0"/>
              <a:t>time constant </a:t>
            </a:r>
            <a:r>
              <a:rPr lang="ko-KR" altLang="en-US" sz="1400" b="1" dirty="0" smtClean="0"/>
              <a:t>등이 있으며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C</a:t>
            </a:r>
            <a:r>
              <a:rPr lang="ko-KR" altLang="en-US" sz="1400" b="1" dirty="0" smtClean="0"/>
              <a:t>가 증가할수록 </a:t>
            </a:r>
            <a:r>
              <a:rPr lang="en-US" altLang="ko-KR" sz="1400" b="1" dirty="0" smtClean="0"/>
              <a:t>(time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constant</a:t>
            </a:r>
            <a:r>
              <a:rPr lang="ko-KR" altLang="en-US" sz="1400" b="1" dirty="0" smtClean="0"/>
              <a:t>가 증가할수록</a:t>
            </a:r>
            <a:r>
              <a:rPr lang="en-US" altLang="ko-KR" sz="1400" b="1" dirty="0" smtClean="0"/>
              <a:t>) noise</a:t>
            </a:r>
            <a:r>
              <a:rPr lang="ko-KR" altLang="en-US" sz="1400" b="1" dirty="0" smtClean="0"/>
              <a:t>가 감소함</a:t>
            </a:r>
            <a:r>
              <a:rPr lang="en-US" altLang="ko-KR" sz="1400" b="1" dirty="0" smtClean="0"/>
              <a:t>.</a:t>
            </a:r>
            <a:endParaRPr lang="en-US" altLang="ko-KR" sz="14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612986" y="0"/>
            <a:ext cx="2531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/>
              <a:t>DAQ sampling rate: 100 Hz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734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3866"/>
              </p:ext>
            </p:extLst>
          </p:nvPr>
        </p:nvGraphicFramePr>
        <p:xfrm>
          <a:off x="4733531" y="574466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3531" y="574466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597104"/>
              </p:ext>
            </p:extLst>
          </p:nvPr>
        </p:nvGraphicFramePr>
        <p:xfrm>
          <a:off x="696369" y="574466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6369" y="574466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17183" y="0"/>
            <a:ext cx="2426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/>
              <a:t>DAQ sampling rate: 20 Hz</a:t>
            </a:r>
            <a:endParaRPr lang="ko-KR" alt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 </a:t>
            </a:r>
            <a:r>
              <a:rPr lang="en-US" altLang="ko-KR" sz="1400" b="1" dirty="0" smtClean="0"/>
              <a:t>IR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측정 </a:t>
            </a:r>
            <a:r>
              <a:rPr lang="ko-KR" altLang="en-US" sz="1400" b="1" dirty="0"/>
              <a:t>결과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681291"/>
              </p:ext>
            </p:extLst>
          </p:nvPr>
        </p:nvGraphicFramePr>
        <p:xfrm>
          <a:off x="439543" y="3771900"/>
          <a:ext cx="82656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0800"/>
                <a:gridCol w="1180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0800"/>
                <a:gridCol w="1180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0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80800"/>
              </a:tblGrid>
              <a:tr h="35638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IR LED</a:t>
                      </a:r>
                      <a:br>
                        <a:rPr lang="en-US" altLang="ko-KR" sz="1200" b="1" dirty="0" smtClean="0"/>
                      </a:br>
                      <a:r>
                        <a:rPr lang="en-US" altLang="ko-KR" sz="1200" b="1" dirty="0" smtClean="0"/>
                        <a:t>200 mA</a:t>
                      </a:r>
                      <a:endParaRPr lang="ko-KR" altLang="en-US" sz="1200" b="1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Averaged output voltage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(Standard deviation)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45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w/o</a:t>
                      </a:r>
                      <a:r>
                        <a:rPr lang="en-US" altLang="ko-KR" sz="1200" b="1" baseline="0" dirty="0" smtClean="0"/>
                        <a:t> sample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NH</a:t>
                      </a:r>
                      <a:r>
                        <a:rPr lang="en-US" altLang="ko-KR" sz="1200" b="1" baseline="-25000" dirty="0" smtClean="0"/>
                        <a:t>4</a:t>
                      </a:r>
                      <a:r>
                        <a:rPr lang="en-US" altLang="ko-KR" sz="1200" b="1" dirty="0" smtClean="0"/>
                        <a:t>OH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0wt% (DIW)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0.5wt%</a:t>
                      </a:r>
                      <a:endParaRPr lang="ko-KR" altLang="en-US" sz="1200" b="1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 smtClean="0"/>
                        <a:t>1.0wt%</a:t>
                      </a:r>
                      <a:endParaRPr lang="ko-KR" altLang="en-US" sz="1200" b="1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 smtClean="0"/>
                        <a:t>1.5wt%</a:t>
                      </a:r>
                      <a:endParaRPr lang="ko-KR" altLang="en-US" sz="1200" b="1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 smtClean="0"/>
                        <a:t>2.0wt%</a:t>
                      </a:r>
                      <a:endParaRPr lang="ko-KR" altLang="en-US" sz="1200" b="1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203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constant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τ = 0.01 sec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753.2 mV</a:t>
                      </a:r>
                    </a:p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(5.814 mV)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154.5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mV</a:t>
                      </a:r>
                    </a:p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(3.685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mV)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152.7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mV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(4.637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mV)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146.2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mV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(5.571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mV)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141.1 </a:t>
                      </a:r>
                      <a:r>
                        <a:rPr lang="en-US" altLang="ko-KR" sz="12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mV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(3.841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mV)</a:t>
                      </a:r>
                      <a:endParaRPr lang="en-US" altLang="ko-KR" sz="12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145.7 </a:t>
                      </a:r>
                      <a:r>
                        <a:rPr lang="en-US" altLang="ko-KR" sz="12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mV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(8.746 </a:t>
                      </a:r>
                      <a:r>
                        <a:rPr lang="en-US" altLang="ko-KR" sz="12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mV)</a:t>
                      </a:r>
                      <a:endParaRPr lang="en-US" altLang="ko-KR" sz="12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7392" y="5445756"/>
            <a:ext cx="89691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 smtClean="0"/>
              <a:t>1 MΩ, 10 </a:t>
            </a:r>
            <a:r>
              <a:rPr lang="en-US" altLang="ko-KR" sz="1400" b="1" dirty="0" err="1" smtClean="0"/>
              <a:t>nF</a:t>
            </a:r>
            <a:r>
              <a:rPr lang="en-US" altLang="ko-KR" sz="1400" b="1" dirty="0" smtClean="0"/>
              <a:t> (τ = 0.01 sec) </a:t>
            </a:r>
            <a:r>
              <a:rPr lang="ko-KR" altLang="en-US" sz="1400" b="1" dirty="0" smtClean="0"/>
              <a:t>증폭 회로 </a:t>
            </a:r>
            <a:r>
              <a:rPr lang="ko-KR" altLang="en-US" sz="1400" b="1" dirty="0" err="1" smtClean="0"/>
              <a:t>구성시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blank </a:t>
            </a:r>
            <a:r>
              <a:rPr lang="ko-KR" altLang="en-US" sz="1400" b="1" dirty="0" smtClean="0"/>
              <a:t>상태에서 </a:t>
            </a:r>
            <a:r>
              <a:rPr lang="en-US" altLang="ko-KR" sz="1400" b="1" dirty="0" smtClean="0"/>
              <a:t>750 mV </a:t>
            </a:r>
            <a:r>
              <a:rPr lang="ko-KR" altLang="en-US" sz="1400" b="1" dirty="0" smtClean="0"/>
              <a:t>이상의 출력 전압을 기록하였으나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DIW </a:t>
            </a:r>
            <a:r>
              <a:rPr lang="ko-KR" altLang="en-US" sz="1400" b="1" dirty="0" smtClean="0"/>
              <a:t>에서 약 </a:t>
            </a:r>
            <a:r>
              <a:rPr lang="en-US" altLang="ko-KR" sz="1400" b="1" dirty="0" smtClean="0"/>
              <a:t>1/5 </a:t>
            </a:r>
            <a:r>
              <a:rPr lang="ko-KR" altLang="en-US" sz="1400" b="1" dirty="0" smtClean="0"/>
              <a:t>수준으로 감소함</a:t>
            </a:r>
            <a:r>
              <a:rPr lang="en-US" altLang="ko-KR" sz="1400" b="1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 </a:t>
            </a:r>
            <a:r>
              <a:rPr lang="ko-KR" altLang="en-US" sz="1400" b="1" dirty="0" err="1" smtClean="0"/>
              <a:t>농도별</a:t>
            </a:r>
            <a:r>
              <a:rPr lang="ko-KR" altLang="en-US" sz="1400" b="1" dirty="0" smtClean="0"/>
              <a:t> 용액에 대해서는 전반적으로 농도가 증가할수록 출력 전압이 감소하는 경향성이 있으나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평균</a:t>
            </a:r>
            <a:r>
              <a:rPr lang="en-US" altLang="ko-KR" sz="1400" b="1" dirty="0" smtClean="0"/>
              <a:t>±</a:t>
            </a:r>
            <a:r>
              <a:rPr lang="ko-KR" altLang="en-US" sz="1400" b="1" dirty="0" smtClean="0"/>
              <a:t>표준편</a:t>
            </a:r>
            <a:r>
              <a:rPr lang="ko-KR" altLang="en-US" sz="1400" b="1" dirty="0"/>
              <a:t>차</a:t>
            </a:r>
            <a:r>
              <a:rPr lang="ko-KR" altLang="en-US" sz="1400" b="1" dirty="0" smtClean="0"/>
              <a:t> 내에 </a:t>
            </a:r>
            <a:r>
              <a:rPr lang="en-US" altLang="ko-KR" sz="1400" b="1" dirty="0" smtClean="0"/>
              <a:t>data</a:t>
            </a:r>
            <a:r>
              <a:rPr lang="ko-KR" altLang="en-US" sz="1400" b="1" dirty="0" smtClean="0"/>
              <a:t>가 존재하여 신뢰하기 어려움</a:t>
            </a:r>
            <a:r>
              <a:rPr lang="en-US" altLang="ko-KR" sz="1400" b="1" dirty="0" smtClean="0"/>
              <a:t>.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2542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U:\★ Project Report\2019_ATIK_농도계\광학측정\Data\BASE_032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5624" r="63959" b="70662"/>
          <a:stretch/>
        </p:blipFill>
        <p:spPr bwMode="auto">
          <a:xfrm>
            <a:off x="988786" y="708929"/>
            <a:ext cx="2743200" cy="20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:\★ Project Report\2019_ATIK_농도계\광학측정\Data\BASE_032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7" t="39847" r="43177" b="19016"/>
          <a:stretch/>
        </p:blipFill>
        <p:spPr bwMode="auto">
          <a:xfrm>
            <a:off x="647700" y="2971799"/>
            <a:ext cx="5595257" cy="352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:\★ Project Report\2019_ATIK_농도계\광학측정\Data\BASE_032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4" t="5624" r="12107" b="60491"/>
          <a:stretch/>
        </p:blipFill>
        <p:spPr bwMode="auto">
          <a:xfrm>
            <a:off x="6223907" y="426263"/>
            <a:ext cx="2281464" cy="290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2083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Flow system </a:t>
            </a:r>
            <a:r>
              <a:rPr lang="ko-KR" altLang="en-US" sz="1400" b="1" dirty="0" smtClean="0"/>
              <a:t>설계 초안</a:t>
            </a:r>
            <a:endParaRPr lang="ko-KR" altLang="en-US" sz="1400" b="1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4533900" y="3086100"/>
            <a:ext cx="0" cy="15525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3678987" y="3783761"/>
            <a:ext cx="1402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Flow direction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41134" y="2740930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Ref. cell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38676" y="274093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Sample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257800" y="4362450"/>
            <a:ext cx="514350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21269" y="4734287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Moving by hand</a:t>
            </a:r>
          </a:p>
          <a:p>
            <a:pPr algn="ctr"/>
            <a:r>
              <a:rPr lang="en-US" altLang="ko-KR" sz="1400" b="1" dirty="0" smtClean="0"/>
              <a:t>(manual operation)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51627" y="5734050"/>
            <a:ext cx="3544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※ </a:t>
            </a:r>
            <a:r>
              <a:rPr lang="ko-KR" altLang="en-US" sz="1400" b="1" dirty="0" smtClean="0"/>
              <a:t>차주 수요일 </a:t>
            </a:r>
            <a:r>
              <a:rPr lang="en-US" altLang="ko-KR" sz="1400" b="1" dirty="0" smtClean="0"/>
              <a:t>(4/8) 14</a:t>
            </a:r>
            <a:r>
              <a:rPr lang="ko-KR" altLang="en-US" sz="1400" b="1" dirty="0" smtClean="0"/>
              <a:t>시 관련 미팅 예정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295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8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Action item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7392" y="400050"/>
            <a:ext cx="8480976" cy="6314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80000"/>
              </a:lnSpc>
              <a:spcAft>
                <a:spcPts val="1200"/>
              </a:spcAft>
              <a:buFont typeface="Wingdings"/>
              <a:buChar char="q"/>
            </a:pPr>
            <a:r>
              <a:rPr lang="en-US" altLang="ko-KR" sz="1400" b="1" dirty="0" smtClean="0">
                <a:sym typeface="Wingdings"/>
              </a:rPr>
              <a:t>SC-1 UV </a:t>
            </a:r>
            <a:r>
              <a:rPr lang="ko-KR" altLang="en-US" sz="1400" b="1" dirty="0" err="1" smtClean="0">
                <a:sym typeface="Wingdings"/>
              </a:rPr>
              <a:t>흡광</a:t>
            </a:r>
            <a:r>
              <a:rPr lang="ko-KR" altLang="en-US" sz="1400" b="1" dirty="0" smtClean="0">
                <a:sym typeface="Wingdings"/>
              </a:rPr>
              <a:t> 증가 </a:t>
            </a:r>
            <a:r>
              <a:rPr lang="en-US" altLang="ko-KR" sz="1400" b="1" dirty="0" smtClean="0">
                <a:sym typeface="Wingdings"/>
              </a:rPr>
              <a:t>issue</a:t>
            </a:r>
            <a:br>
              <a:rPr lang="en-US" altLang="ko-KR" sz="1400" b="1" dirty="0" smtClean="0">
                <a:sym typeface="Wingdings"/>
              </a:rPr>
            </a:br>
            <a:r>
              <a:rPr lang="ko-KR" altLang="en-US" sz="1400" b="1" dirty="0" smtClean="0">
                <a:sym typeface="Wingdings"/>
              </a:rPr>
              <a:t> </a:t>
            </a:r>
            <a:r>
              <a:rPr lang="en-US" altLang="ko-KR" sz="1400" b="1" dirty="0" smtClean="0">
                <a:sym typeface="Wingdings"/>
              </a:rPr>
              <a:t>NH</a:t>
            </a:r>
            <a:r>
              <a:rPr lang="en-US" altLang="ko-KR" sz="1400" b="1" baseline="-25000" dirty="0" smtClean="0">
                <a:sym typeface="Wingdings"/>
              </a:rPr>
              <a:t>4</a:t>
            </a:r>
            <a:r>
              <a:rPr lang="en-US" altLang="ko-KR" sz="1400" b="1" dirty="0" smtClean="0">
                <a:sym typeface="Wingdings"/>
              </a:rPr>
              <a:t>OH + H</a:t>
            </a:r>
            <a:r>
              <a:rPr lang="en-US" altLang="ko-KR" sz="1400" b="1" baseline="-25000" dirty="0" smtClean="0">
                <a:sym typeface="Wingdings"/>
              </a:rPr>
              <a:t>2</a:t>
            </a:r>
            <a:r>
              <a:rPr lang="en-US" altLang="ko-KR" sz="1400" b="1" dirty="0" smtClean="0">
                <a:sym typeface="Wingdings"/>
              </a:rPr>
              <a:t>O</a:t>
            </a:r>
            <a:r>
              <a:rPr lang="en-US" altLang="ko-KR" sz="1400" b="1" baseline="-25000" dirty="0" smtClean="0">
                <a:sym typeface="Wingdings"/>
              </a:rPr>
              <a:t>2</a:t>
            </a:r>
            <a:r>
              <a:rPr lang="en-US" altLang="ko-KR" sz="1400" b="1" dirty="0" smtClean="0">
                <a:sym typeface="Wingdings"/>
              </a:rPr>
              <a:t> </a:t>
            </a:r>
            <a:r>
              <a:rPr lang="ko-KR" altLang="en-US" sz="1400" b="1" dirty="0" err="1" smtClean="0">
                <a:sym typeface="Wingdings"/>
              </a:rPr>
              <a:t>혼합시</a:t>
            </a:r>
            <a:r>
              <a:rPr lang="ko-KR" altLang="en-US" sz="1400" b="1" dirty="0" smtClean="0">
                <a:sym typeface="Wingdings"/>
              </a:rPr>
              <a:t> 반응 </a:t>
            </a:r>
            <a:r>
              <a:rPr lang="en-US" altLang="ko-KR" sz="1400" b="1" dirty="0" smtClean="0">
                <a:sym typeface="Wingdings"/>
              </a:rPr>
              <a:t>mechanism </a:t>
            </a:r>
            <a:r>
              <a:rPr lang="ko-KR" altLang="en-US" sz="1400" b="1" dirty="0" smtClean="0">
                <a:sym typeface="Wingdings"/>
              </a:rPr>
              <a:t>확인 및 각 </a:t>
            </a:r>
            <a:r>
              <a:rPr lang="ko-KR" altLang="en-US" sz="1400" b="1" dirty="0" err="1" smtClean="0">
                <a:sym typeface="Wingdings"/>
              </a:rPr>
              <a:t>화학종에</a:t>
            </a:r>
            <a:r>
              <a:rPr lang="ko-KR" altLang="en-US" sz="1400" b="1" dirty="0" smtClean="0">
                <a:sym typeface="Wingdings"/>
              </a:rPr>
              <a:t> 따른 </a:t>
            </a:r>
            <a:r>
              <a:rPr lang="ko-KR" altLang="en-US" sz="1400" b="1" dirty="0" err="1" smtClean="0">
                <a:sym typeface="Wingdings"/>
              </a:rPr>
              <a:t>흡광</a:t>
            </a:r>
            <a:r>
              <a:rPr lang="ko-KR" altLang="en-US" sz="1400" b="1" dirty="0" smtClean="0">
                <a:sym typeface="Wingdings"/>
              </a:rPr>
              <a:t> 문헌조사 필요</a:t>
            </a:r>
            <a:r>
              <a:rPr lang="en-US" altLang="ko-KR" sz="1400" b="1" dirty="0" smtClean="0">
                <a:sym typeface="Wingdings"/>
              </a:rPr>
              <a:t/>
            </a:r>
            <a:br>
              <a:rPr lang="en-US" altLang="ko-KR" sz="1400" b="1" dirty="0" smtClean="0">
                <a:sym typeface="Wingdings"/>
              </a:rPr>
            </a:br>
            <a:r>
              <a:rPr lang="ko-KR" altLang="en-US" sz="1400" b="1" dirty="0" smtClean="0">
                <a:sym typeface="Wingdings"/>
              </a:rPr>
              <a:t> </a:t>
            </a:r>
            <a:r>
              <a:rPr lang="en-US" altLang="ko-KR" sz="1400" b="1" dirty="0" smtClean="0">
                <a:sym typeface="Wingdings"/>
              </a:rPr>
              <a:t>H</a:t>
            </a:r>
            <a:r>
              <a:rPr lang="en-US" altLang="ko-KR" sz="1400" b="1" baseline="-25000" dirty="0" smtClean="0">
                <a:sym typeface="Wingdings"/>
              </a:rPr>
              <a:t>2</a:t>
            </a:r>
            <a:r>
              <a:rPr lang="en-US" altLang="ko-KR" sz="1400" b="1" dirty="0" smtClean="0">
                <a:sym typeface="Wingdings"/>
              </a:rPr>
              <a:t>O</a:t>
            </a:r>
            <a:r>
              <a:rPr lang="en-US" altLang="ko-KR" sz="1400" b="1" baseline="-25000" dirty="0" smtClean="0">
                <a:sym typeface="Wingdings"/>
              </a:rPr>
              <a:t>2</a:t>
            </a:r>
            <a:r>
              <a:rPr lang="ko-KR" altLang="en-US" sz="1400" b="1" dirty="0" smtClean="0">
                <a:sym typeface="Wingdings"/>
              </a:rPr>
              <a:t>의 </a:t>
            </a:r>
            <a:r>
              <a:rPr lang="ko-KR" altLang="en-US" sz="1400" b="1" dirty="0" err="1" smtClean="0">
                <a:sym typeface="Wingdings"/>
              </a:rPr>
              <a:t>흡광이</a:t>
            </a:r>
            <a:r>
              <a:rPr lang="ko-KR" altLang="en-US" sz="1400" b="1" dirty="0" smtClean="0">
                <a:sym typeface="Wingdings"/>
              </a:rPr>
              <a:t> </a:t>
            </a:r>
            <a:r>
              <a:rPr lang="en-US" altLang="ko-KR" sz="1400" b="1" dirty="0" smtClean="0">
                <a:sym typeface="Wingdings"/>
              </a:rPr>
              <a:t>NH</a:t>
            </a:r>
            <a:r>
              <a:rPr lang="en-US" altLang="ko-KR" sz="1400" b="1" baseline="-25000" dirty="0" smtClean="0">
                <a:sym typeface="Wingdings"/>
              </a:rPr>
              <a:t>4</a:t>
            </a:r>
            <a:r>
              <a:rPr lang="en-US" altLang="ko-KR" sz="1400" b="1" dirty="0" smtClean="0">
                <a:sym typeface="Wingdings"/>
              </a:rPr>
              <a:t>OH </a:t>
            </a:r>
            <a:r>
              <a:rPr lang="ko-KR" altLang="en-US" sz="1400" b="1" dirty="0" smtClean="0">
                <a:sym typeface="Wingdings"/>
              </a:rPr>
              <a:t>농도 </a:t>
            </a:r>
            <a:r>
              <a:rPr lang="en-US" altLang="ko-KR" sz="1400" b="1" dirty="0" smtClean="0">
                <a:sym typeface="Wingdings"/>
              </a:rPr>
              <a:t>dependent </a:t>
            </a:r>
            <a:r>
              <a:rPr lang="ko-KR" altLang="en-US" sz="1400" b="1" dirty="0" smtClean="0">
                <a:sym typeface="Wingdings"/>
              </a:rPr>
              <a:t>여부 확인 필요</a:t>
            </a:r>
            <a:r>
              <a:rPr lang="en-US" altLang="ko-KR" sz="1400" b="1" dirty="0" smtClean="0">
                <a:sym typeface="Wingdings"/>
              </a:rPr>
              <a:t/>
            </a:r>
            <a:br>
              <a:rPr lang="en-US" altLang="ko-KR" sz="1400" b="1" dirty="0" smtClean="0">
                <a:sym typeface="Wingdings"/>
              </a:rPr>
            </a:br>
            <a:r>
              <a:rPr lang="en-US" altLang="ko-KR" sz="1400" b="1" dirty="0" smtClean="0">
                <a:sym typeface="Wingdings"/>
              </a:rPr>
              <a:t>    → NH</a:t>
            </a:r>
            <a:r>
              <a:rPr lang="en-US" altLang="ko-KR" sz="1400" b="1" baseline="-25000" dirty="0" smtClean="0">
                <a:sym typeface="Wingdings"/>
              </a:rPr>
              <a:t>4</a:t>
            </a:r>
            <a:r>
              <a:rPr lang="en-US" altLang="ko-KR" sz="1400" b="1" dirty="0" smtClean="0">
                <a:sym typeface="Wingdings"/>
              </a:rPr>
              <a:t>OH </a:t>
            </a:r>
            <a:r>
              <a:rPr lang="ko-KR" altLang="en-US" sz="1400" b="1" dirty="0" err="1" smtClean="0">
                <a:sym typeface="Wingdings"/>
              </a:rPr>
              <a:t>농도별</a:t>
            </a:r>
            <a:r>
              <a:rPr lang="ko-KR" altLang="en-US" sz="1400" b="1" dirty="0" smtClean="0">
                <a:sym typeface="Wingdings"/>
              </a:rPr>
              <a:t> </a:t>
            </a:r>
            <a:r>
              <a:rPr lang="en-US" altLang="ko-KR" sz="1400" b="1" dirty="0" smtClean="0">
                <a:sym typeface="Wingdings"/>
              </a:rPr>
              <a:t>H</a:t>
            </a:r>
            <a:r>
              <a:rPr lang="en-US" altLang="ko-KR" sz="1400" b="1" baseline="-25000" dirty="0" smtClean="0">
                <a:sym typeface="Wingdings"/>
              </a:rPr>
              <a:t>2</a:t>
            </a:r>
            <a:r>
              <a:rPr lang="en-US" altLang="ko-KR" sz="1400" b="1" dirty="0" smtClean="0">
                <a:sym typeface="Wingdings"/>
              </a:rPr>
              <a:t>O</a:t>
            </a:r>
            <a:r>
              <a:rPr lang="en-US" altLang="ko-KR" sz="1400" b="1" baseline="-25000" dirty="0" smtClean="0">
                <a:sym typeface="Wingdings"/>
              </a:rPr>
              <a:t>2</a:t>
            </a:r>
            <a:r>
              <a:rPr lang="en-US" altLang="ko-KR" sz="1400" b="1" dirty="0" smtClean="0">
                <a:sym typeface="Wingdings"/>
              </a:rPr>
              <a:t> UV-Vis </a:t>
            </a:r>
            <a:r>
              <a:rPr lang="ko-KR" altLang="en-US" sz="1400" b="1" dirty="0" err="1" smtClean="0">
                <a:sym typeface="Wingdings"/>
              </a:rPr>
              <a:t>흡광</a:t>
            </a:r>
            <a:r>
              <a:rPr lang="ko-KR" altLang="en-US" sz="1400" b="1" dirty="0" smtClean="0">
                <a:sym typeface="Wingdings"/>
              </a:rPr>
              <a:t> 확인</a:t>
            </a:r>
            <a:r>
              <a:rPr lang="en-US" altLang="ko-KR" sz="1400" b="1" dirty="0" smtClean="0">
                <a:sym typeface="Wingdings"/>
              </a:rPr>
              <a:t>, UV LED/PD </a:t>
            </a:r>
            <a:r>
              <a:rPr lang="ko-KR" altLang="en-US" sz="1400" b="1" dirty="0" smtClean="0">
                <a:sym typeface="Wingdings"/>
              </a:rPr>
              <a:t>측정 진행 예정 </a:t>
            </a:r>
            <a:r>
              <a:rPr lang="en-US" altLang="ko-KR" sz="1400" b="1" dirty="0" smtClean="0">
                <a:sym typeface="Wingdings"/>
              </a:rPr>
              <a:t>(and vice versa)</a:t>
            </a:r>
          </a:p>
          <a:p>
            <a:pPr marL="285750" indent="-285750">
              <a:lnSpc>
                <a:spcPct val="180000"/>
              </a:lnSpc>
              <a:spcAft>
                <a:spcPts val="1200"/>
              </a:spcAft>
              <a:buFont typeface="Wingdings"/>
              <a:buChar char="q"/>
            </a:pPr>
            <a:r>
              <a:rPr lang="en-US" altLang="ko-KR" sz="1400" b="1" dirty="0" smtClean="0">
                <a:sym typeface="Wingdings"/>
              </a:rPr>
              <a:t>IR </a:t>
            </a:r>
            <a:r>
              <a:rPr lang="ko-KR" altLang="en-US" sz="1400" b="1" dirty="0" smtClean="0">
                <a:sym typeface="Wingdings"/>
              </a:rPr>
              <a:t>증폭 회로 관련 </a:t>
            </a:r>
            <a:r>
              <a:rPr lang="en-US" altLang="ko-KR" sz="1400" b="1" dirty="0" smtClean="0">
                <a:sym typeface="Wingdings"/>
              </a:rPr>
              <a:t>issue</a:t>
            </a:r>
            <a:br>
              <a:rPr lang="en-US" altLang="ko-KR" sz="1400" b="1" dirty="0" smtClean="0">
                <a:sym typeface="Wingdings"/>
              </a:rPr>
            </a:br>
            <a:r>
              <a:rPr lang="en-US" altLang="ko-KR" sz="1400" b="1" dirty="0" smtClean="0">
                <a:sym typeface="Wingdings"/>
              </a:rPr>
              <a:t> </a:t>
            </a:r>
            <a:r>
              <a:rPr lang="ko-KR" altLang="en-US" sz="1400" b="1" dirty="0" smtClean="0">
                <a:sym typeface="Wingdings"/>
              </a:rPr>
              <a:t>전체적으로 출력 전압의 </a:t>
            </a:r>
            <a:r>
              <a:rPr lang="en-US" altLang="ko-KR" sz="1400" b="1" dirty="0" smtClean="0">
                <a:sym typeface="Wingdings"/>
              </a:rPr>
              <a:t>noise </a:t>
            </a:r>
            <a:r>
              <a:rPr lang="ko-KR" altLang="en-US" sz="1400" b="1" dirty="0" smtClean="0">
                <a:sym typeface="Wingdings"/>
              </a:rPr>
              <a:t>감소 필요</a:t>
            </a:r>
            <a:r>
              <a:rPr lang="en-US" altLang="ko-KR" sz="1400" b="1" dirty="0">
                <a:sym typeface="Wingdings"/>
              </a:rPr>
              <a:t/>
            </a:r>
            <a:br>
              <a:rPr lang="en-US" altLang="ko-KR" sz="1400" b="1" dirty="0">
                <a:sym typeface="Wingdings"/>
              </a:rPr>
            </a:br>
            <a:r>
              <a:rPr lang="en-US" altLang="ko-KR" sz="1400" b="1" dirty="0" smtClean="0">
                <a:sym typeface="Wingdings"/>
              </a:rPr>
              <a:t>    → Time constant </a:t>
            </a:r>
            <a:r>
              <a:rPr lang="ko-KR" altLang="en-US" sz="1400" b="1" dirty="0" smtClean="0">
                <a:sym typeface="Wingdings"/>
              </a:rPr>
              <a:t>재조정</a:t>
            </a:r>
            <a:r>
              <a:rPr lang="en-US" altLang="ko-KR" sz="1400" b="1" dirty="0" smtClean="0">
                <a:sym typeface="Wingdings"/>
              </a:rPr>
              <a:t>, Low pass filter </a:t>
            </a:r>
            <a:r>
              <a:rPr lang="ko-KR" altLang="en-US" sz="1400" b="1" dirty="0" smtClean="0">
                <a:sym typeface="Wingdings"/>
              </a:rPr>
              <a:t>추가</a:t>
            </a:r>
            <a:r>
              <a:rPr lang="en-US" altLang="ko-KR" sz="1400" b="1" dirty="0" smtClean="0">
                <a:sym typeface="Wingdings"/>
              </a:rPr>
              <a:t>, LED pulse </a:t>
            </a:r>
            <a:r>
              <a:rPr lang="ko-KR" altLang="en-US" sz="1400" b="1" dirty="0" smtClean="0">
                <a:sym typeface="Wingdings"/>
              </a:rPr>
              <a:t>출력에 따른 </a:t>
            </a:r>
            <a:r>
              <a:rPr lang="en-US" altLang="ko-KR" sz="1400" b="1" dirty="0" smtClean="0">
                <a:sym typeface="Wingdings"/>
              </a:rPr>
              <a:t>RMS to DC converter </a:t>
            </a:r>
            <a:br>
              <a:rPr lang="en-US" altLang="ko-KR" sz="1400" b="1" dirty="0" smtClean="0">
                <a:sym typeface="Wingdings"/>
              </a:rPr>
            </a:br>
            <a:r>
              <a:rPr lang="en-US" altLang="ko-KR" sz="1400" b="1" dirty="0" smtClean="0">
                <a:sym typeface="Wingdings"/>
              </a:rPr>
              <a:t>        </a:t>
            </a:r>
            <a:r>
              <a:rPr lang="ko-KR" altLang="en-US" sz="1400" b="1" dirty="0" err="1" smtClean="0">
                <a:sym typeface="Wingdings"/>
              </a:rPr>
              <a:t>적용후</a:t>
            </a:r>
            <a:r>
              <a:rPr lang="ko-KR" altLang="en-US" sz="1400" b="1" dirty="0" smtClean="0">
                <a:sym typeface="Wingdings"/>
              </a:rPr>
              <a:t> 증폭 고려</a:t>
            </a:r>
            <a:r>
              <a:rPr lang="en-US" altLang="ko-KR" sz="1400" b="1" dirty="0" smtClean="0">
                <a:sym typeface="Wingdings"/>
              </a:rPr>
              <a:t/>
            </a:r>
            <a:br>
              <a:rPr lang="en-US" altLang="ko-KR" sz="1400" b="1" dirty="0" smtClean="0">
                <a:sym typeface="Wingdings"/>
              </a:rPr>
            </a:br>
            <a:r>
              <a:rPr lang="en-US" altLang="ko-KR" sz="1400" b="1" dirty="0" smtClean="0">
                <a:sym typeface="Wingdings"/>
              </a:rPr>
              <a:t>    </a:t>
            </a:r>
            <a:r>
              <a:rPr lang="en-US" altLang="ko-KR" sz="1400" b="1" dirty="0">
                <a:sym typeface="Wingdings"/>
              </a:rPr>
              <a:t>→ </a:t>
            </a:r>
            <a:r>
              <a:rPr lang="en-US" altLang="ko-KR" sz="1400" b="1" dirty="0" smtClean="0">
                <a:sym typeface="Wingdings"/>
              </a:rPr>
              <a:t>DAQ</a:t>
            </a:r>
            <a:r>
              <a:rPr lang="ko-KR" altLang="en-US" sz="1400" b="1" dirty="0" smtClean="0">
                <a:sym typeface="Wingdings"/>
              </a:rPr>
              <a:t>의 </a:t>
            </a:r>
            <a:r>
              <a:rPr lang="en-US" altLang="ko-KR" sz="1400" b="1" dirty="0" smtClean="0">
                <a:sym typeface="Wingdings"/>
              </a:rPr>
              <a:t>sampling rate</a:t>
            </a:r>
            <a:r>
              <a:rPr lang="ko-KR" altLang="en-US" sz="1400" b="1" dirty="0" smtClean="0">
                <a:sym typeface="Wingdings"/>
              </a:rPr>
              <a:t>를 현재 </a:t>
            </a:r>
            <a:r>
              <a:rPr lang="en-US" altLang="ko-KR" sz="1400" b="1" dirty="0" smtClean="0">
                <a:sym typeface="Wingdings"/>
              </a:rPr>
              <a:t>20 Hz</a:t>
            </a:r>
            <a:r>
              <a:rPr lang="ko-KR" altLang="en-US" sz="1400" b="1" dirty="0" smtClean="0">
                <a:sym typeface="Wingdings"/>
              </a:rPr>
              <a:t>에서 </a:t>
            </a:r>
            <a:r>
              <a:rPr lang="en-US" altLang="ko-KR" sz="1400" b="1" dirty="0" smtClean="0">
                <a:sym typeface="Wingdings"/>
              </a:rPr>
              <a:t>1~5 Hz </a:t>
            </a:r>
            <a:r>
              <a:rPr lang="ko-KR" altLang="en-US" sz="1400" b="1" dirty="0" smtClean="0">
                <a:sym typeface="Wingdings"/>
              </a:rPr>
              <a:t>까지 줄이는 방안 고려</a:t>
            </a:r>
            <a:endParaRPr lang="en-US" altLang="ko-KR" sz="1400" b="1" dirty="0" smtClean="0">
              <a:sym typeface="Wingdings"/>
            </a:endParaRPr>
          </a:p>
          <a:p>
            <a:pPr marL="285750" indent="-285750">
              <a:lnSpc>
                <a:spcPct val="180000"/>
              </a:lnSpc>
              <a:spcAft>
                <a:spcPts val="1200"/>
              </a:spcAft>
              <a:buFont typeface="Wingdings"/>
              <a:buChar char="q"/>
            </a:pPr>
            <a:r>
              <a:rPr lang="en-US" altLang="ko-KR" sz="1400" b="1" dirty="0" smtClean="0">
                <a:sym typeface="Wingdings"/>
              </a:rPr>
              <a:t>NH</a:t>
            </a:r>
            <a:r>
              <a:rPr lang="en-US" altLang="ko-KR" sz="1400" b="1" baseline="-25000" dirty="0" smtClean="0">
                <a:sym typeface="Wingdings"/>
              </a:rPr>
              <a:t>4</a:t>
            </a:r>
            <a:r>
              <a:rPr lang="en-US" altLang="ko-KR" sz="1400" b="1" dirty="0" smtClean="0">
                <a:sym typeface="Wingdings"/>
              </a:rPr>
              <a:t>OH IR </a:t>
            </a:r>
            <a:r>
              <a:rPr lang="ko-KR" altLang="en-US" sz="1400" b="1" dirty="0" smtClean="0">
                <a:sym typeface="Wingdings"/>
              </a:rPr>
              <a:t>측정 </a:t>
            </a:r>
            <a:r>
              <a:rPr lang="en-US" altLang="ko-KR" sz="1400" b="1" dirty="0" smtClean="0">
                <a:sym typeface="Wingdings"/>
              </a:rPr>
              <a:t>issue</a:t>
            </a:r>
            <a:br>
              <a:rPr lang="en-US" altLang="ko-KR" sz="1400" b="1" dirty="0" smtClean="0">
                <a:sym typeface="Wingdings"/>
              </a:rPr>
            </a:br>
            <a:r>
              <a:rPr lang="en-US" altLang="ko-KR" sz="1400" b="1" dirty="0">
                <a:sym typeface="Wingdings"/>
              </a:rPr>
              <a:t> </a:t>
            </a:r>
            <a:r>
              <a:rPr lang="en-US" altLang="ko-KR" sz="1400" b="1" dirty="0" smtClean="0">
                <a:sym typeface="Wingdings"/>
              </a:rPr>
              <a:t>NH</a:t>
            </a:r>
            <a:r>
              <a:rPr lang="en-US" altLang="ko-KR" sz="1400" b="1" baseline="-25000" dirty="0" smtClean="0">
                <a:sym typeface="Wingdings"/>
              </a:rPr>
              <a:t>4</a:t>
            </a:r>
            <a:r>
              <a:rPr lang="en-US" altLang="ko-KR" sz="1400" b="1" dirty="0" smtClean="0">
                <a:sym typeface="Wingdings"/>
              </a:rPr>
              <a:t>OH </a:t>
            </a:r>
            <a:r>
              <a:rPr lang="ko-KR" altLang="en-US" sz="1400" b="1" dirty="0" err="1" smtClean="0">
                <a:sym typeface="Wingdings"/>
              </a:rPr>
              <a:t>농도별</a:t>
            </a:r>
            <a:r>
              <a:rPr lang="ko-KR" altLang="en-US" sz="1400" b="1" dirty="0" smtClean="0">
                <a:sym typeface="Wingdings"/>
              </a:rPr>
              <a:t> </a:t>
            </a:r>
            <a:r>
              <a:rPr lang="en-US" altLang="ko-KR" sz="1400" b="1" dirty="0" smtClean="0">
                <a:sym typeface="Wingdings"/>
              </a:rPr>
              <a:t>/ IR LED </a:t>
            </a:r>
            <a:r>
              <a:rPr lang="ko-KR" altLang="en-US" sz="1400" b="1" dirty="0" err="1" smtClean="0">
                <a:sym typeface="Wingdings"/>
              </a:rPr>
              <a:t>인가전류별</a:t>
            </a:r>
            <a:r>
              <a:rPr lang="ko-KR" altLang="en-US" sz="1400" b="1" dirty="0" smtClean="0">
                <a:sym typeface="Wingdings"/>
              </a:rPr>
              <a:t> 출력 전압 경향성 확인 필요</a:t>
            </a:r>
            <a:r>
              <a:rPr lang="en-US" altLang="ko-KR" sz="1400" b="1" dirty="0" smtClean="0">
                <a:sym typeface="Wingdings"/>
              </a:rPr>
              <a:t/>
            </a:r>
            <a:br>
              <a:rPr lang="en-US" altLang="ko-KR" sz="1400" b="1" dirty="0" smtClean="0">
                <a:sym typeface="Wingdings"/>
              </a:rPr>
            </a:br>
            <a:r>
              <a:rPr lang="en-US" altLang="ko-KR" sz="1400" b="1" dirty="0" smtClean="0">
                <a:sym typeface="Wingdings"/>
              </a:rPr>
              <a:t>   </a:t>
            </a:r>
            <a:r>
              <a:rPr lang="en-US" altLang="ko-KR" sz="1400" b="1" dirty="0">
                <a:sym typeface="Wingdings"/>
              </a:rPr>
              <a:t>→ </a:t>
            </a:r>
            <a:r>
              <a:rPr lang="ko-KR" altLang="en-US" sz="1400" b="1" dirty="0" smtClean="0">
                <a:sym typeface="Wingdings"/>
              </a:rPr>
              <a:t>경향성이 </a:t>
            </a:r>
            <a:r>
              <a:rPr lang="ko-KR" altLang="en-US" sz="1400" b="1" dirty="0" err="1" smtClean="0">
                <a:sym typeface="Wingdings"/>
              </a:rPr>
              <a:t>안맞는</a:t>
            </a:r>
            <a:r>
              <a:rPr lang="ko-KR" altLang="en-US" sz="1400" b="1" dirty="0" smtClean="0">
                <a:sym typeface="Wingdings"/>
              </a:rPr>
              <a:t> 부분 </a:t>
            </a:r>
            <a:r>
              <a:rPr lang="en-US" altLang="ko-KR" sz="1400" b="1" dirty="0" smtClean="0">
                <a:sym typeface="Wingdings"/>
              </a:rPr>
              <a:t>(1.5~2.0wt% @ 200 mA) </a:t>
            </a:r>
            <a:r>
              <a:rPr lang="ko-KR" altLang="en-US" sz="1400" b="1" dirty="0" smtClean="0">
                <a:sym typeface="Wingdings"/>
              </a:rPr>
              <a:t>용액 </a:t>
            </a:r>
            <a:r>
              <a:rPr lang="ko-KR" altLang="en-US" sz="1400" b="1" dirty="0" err="1" smtClean="0">
                <a:sym typeface="Wingdings"/>
              </a:rPr>
              <a:t>재제조</a:t>
            </a:r>
            <a:r>
              <a:rPr lang="en-US" altLang="ko-KR" sz="1400" b="1" dirty="0" smtClean="0">
                <a:sym typeface="Wingdings"/>
              </a:rPr>
              <a:t>, </a:t>
            </a:r>
            <a:r>
              <a:rPr lang="ko-KR" altLang="en-US" sz="1400" b="1" dirty="0" err="1" smtClean="0">
                <a:sym typeface="Wingdings"/>
              </a:rPr>
              <a:t>재측정</a:t>
            </a:r>
            <a:r>
              <a:rPr lang="ko-KR" altLang="en-US" sz="1400" b="1" dirty="0" smtClean="0">
                <a:sym typeface="Wingdings"/>
              </a:rPr>
              <a:t> 예정</a:t>
            </a:r>
            <a:r>
              <a:rPr lang="en-US" altLang="ko-KR" sz="1400" b="1" dirty="0" smtClean="0">
                <a:sym typeface="Wingdings"/>
              </a:rPr>
              <a:t/>
            </a:r>
            <a:br>
              <a:rPr lang="en-US" altLang="ko-KR" sz="1400" b="1" dirty="0" smtClean="0">
                <a:sym typeface="Wingdings"/>
              </a:rPr>
            </a:br>
            <a:r>
              <a:rPr lang="en-US" altLang="ko-KR" sz="1400" b="1" dirty="0" smtClean="0">
                <a:sym typeface="Wingdings"/>
              </a:rPr>
              <a:t>   → NH</a:t>
            </a:r>
            <a:r>
              <a:rPr lang="en-US" altLang="ko-KR" sz="1400" b="1" baseline="-25000" dirty="0" smtClean="0">
                <a:sym typeface="Wingdings"/>
              </a:rPr>
              <a:t>4</a:t>
            </a:r>
            <a:r>
              <a:rPr lang="en-US" altLang="ko-KR" sz="1400" b="1" dirty="0" smtClean="0">
                <a:sym typeface="Wingdings"/>
              </a:rPr>
              <a:t>OH + H</a:t>
            </a:r>
            <a:r>
              <a:rPr lang="en-US" altLang="ko-KR" sz="1400" b="1" baseline="-25000" dirty="0" smtClean="0">
                <a:sym typeface="Wingdings"/>
              </a:rPr>
              <a:t>2</a:t>
            </a:r>
            <a:r>
              <a:rPr lang="en-US" altLang="ko-KR" sz="1400" b="1" dirty="0" smtClean="0">
                <a:sym typeface="Wingdings"/>
              </a:rPr>
              <a:t>O</a:t>
            </a:r>
            <a:r>
              <a:rPr lang="en-US" altLang="ko-KR" sz="1400" b="1" baseline="-25000" dirty="0" smtClean="0">
                <a:sym typeface="Wingdings"/>
              </a:rPr>
              <a:t>2</a:t>
            </a:r>
            <a:r>
              <a:rPr lang="en-US" altLang="ko-KR" sz="1400" b="1" dirty="0" smtClean="0">
                <a:sym typeface="Wingdings"/>
              </a:rPr>
              <a:t> </a:t>
            </a:r>
            <a:r>
              <a:rPr lang="ko-KR" altLang="en-US" sz="1400" b="1" dirty="0" smtClean="0">
                <a:sym typeface="Wingdings"/>
              </a:rPr>
              <a:t>혼합액 측정 예정</a:t>
            </a:r>
            <a:endParaRPr lang="en-US" altLang="ko-KR" sz="1400" b="1" dirty="0" smtClean="0">
              <a:sym typeface="Wingdings"/>
            </a:endParaRPr>
          </a:p>
          <a:p>
            <a:pPr marL="285750" indent="-285750">
              <a:lnSpc>
                <a:spcPct val="180000"/>
              </a:lnSpc>
              <a:spcAft>
                <a:spcPts val="1200"/>
              </a:spcAft>
              <a:buFont typeface="Wingdings"/>
              <a:buChar char="q"/>
            </a:pPr>
            <a:r>
              <a:rPr lang="en-US" altLang="ko-KR" sz="1400" b="1" dirty="0">
                <a:sym typeface="Wingdings"/>
              </a:rPr>
              <a:t>Flow system</a:t>
            </a:r>
            <a:br>
              <a:rPr lang="en-US" altLang="ko-KR" sz="1400" b="1" dirty="0">
                <a:sym typeface="Wingdings"/>
              </a:rPr>
            </a:br>
            <a:r>
              <a:rPr lang="en-US" altLang="ko-KR" sz="1400" b="1" dirty="0" smtClean="0">
                <a:sym typeface="Wingdings"/>
              </a:rPr>
              <a:t> </a:t>
            </a:r>
            <a:r>
              <a:rPr lang="ko-KR" altLang="en-US" sz="1400" b="1" dirty="0" smtClean="0">
                <a:sym typeface="Wingdings"/>
              </a:rPr>
              <a:t>설계 초안에 따른 </a:t>
            </a:r>
            <a:r>
              <a:rPr lang="ko-KR" altLang="en-US" sz="1400" b="1" dirty="0" err="1" smtClean="0">
                <a:sym typeface="Wingdings"/>
              </a:rPr>
              <a:t>제작전</a:t>
            </a:r>
            <a:r>
              <a:rPr lang="ko-KR" altLang="en-US" sz="1400" b="1" dirty="0" smtClean="0">
                <a:sym typeface="Wingdings"/>
              </a:rPr>
              <a:t> 미팅</a:t>
            </a:r>
            <a:r>
              <a:rPr lang="en-US" altLang="ko-KR" sz="1400" b="1" dirty="0" smtClean="0">
                <a:sym typeface="Wingdings"/>
              </a:rPr>
              <a:t>: 4/8 (</a:t>
            </a:r>
            <a:r>
              <a:rPr lang="ko-KR" altLang="en-US" sz="1400" b="1" dirty="0" smtClean="0">
                <a:sym typeface="Wingdings"/>
              </a:rPr>
              <a:t>수</a:t>
            </a:r>
            <a:r>
              <a:rPr lang="en-US" altLang="ko-KR" sz="1400" b="1" dirty="0" smtClean="0">
                <a:sym typeface="Wingdings"/>
              </a:rPr>
              <a:t>) 14</a:t>
            </a:r>
            <a:r>
              <a:rPr lang="ko-KR" altLang="en-US" sz="1400" b="1" dirty="0" smtClean="0">
                <a:sym typeface="Wingdings"/>
              </a:rPr>
              <a:t>시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2106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427</Words>
  <Application>Microsoft Office PowerPoint</Application>
  <PresentationFormat>화면 슬라이드 쇼(4:3)</PresentationFormat>
  <Paragraphs>128</Paragraphs>
  <Slides>9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Office 테마</vt:lpstr>
      <vt:lpstr>Graph</vt:lpstr>
      <vt:lpstr>Unicode Origin Graph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yjeo</dc:creator>
  <cp:lastModifiedBy>yjeo</cp:lastModifiedBy>
  <cp:revision>149</cp:revision>
  <dcterms:created xsi:type="dcterms:W3CDTF">2019-11-28T08:14:41Z</dcterms:created>
  <dcterms:modified xsi:type="dcterms:W3CDTF">2020-04-02T13:43:23Z</dcterms:modified>
</cp:coreProperties>
</file>