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365" r:id="rId3"/>
    <p:sldId id="377" r:id="rId4"/>
    <p:sldId id="370" r:id="rId5"/>
    <p:sldId id="378" r:id="rId6"/>
    <p:sldId id="369" r:id="rId7"/>
    <p:sldId id="368" r:id="rId8"/>
    <p:sldId id="372" r:id="rId9"/>
    <p:sldId id="371" r:id="rId10"/>
    <p:sldId id="375" r:id="rId11"/>
    <p:sldId id="373" r:id="rId12"/>
    <p:sldId id="37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eo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DBF2"/>
    <a:srgbClr val="3B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925" autoAdjust="0"/>
  </p:normalViewPr>
  <p:slideViewPr>
    <p:cSldViewPr snapToGrid="0">
      <p:cViewPr>
        <p:scale>
          <a:sx n="100" d="100"/>
          <a:sy n="100" d="100"/>
        </p:scale>
        <p:origin x="-1980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75AF9-2E8E-4A7B-A959-B91F3CA5886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CE81F-03A9-40F4-A322-CF14F563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2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CE81F-03A9-40F4-A322-CF14F563F2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3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3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0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1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5F40-A51B-409A-B464-AB1BAA2F135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1424" y="2086709"/>
            <a:ext cx="4721164" cy="1233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/>
              <a:t>농도계 국산화 진행 상황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/>
              <a:t>광학 측정</a:t>
            </a:r>
            <a:r>
              <a:rPr lang="en-US" altLang="ko-KR" sz="20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227" y="5204223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2020. </a:t>
            </a:r>
            <a:r>
              <a:rPr lang="en-US" altLang="ko-KR" sz="2000" dirty="0" smtClean="0"/>
              <a:t>4. 9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57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511336"/>
              </p:ext>
            </p:extLst>
          </p:nvPr>
        </p:nvGraphicFramePr>
        <p:xfrm>
          <a:off x="3682856" y="292893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2856" y="292893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872771"/>
              </p:ext>
            </p:extLst>
          </p:nvPr>
        </p:nvGraphicFramePr>
        <p:xfrm>
          <a:off x="709469" y="292893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69" y="292893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110008"/>
              </p:ext>
            </p:extLst>
          </p:nvPr>
        </p:nvGraphicFramePr>
        <p:xfrm>
          <a:off x="709469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469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UV-Vis </a:t>
            </a:r>
            <a:r>
              <a:rPr lang="ko-KR" altLang="en-US" sz="1400" b="1" dirty="0" smtClean="0"/>
              <a:t>측정</a:t>
            </a:r>
            <a:r>
              <a:rPr lang="en-US" altLang="ko-KR" sz="1400" b="1" dirty="0" smtClean="0"/>
              <a:t>: 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 + 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endParaRPr lang="ko-KR" altLang="en-US" sz="1400" b="1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720145"/>
              </p:ext>
            </p:extLst>
          </p:nvPr>
        </p:nvGraphicFramePr>
        <p:xfrm>
          <a:off x="3682856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2856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7392" y="5489570"/>
            <a:ext cx="870462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혼합시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UV </a:t>
            </a:r>
            <a:r>
              <a:rPr lang="ko-KR" altLang="en-US" sz="1400" b="1" dirty="0" err="1"/>
              <a:t>흡광이</a:t>
            </a:r>
            <a:r>
              <a:rPr lang="ko-KR" altLang="en-US" sz="1400" b="1" dirty="0"/>
              <a:t> 비정상적으로 증가하는 것과 관련하여 각 </a:t>
            </a:r>
            <a:r>
              <a:rPr lang="ko-KR" altLang="en-US" sz="1400" b="1" dirty="0" err="1"/>
              <a:t>약액별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range</a:t>
            </a:r>
            <a:r>
              <a:rPr lang="ko-KR" altLang="en-US" sz="1400" b="1" dirty="0"/>
              <a:t>에 해당하는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혼합액 </a:t>
            </a:r>
            <a:r>
              <a:rPr lang="en-US" altLang="ko-KR" sz="1400" b="1" dirty="0"/>
              <a:t>20</a:t>
            </a:r>
            <a:r>
              <a:rPr lang="ko-KR" altLang="en-US" sz="1400" b="1" dirty="0"/>
              <a:t>종을 제조하여 </a:t>
            </a:r>
            <a:r>
              <a:rPr lang="en-US" altLang="ko-KR" sz="1400" b="1" dirty="0"/>
              <a:t>UV </a:t>
            </a:r>
            <a:r>
              <a:rPr lang="ko-KR" altLang="en-US" sz="1400" b="1" dirty="0" err="1"/>
              <a:t>흡광을</a:t>
            </a:r>
            <a:r>
              <a:rPr lang="ko-KR" altLang="en-US" sz="1400" b="1" dirty="0"/>
              <a:t> 평가함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 </a:t>
            </a:r>
            <a:r>
              <a:rPr lang="ko-KR" altLang="en-US" sz="1400" b="1" dirty="0" smtClean="0"/>
              <a:t>농도가 일정할 때</a:t>
            </a:r>
            <a:r>
              <a:rPr lang="en-US" altLang="ko-KR" sz="1400" b="1" dirty="0" smtClean="0"/>
              <a:t>, 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ko-KR" altLang="en-US" sz="1400" b="1" dirty="0" smtClean="0"/>
              <a:t>의 농도가 증가할수록 </a:t>
            </a:r>
            <a:r>
              <a:rPr lang="en-US" altLang="ko-KR" sz="1400" b="1" dirty="0" smtClean="0"/>
              <a:t>UV </a:t>
            </a:r>
            <a:r>
              <a:rPr lang="ko-KR" altLang="en-US" sz="1400" b="1" dirty="0" err="1" smtClean="0"/>
              <a:t>흡광이</a:t>
            </a:r>
            <a:r>
              <a:rPr lang="ko-KR" altLang="en-US" sz="1400" b="1" dirty="0" smtClean="0"/>
              <a:t> 증가하는 경향성이 있음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1350" y="4517827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재확인 필요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688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UV-Vis </a:t>
            </a:r>
            <a:r>
              <a:rPr lang="ko-KR" altLang="en-US" sz="1400" b="1" dirty="0" smtClean="0"/>
              <a:t>측정</a:t>
            </a:r>
            <a:r>
              <a:rPr lang="en-US" altLang="ko-KR" sz="1400" b="1" dirty="0" smtClean="0"/>
              <a:t>: 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 + 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endParaRPr lang="ko-KR" altLang="en-US" sz="1400" b="1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153145"/>
              </p:ext>
            </p:extLst>
          </p:nvPr>
        </p:nvGraphicFramePr>
        <p:xfrm>
          <a:off x="60975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75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19272"/>
              </p:ext>
            </p:extLst>
          </p:nvPr>
        </p:nvGraphicFramePr>
        <p:xfrm>
          <a:off x="3034363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4363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847783"/>
              </p:ext>
            </p:extLst>
          </p:nvPr>
        </p:nvGraphicFramePr>
        <p:xfrm>
          <a:off x="6007750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750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400054"/>
              </p:ext>
            </p:extLst>
          </p:nvPr>
        </p:nvGraphicFramePr>
        <p:xfrm>
          <a:off x="60975" y="292893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75" y="292893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167530"/>
              </p:ext>
            </p:extLst>
          </p:nvPr>
        </p:nvGraphicFramePr>
        <p:xfrm>
          <a:off x="3034363" y="292893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34363" y="292893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7392" y="5451470"/>
            <a:ext cx="87607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ko-KR" altLang="en-US" sz="1400" b="1" dirty="0" smtClean="0"/>
              <a:t>의 농도가 일정할 때</a:t>
            </a:r>
            <a:r>
              <a:rPr lang="en-US" altLang="ko-KR" sz="1400" b="1" dirty="0" smtClean="0"/>
              <a:t>, 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</a:t>
            </a:r>
            <a:r>
              <a:rPr lang="ko-KR" altLang="en-US" sz="1400" b="1" dirty="0" smtClean="0"/>
              <a:t>의 농도가 증가할수록 </a:t>
            </a:r>
            <a:r>
              <a:rPr lang="en-US" altLang="ko-KR" sz="1400" b="1" dirty="0" smtClean="0"/>
              <a:t>UV </a:t>
            </a:r>
            <a:r>
              <a:rPr lang="ko-KR" altLang="en-US" sz="1400" b="1" dirty="0" err="1" smtClean="0"/>
              <a:t>흡광이</a:t>
            </a:r>
            <a:r>
              <a:rPr lang="ko-KR" altLang="en-US" sz="1400" b="1" dirty="0" smtClean="0"/>
              <a:t> 증가하는 경향성이 있으나</a:t>
            </a:r>
            <a:r>
              <a:rPr lang="en-US" altLang="ko-KR" sz="1400" b="1" dirty="0" smtClean="0"/>
              <a:t>,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전반적으로 </a:t>
            </a:r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 1.5wt%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2.0wt%</a:t>
            </a:r>
            <a:r>
              <a:rPr lang="ko-KR" altLang="en-US" sz="1400" b="1" dirty="0" smtClean="0"/>
              <a:t>는 거의 동일한 결과를 보임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특히 </a:t>
            </a:r>
            <a:r>
              <a:rPr lang="en-US" altLang="ko-KR" sz="1400" b="1" dirty="0" smtClean="0"/>
              <a:t>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7wt%</a:t>
            </a:r>
            <a:r>
              <a:rPr lang="ko-KR" altLang="en-US" sz="1400" b="1" dirty="0" smtClean="0"/>
              <a:t>에서는 </a:t>
            </a:r>
            <a:r>
              <a:rPr lang="en-US" altLang="ko-KR" sz="1400" b="1" dirty="0" smtClean="0"/>
              <a:t>275 nm</a:t>
            </a:r>
            <a:r>
              <a:rPr lang="ko-KR" altLang="en-US" sz="1400" b="1" dirty="0" smtClean="0"/>
              <a:t>에서의 </a:t>
            </a:r>
            <a:r>
              <a:rPr lang="ko-KR" altLang="en-US" sz="1400" b="1" dirty="0" err="1" smtClean="0"/>
              <a:t>흡광이</a:t>
            </a:r>
            <a:r>
              <a:rPr lang="ko-KR" altLang="en-US" sz="1400" b="1" dirty="0" smtClean="0"/>
              <a:t> 대부분 </a:t>
            </a:r>
            <a:r>
              <a:rPr lang="en-US" altLang="ko-KR" sz="1400" b="1" dirty="0" smtClean="0"/>
              <a:t>4 </a:t>
            </a:r>
            <a:r>
              <a:rPr lang="ko-KR" altLang="en-US" sz="1400" b="1" dirty="0" smtClean="0"/>
              <a:t>이상이기 때문에 단순 </a:t>
            </a:r>
            <a:r>
              <a:rPr lang="en-US" altLang="ko-KR" sz="1400" b="1" dirty="0" smtClean="0"/>
              <a:t>UV </a:t>
            </a:r>
            <a:r>
              <a:rPr lang="ko-KR" altLang="en-US" sz="1400" b="1" dirty="0" smtClean="0"/>
              <a:t>측정을 이용한 농도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결정이 불가능함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49187" y="4755952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재확인 필요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85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UV-Vis </a:t>
            </a:r>
            <a:r>
              <a:rPr lang="ko-KR" altLang="en-US" sz="1400" b="1" dirty="0" smtClean="0"/>
              <a:t>측정</a:t>
            </a:r>
            <a:r>
              <a:rPr lang="en-US" altLang="ko-KR" sz="1400" b="1" dirty="0" smtClean="0"/>
              <a:t>: 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 + 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endParaRPr lang="ko-KR" altLang="en-US" sz="1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07026"/>
              </p:ext>
            </p:extLst>
          </p:nvPr>
        </p:nvGraphicFramePr>
        <p:xfrm>
          <a:off x="276045" y="508158"/>
          <a:ext cx="85919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16"/>
                <a:gridCol w="1227416"/>
                <a:gridCol w="1227416"/>
                <a:gridCol w="1227416"/>
                <a:gridCol w="1227416"/>
                <a:gridCol w="1227416"/>
                <a:gridCol w="1227416"/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Absorbance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</a:t>
                      </a:r>
                      <a:r>
                        <a:rPr lang="en-US" altLang="ko-KR" sz="1200" baseline="-25000" dirty="0" smtClean="0"/>
                        <a:t>2</a:t>
                      </a:r>
                      <a:r>
                        <a:rPr lang="en-US" altLang="ko-KR" sz="1200" dirty="0" smtClean="0"/>
                        <a:t>O</a:t>
                      </a:r>
                      <a:r>
                        <a:rPr lang="en-US" altLang="ko-KR" sz="1200" baseline="-25000" dirty="0" smtClean="0"/>
                        <a:t>2</a:t>
                      </a:r>
                      <a:endParaRPr lang="ko-KR" altLang="en-US" sz="1200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NH</a:t>
                      </a:r>
                      <a:r>
                        <a:rPr lang="en-US" altLang="ko-KR" sz="1200" baseline="-25000" dirty="0" smtClean="0"/>
                        <a:t>4</a:t>
                      </a:r>
                      <a:r>
                        <a:rPr lang="en-US" altLang="ko-KR" sz="1200" dirty="0" smtClean="0"/>
                        <a:t>OH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0.5wt%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0.9482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1.1200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1.4498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1.6965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4.6401*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1.0wt%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1.0383*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1.4461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1.8086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2.2091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2.6474*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1.5wt%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1.4820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1.8601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2.4047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2.7377*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</a:rPr>
                        <a:t>4.6272**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2.0wt%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1.4320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1.8817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2.3987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3.5710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</a:rPr>
                        <a:t>4.6160**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77872"/>
              </p:ext>
            </p:extLst>
          </p:nvPr>
        </p:nvGraphicFramePr>
        <p:xfrm>
          <a:off x="276045" y="3279031"/>
          <a:ext cx="85919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16"/>
                <a:gridCol w="1227416"/>
                <a:gridCol w="1227416"/>
                <a:gridCol w="1227416"/>
                <a:gridCol w="1227416"/>
                <a:gridCol w="1227416"/>
                <a:gridCol w="1227416"/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Transmittance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</a:t>
                      </a:r>
                      <a:r>
                        <a:rPr lang="en-US" altLang="ko-KR" sz="1200" baseline="-25000" dirty="0" smtClean="0"/>
                        <a:t>2</a:t>
                      </a:r>
                      <a:r>
                        <a:rPr lang="en-US" altLang="ko-KR" sz="1200" dirty="0" smtClean="0"/>
                        <a:t>O</a:t>
                      </a:r>
                      <a:r>
                        <a:rPr lang="en-US" altLang="ko-KR" sz="1200" baseline="-25000" dirty="0" smtClean="0"/>
                        <a:t>2</a:t>
                      </a:r>
                      <a:endParaRPr lang="ko-KR" altLang="en-US" sz="1200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NH</a:t>
                      </a:r>
                      <a:r>
                        <a:rPr lang="en-US" altLang="ko-KR" sz="1200" baseline="-25000" dirty="0" smtClean="0"/>
                        <a:t>4</a:t>
                      </a:r>
                      <a:r>
                        <a:rPr lang="en-US" altLang="ko-KR" sz="1200" dirty="0" smtClean="0"/>
                        <a:t>OH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0.5wt%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11.2913%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7.6127%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3.5712%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2.0266%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0.0023%*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1.0wt%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9.1790%*</a:t>
                      </a:r>
                      <a:endParaRPr lang="ko-KR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3.5999%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1.5686%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0.6289%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0.2437%*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1.5wt%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3.3134%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1.3922%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0.4058%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0.1996%*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</a:rPr>
                        <a:t>0.0024%**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2.0wt%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3.7157%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1.3258%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0.4113%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0.0487%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</a:rPr>
                        <a:t>0.0024%**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9575" y="5994202"/>
            <a:ext cx="61191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* </a:t>
            </a:r>
            <a:r>
              <a:rPr lang="ko-KR" altLang="en-US" sz="1400" dirty="0" smtClean="0"/>
              <a:t>재확인 필요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** UV LED/Photodiode</a:t>
            </a:r>
            <a:r>
              <a:rPr lang="ko-KR" altLang="en-US" sz="1400" dirty="0" smtClean="0"/>
              <a:t>를 이용한 단순 투과 측정을 통한 농도 결정 불가능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467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85" y="995600"/>
            <a:ext cx="3697702" cy="2960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8053" y="4842965"/>
            <a:ext cx="852730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OPA380</a:t>
            </a:r>
            <a:r>
              <a:rPr lang="ko-KR" altLang="en-US" sz="1400" b="1" dirty="0" smtClean="0"/>
              <a:t>을 이용한 </a:t>
            </a:r>
            <a:r>
              <a:rPr lang="en-US" altLang="ko-KR" sz="1400" b="1" dirty="0" err="1" smtClean="0"/>
              <a:t>transimpedance</a:t>
            </a:r>
            <a:r>
              <a:rPr lang="en-US" altLang="ko-KR" sz="1400" b="1" dirty="0" smtClean="0"/>
              <a:t> amplifier </a:t>
            </a:r>
            <a:r>
              <a:rPr lang="ko-KR" altLang="en-US" sz="1400" b="1" dirty="0" smtClean="0"/>
              <a:t>구성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※ </a:t>
            </a:r>
            <a:r>
              <a:rPr lang="en-US" altLang="ko-KR" sz="1400" b="1" dirty="0" err="1" smtClean="0"/>
              <a:t>Rf</a:t>
            </a:r>
            <a:r>
              <a:rPr lang="en-US" altLang="ko-KR" sz="1400" b="1" dirty="0" smtClean="0"/>
              <a:t> = 100 k</a:t>
            </a:r>
            <a:r>
              <a:rPr lang="el-GR" altLang="ko-KR" sz="1400" b="1" dirty="0" smtClean="0"/>
              <a:t>Ω</a:t>
            </a:r>
            <a:r>
              <a:rPr lang="en-US" altLang="ko-KR" sz="1400" b="1" dirty="0" smtClean="0"/>
              <a:t>, </a:t>
            </a:r>
            <a:r>
              <a:rPr lang="en-US" altLang="ko-KR" sz="1400" b="1" dirty="0"/>
              <a:t>500 k</a:t>
            </a:r>
            <a:r>
              <a:rPr lang="el-GR" altLang="ko-KR" sz="1400" b="1" dirty="0" smtClean="0"/>
              <a:t>Ω</a:t>
            </a:r>
            <a:r>
              <a:rPr lang="en-US" altLang="ko-KR" sz="1400" b="1" dirty="0" smtClean="0"/>
              <a:t>, 1 M</a:t>
            </a:r>
            <a:r>
              <a:rPr lang="el-GR" altLang="ko-KR" sz="1400" b="1" dirty="0" smtClean="0"/>
              <a:t>Ω</a:t>
            </a:r>
            <a:r>
              <a:rPr lang="en-US" altLang="ko-KR" sz="1400" b="1" dirty="0" smtClean="0"/>
              <a:t> 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  </a:t>
            </a:r>
            <a:r>
              <a:rPr lang="en-US" altLang="ko-KR" sz="1400" b="1" dirty="0" err="1" smtClean="0"/>
              <a:t>Cf</a:t>
            </a:r>
            <a:r>
              <a:rPr lang="en-US" altLang="ko-KR" sz="1400" b="1" dirty="0" smtClean="0"/>
              <a:t> = 1 </a:t>
            </a:r>
            <a:r>
              <a:rPr lang="en-US" altLang="ko-KR" sz="1400" b="1" dirty="0" err="1" smtClean="0"/>
              <a:t>nF</a:t>
            </a:r>
            <a:r>
              <a:rPr lang="en-US" altLang="ko-KR" sz="1400" b="1" dirty="0" smtClean="0"/>
              <a:t>, 10 </a:t>
            </a:r>
            <a:r>
              <a:rPr lang="en-US" altLang="ko-KR" sz="1400" b="1" dirty="0" err="1" smtClean="0"/>
              <a:t>nF</a:t>
            </a:r>
            <a:r>
              <a:rPr lang="en-US" altLang="ko-KR" sz="1400" b="1" dirty="0" smtClean="0"/>
              <a:t>, 100 </a:t>
            </a:r>
            <a:r>
              <a:rPr lang="en-US" altLang="ko-KR" sz="1400" b="1" dirty="0" err="1" smtClean="0"/>
              <a:t>nF</a:t>
            </a:r>
            <a:endParaRPr lang="en-US" altLang="ko-KR" sz="1400" b="1" dirty="0" smtClean="0"/>
          </a:p>
        </p:txBody>
      </p:sp>
      <p:pic>
        <p:nvPicPr>
          <p:cNvPr id="17410" name="Picture 2" descr="C:\Users\yjeo\Documents\카카오톡 받은 파일\[크기변환]KakaoTalk_20200401_18595266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07" t="10082" r="24277" b="32926"/>
          <a:stretch/>
        </p:blipFill>
        <p:spPr bwMode="auto">
          <a:xfrm>
            <a:off x="4267869" y="995600"/>
            <a:ext cx="3694312" cy="30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H="1">
            <a:off x="5132717" y="2639683"/>
            <a:ext cx="569343" cy="25879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132716" y="2764766"/>
            <a:ext cx="569343" cy="25879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5144061" y="2665562"/>
            <a:ext cx="11346" cy="369738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5132717" y="3013075"/>
            <a:ext cx="1953884" cy="22225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7056209" y="1700808"/>
            <a:ext cx="30393" cy="2016393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977282" y="2564904"/>
            <a:ext cx="16303" cy="1152128"/>
          </a:xfrm>
          <a:prstGeom prst="line">
            <a:avLst/>
          </a:prstGeom>
          <a:ln w="38100">
            <a:solidFill>
              <a:srgbClr val="FF0000">
                <a:alpha val="75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5443627" y="2538413"/>
            <a:ext cx="276136" cy="46187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5577291" y="1962150"/>
            <a:ext cx="13884" cy="622450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6637338" y="1748946"/>
            <a:ext cx="0" cy="989401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384131" y="2652622"/>
            <a:ext cx="88107" cy="0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384131" y="2538413"/>
            <a:ext cx="172244" cy="46187"/>
          </a:xfrm>
          <a:prstGeom prst="line">
            <a:avLst/>
          </a:prstGeom>
          <a:ln w="38100">
            <a:solidFill>
              <a:srgbClr val="FF000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556375" y="2584600"/>
            <a:ext cx="429058" cy="0"/>
          </a:xfrm>
          <a:prstGeom prst="line">
            <a:avLst/>
          </a:prstGeom>
          <a:ln w="38100">
            <a:solidFill>
              <a:srgbClr val="FF000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43627" y="1978820"/>
            <a:ext cx="258432" cy="0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472238" y="2652622"/>
            <a:ext cx="195262" cy="76200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661150" y="2728822"/>
            <a:ext cx="791170" cy="0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17411"/>
          <p:cNvSpPr txBox="1"/>
          <p:nvPr/>
        </p:nvSpPr>
        <p:spPr>
          <a:xfrm>
            <a:off x="7289321" y="2729697"/>
            <a:ext cx="523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Vout</a:t>
            </a:r>
            <a:endParaRPr lang="ko-KR" altLang="en-US" sz="1200" b="1" dirty="0"/>
          </a:p>
        </p:txBody>
      </p:sp>
      <p:cxnSp>
        <p:nvCxnSpPr>
          <p:cNvPr id="17418" name="직선 연결선 17417"/>
          <p:cNvCxnSpPr/>
          <p:nvPr/>
        </p:nvCxnSpPr>
        <p:spPr>
          <a:xfrm>
            <a:off x="5496718" y="1787538"/>
            <a:ext cx="0" cy="162000"/>
          </a:xfrm>
          <a:prstGeom prst="line">
            <a:avLst/>
          </a:prstGeom>
          <a:ln w="38100">
            <a:solidFill>
              <a:srgbClr val="FFFF0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06292" y="1762367"/>
            <a:ext cx="188119" cy="2154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 smtClean="0"/>
              <a:t>C</a:t>
            </a:r>
            <a:endParaRPr lang="ko-KR" altLang="en-US" sz="1400" b="1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5706268" y="1787538"/>
            <a:ext cx="0" cy="162000"/>
          </a:xfrm>
          <a:prstGeom prst="line">
            <a:avLst/>
          </a:prstGeom>
          <a:ln w="38100">
            <a:solidFill>
              <a:srgbClr val="FFFF0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05888" y="1760917"/>
            <a:ext cx="189723" cy="2154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 smtClean="0"/>
              <a:t>R</a:t>
            </a:r>
            <a:endParaRPr lang="ko-KR" altLang="en-US" sz="1400" b="1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5484018" y="1765300"/>
            <a:ext cx="1146970" cy="0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20" name="Picture 4" descr="U:\★ Project Report\2019_ATIK_농도계\광학측정\Datasheet\photodiode-component-symbol-circuit-design-260nw-1632331168_wdp.bmp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4" t="15774" r="15774" b="41191"/>
          <a:stretch/>
        </p:blipFill>
        <p:spPr bwMode="auto">
          <a:xfrm rot="5400000">
            <a:off x="4337024" y="1340796"/>
            <a:ext cx="629369" cy="42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연결선 36"/>
          <p:cNvCxnSpPr/>
          <p:nvPr/>
        </p:nvCxnSpPr>
        <p:spPr>
          <a:xfrm flipH="1" flipV="1">
            <a:off x="4560097" y="1823396"/>
            <a:ext cx="883530" cy="761204"/>
          </a:xfrm>
          <a:prstGeom prst="line">
            <a:avLst/>
          </a:prstGeom>
          <a:ln w="38100">
            <a:solidFill>
              <a:srgbClr val="0000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537818" y="877888"/>
            <a:ext cx="2520000" cy="0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4556851" y="877887"/>
            <a:ext cx="0" cy="432000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 flipV="1">
            <a:off x="7048292" y="873126"/>
            <a:ext cx="338345" cy="292198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7217464" y="1658938"/>
            <a:ext cx="234856" cy="0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7056209" y="1154231"/>
            <a:ext cx="313656" cy="546577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7048292" y="1640681"/>
            <a:ext cx="185946" cy="321469"/>
          </a:xfrm>
          <a:prstGeom prst="line">
            <a:avLst/>
          </a:prstGeom>
          <a:ln w="38100">
            <a:solidFill>
              <a:schemeClr val="tx1">
                <a:alpha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0" name="오른쪽 중괄호 17439"/>
          <p:cNvSpPr/>
          <p:nvPr/>
        </p:nvSpPr>
        <p:spPr>
          <a:xfrm>
            <a:off x="7550995" y="1640681"/>
            <a:ext cx="189655" cy="10976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41" name="TextBox 17440"/>
          <p:cNvSpPr txBox="1"/>
          <p:nvPr/>
        </p:nvSpPr>
        <p:spPr>
          <a:xfrm>
            <a:off x="7685669" y="2038314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DAQ</a:t>
            </a:r>
            <a:endParaRPr lang="ko-KR" altLang="en-US" sz="1200" b="1" dirty="0"/>
          </a:p>
        </p:txBody>
      </p:sp>
      <p:sp>
        <p:nvSpPr>
          <p:cNvPr id="17442" name="TextBox 17441"/>
          <p:cNvSpPr txBox="1"/>
          <p:nvPr/>
        </p:nvSpPr>
        <p:spPr>
          <a:xfrm>
            <a:off x="6470253" y="363370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+5 V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71405" y="363370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GND</a:t>
            </a:r>
            <a:endParaRPr lang="ko-KR" alt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0" y="0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IR </a:t>
            </a:r>
            <a:r>
              <a:rPr lang="ko-KR" altLang="en-US" sz="1400" b="1" dirty="0" smtClean="0"/>
              <a:t>측정 증폭회로 관련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483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IR </a:t>
            </a:r>
            <a:r>
              <a:rPr lang="ko-KR" altLang="en-US" sz="1400" b="1" dirty="0" smtClean="0"/>
              <a:t>측정 증폭회로 관련</a:t>
            </a:r>
            <a:endParaRPr lang="ko-KR" altLang="en-US" sz="14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2315104" y="804771"/>
            <a:ext cx="4338819" cy="3290589"/>
            <a:chOff x="2215766" y="595221"/>
            <a:chExt cx="4338819" cy="3290589"/>
          </a:xfrm>
        </p:grpSpPr>
        <p:pic>
          <p:nvPicPr>
            <p:cNvPr id="37890" name="Picture 2" descr="U:\★ Project Report\2019_ATIK_농도계\광학측정\Datasheet\rms-to-dc-click-large_default-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63" t="26496" r="26496"/>
            <a:stretch/>
          </p:blipFill>
          <p:spPr bwMode="auto">
            <a:xfrm>
              <a:off x="2215766" y="595221"/>
              <a:ext cx="2070071" cy="3290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891" name="Picture 3" descr="U:\★ Project Report\2019_ATIK_농도계\광학측정\Datasheet\rms-to-dc-click-large_default-3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80" t="26496" r="26879"/>
            <a:stretch/>
          </p:blipFill>
          <p:spPr bwMode="auto">
            <a:xfrm>
              <a:off x="4484514" y="595221"/>
              <a:ext cx="2070071" cy="3290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388053" y="4612589"/>
            <a:ext cx="852730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IR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출력 </a:t>
            </a:r>
            <a:r>
              <a:rPr lang="en-US" altLang="ko-KR" sz="1400" b="1" dirty="0" smtClean="0"/>
              <a:t>noise</a:t>
            </a:r>
            <a:r>
              <a:rPr lang="ko-KR" altLang="en-US" sz="1400" b="1" dirty="0" smtClean="0"/>
              <a:t>를 줄이기 위해 </a:t>
            </a:r>
            <a:r>
              <a:rPr lang="en-US" altLang="ko-KR" sz="1400" b="1" dirty="0" smtClean="0"/>
              <a:t>RMS to DC converter </a:t>
            </a:r>
            <a:r>
              <a:rPr lang="ko-KR" altLang="en-US" sz="1400" b="1" dirty="0" smtClean="0"/>
              <a:t>도입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※ </a:t>
            </a:r>
            <a:r>
              <a:rPr lang="ko-KR" altLang="en-US" sz="1400" b="1" dirty="0" smtClean="0"/>
              <a:t>부품 입고 일정과 회로 제작 기간 고려하여 </a:t>
            </a:r>
            <a:r>
              <a:rPr lang="en-US" altLang="ko-KR" sz="1400" b="1" dirty="0" smtClean="0"/>
              <a:t>breadboard</a:t>
            </a:r>
            <a:r>
              <a:rPr lang="ko-KR" altLang="en-US" sz="1400" b="1" dirty="0" smtClean="0"/>
              <a:t>에 </a:t>
            </a:r>
            <a:r>
              <a:rPr lang="ko-KR" altLang="en-US" sz="1400" b="1" dirty="0" err="1" smtClean="0"/>
              <a:t>사용가능한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module </a:t>
            </a:r>
            <a:r>
              <a:rPr lang="ko-KR" altLang="en-US" sz="1400" b="1" dirty="0" smtClean="0"/>
              <a:t>구입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  </a:t>
            </a:r>
            <a:r>
              <a:rPr lang="en-US" altLang="ko-KR" sz="1400" b="1" dirty="0"/>
              <a:t>(</a:t>
            </a:r>
            <a:r>
              <a:rPr lang="en-US" altLang="ko-KR" sz="1400" b="1" dirty="0" err="1" smtClean="0"/>
              <a:t>MikroElectronika</a:t>
            </a:r>
            <a:r>
              <a:rPr lang="ko-KR" altLang="en-US" sz="1400" b="1" dirty="0" smtClean="0"/>
              <a:t>社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RMS to DC click</a:t>
            </a:r>
            <a:r>
              <a:rPr lang="en-US" altLang="ko-KR" sz="1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554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91" name="그룹 36890"/>
          <p:cNvGrpSpPr/>
          <p:nvPr/>
        </p:nvGrpSpPr>
        <p:grpSpPr>
          <a:xfrm>
            <a:off x="1261488" y="3022857"/>
            <a:ext cx="6621025" cy="2441275"/>
            <a:chOff x="243029" y="1297447"/>
            <a:chExt cx="6621025" cy="2441275"/>
          </a:xfrm>
        </p:grpSpPr>
        <p:pic>
          <p:nvPicPr>
            <p:cNvPr id="36867" name="Picture 3" descr="C:\Users\yjeo\Documents\카카오톡 받은 파일\[크기변환]KakaoTalk_20200409_17404504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56" b="38371"/>
            <a:stretch/>
          </p:blipFill>
          <p:spPr bwMode="auto">
            <a:xfrm>
              <a:off x="718841" y="1297447"/>
              <a:ext cx="6145213" cy="2441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" name="직선 연결선 37"/>
            <p:cNvCxnSpPr/>
            <p:nvPr/>
          </p:nvCxnSpPr>
          <p:spPr>
            <a:xfrm flipV="1">
              <a:off x="1287226" y="1824138"/>
              <a:ext cx="101600" cy="1418400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 flipV="1">
              <a:off x="1369774" y="1824138"/>
              <a:ext cx="5017492" cy="18182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  <a:head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931776" y="1908442"/>
              <a:ext cx="4456800" cy="24523"/>
            </a:xfrm>
            <a:prstGeom prst="line">
              <a:avLst/>
            </a:prstGeom>
            <a:ln w="38100">
              <a:solidFill>
                <a:srgbClr val="FF0000">
                  <a:alpha val="75000"/>
                </a:srgb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 flipV="1">
              <a:off x="4593988" y="1846847"/>
              <a:ext cx="20638" cy="297966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636055" y="2874876"/>
              <a:ext cx="0" cy="364702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 flipV="1">
              <a:off x="1282700" y="3225724"/>
              <a:ext cx="5220000" cy="13854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 flipV="1">
              <a:off x="4526518" y="1912873"/>
              <a:ext cx="9128" cy="249808"/>
            </a:xfrm>
            <a:prstGeom prst="line">
              <a:avLst/>
            </a:prstGeom>
            <a:ln w="38100">
              <a:solidFill>
                <a:srgbClr val="FF0000">
                  <a:alpha val="75000"/>
                </a:srgbClr>
              </a:solidFill>
              <a:headEnd type="none" w="med" len="med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V="1">
              <a:off x="3312875" y="1818686"/>
              <a:ext cx="0" cy="594000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3312875" y="2395445"/>
              <a:ext cx="108000" cy="1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841289" y="2751993"/>
              <a:ext cx="90487" cy="78811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1914490" y="2816518"/>
              <a:ext cx="0" cy="180000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H="1" flipV="1">
              <a:off x="1931776" y="2736854"/>
              <a:ext cx="57919" cy="182351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 flipV="1">
              <a:off x="2018270" y="2751994"/>
              <a:ext cx="61913" cy="154524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>
              <a:off x="1989696" y="2906518"/>
              <a:ext cx="90487" cy="0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2063516" y="2891543"/>
              <a:ext cx="11905" cy="348035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914490" y="2816518"/>
              <a:ext cx="663374" cy="14286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1951607" y="1901419"/>
              <a:ext cx="0" cy="219392"/>
            </a:xfrm>
            <a:prstGeom prst="line">
              <a:avLst/>
            </a:prstGeom>
            <a:ln w="38100">
              <a:solidFill>
                <a:srgbClr val="FF0000">
                  <a:alpha val="75000"/>
                </a:srgbClr>
              </a:solidFill>
              <a:headEnd type="none" w="med" len="med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1865870" y="2102554"/>
              <a:ext cx="85737" cy="170658"/>
            </a:xfrm>
            <a:prstGeom prst="line">
              <a:avLst/>
            </a:prstGeom>
            <a:ln w="38100">
              <a:solidFill>
                <a:srgbClr val="FF0000">
                  <a:alpha val="75000"/>
                </a:srgbClr>
              </a:solidFill>
              <a:headEnd type="none" w="med" len="med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2563578" y="2749613"/>
              <a:ext cx="326231" cy="0"/>
            </a:xfrm>
            <a:prstGeom prst="line">
              <a:avLst/>
            </a:prstGeom>
            <a:ln w="38100">
              <a:solidFill>
                <a:srgbClr val="FFFF00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631831" y="2767154"/>
              <a:ext cx="189723" cy="21544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400" b="1" dirty="0" smtClean="0"/>
                <a:t>R</a:t>
              </a:r>
              <a:endParaRPr lang="ko-KR" altLang="en-US" sz="1400" b="1" dirty="0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2571717" y="2731280"/>
              <a:ext cx="0" cy="118383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2900331" y="2273212"/>
              <a:ext cx="0" cy="496558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 flipV="1">
              <a:off x="2018270" y="2115686"/>
              <a:ext cx="882063" cy="157527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1960735" y="2102554"/>
              <a:ext cx="57535" cy="170658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2018270" y="2115686"/>
              <a:ext cx="1294605" cy="371445"/>
            </a:xfrm>
            <a:prstGeom prst="line">
              <a:avLst/>
            </a:prstGeom>
            <a:ln w="38100">
              <a:solidFill>
                <a:srgbClr val="7030A0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3308113" y="2487131"/>
              <a:ext cx="108000" cy="0"/>
            </a:xfrm>
            <a:prstGeom prst="line">
              <a:avLst/>
            </a:prstGeom>
            <a:ln w="38100">
              <a:solidFill>
                <a:srgbClr val="7030A0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4001852" y="2613916"/>
              <a:ext cx="0" cy="432000"/>
            </a:xfrm>
            <a:prstGeom prst="line">
              <a:avLst/>
            </a:prstGeom>
            <a:ln w="38100">
              <a:solidFill>
                <a:srgbClr val="7030A0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H="1">
              <a:off x="4014552" y="3027460"/>
              <a:ext cx="1101724" cy="0"/>
            </a:xfrm>
            <a:prstGeom prst="line">
              <a:avLst/>
            </a:prstGeom>
            <a:ln w="38100">
              <a:solidFill>
                <a:srgbClr val="7030A0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H="1">
              <a:off x="5116276" y="2731280"/>
              <a:ext cx="882650" cy="296180"/>
            </a:xfrm>
            <a:prstGeom prst="line">
              <a:avLst/>
            </a:prstGeom>
            <a:ln w="38100">
              <a:solidFill>
                <a:srgbClr val="7030A0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5998926" y="2736854"/>
              <a:ext cx="0" cy="182351"/>
            </a:xfrm>
            <a:prstGeom prst="line">
              <a:avLst/>
            </a:prstGeom>
            <a:ln w="38100">
              <a:solidFill>
                <a:srgbClr val="7030A0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flipV="1">
              <a:off x="5998926" y="2906518"/>
              <a:ext cx="504000" cy="1"/>
            </a:xfrm>
            <a:prstGeom prst="line">
              <a:avLst/>
            </a:prstGeom>
            <a:ln w="38100">
              <a:solidFill>
                <a:srgbClr val="7030A0">
                  <a:alpha val="75000"/>
                </a:srgb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flipH="1">
              <a:off x="784306" y="2982598"/>
              <a:ext cx="1130184" cy="13920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Picture 4" descr="U:\★ Project Report\2019_ATIK_농도계\광학측정\Datasheet\photodiode-component-symbol-circuit-design-260nw-1632331168_wdp.bmp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4" t="15774" r="15774" b="41191"/>
            <a:stretch/>
          </p:blipFill>
          <p:spPr bwMode="auto">
            <a:xfrm rot="5400000">
              <a:off x="141403" y="2057374"/>
              <a:ext cx="629369" cy="42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0" name="직선 연결선 149"/>
            <p:cNvCxnSpPr/>
            <p:nvPr/>
          </p:nvCxnSpPr>
          <p:spPr>
            <a:xfrm flipH="1">
              <a:off x="358539" y="1411388"/>
              <a:ext cx="310608" cy="604340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H="1" flipV="1">
              <a:off x="352189" y="2538101"/>
              <a:ext cx="436880" cy="456220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H="1" flipV="1">
              <a:off x="656654" y="1411388"/>
              <a:ext cx="1044000" cy="2853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1700655" y="1414241"/>
              <a:ext cx="165215" cy="418988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6160539" y="2037280"/>
              <a:ext cx="430173" cy="18466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36000" tIns="0" rIns="36000" bIns="0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en-US" altLang="ko-KR" sz="1200" dirty="0">
                  <a:solidFill>
                    <a:srgbClr val="FF0000"/>
                  </a:solidFill>
                </a:rPr>
                <a:t>+5 V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168554" y="1541687"/>
              <a:ext cx="422158" cy="18466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36000" tIns="0" rIns="36000" bIns="0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en-US" altLang="ko-KR" sz="1200" dirty="0"/>
                <a:t>GND</a:t>
              </a:r>
              <a:endParaRPr lang="ko-KR" altLang="en-US" sz="1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432973" y="2980400"/>
              <a:ext cx="414848" cy="18466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36000" tIns="0" rIns="36000" bIns="0" rtlCol="0">
              <a:spAutoFit/>
            </a:bodyPr>
            <a:lstStyle>
              <a:defPPr>
                <a:defRPr lang="ko-KR"/>
              </a:defPPr>
              <a:lvl1pPr>
                <a:defRPr sz="1200" b="1"/>
              </a:lvl1pPr>
            </a:lstStyle>
            <a:p>
              <a:r>
                <a:rPr lang="en-US" altLang="ko-KR" dirty="0"/>
                <a:t>DAQ</a:t>
              </a:r>
              <a:endParaRPr lang="ko-KR" altLang="en-US" dirty="0"/>
            </a:p>
          </p:txBody>
        </p:sp>
      </p:grpSp>
      <p:pic>
        <p:nvPicPr>
          <p:cNvPr id="368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578416"/>
            <a:ext cx="6840000" cy="231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" name="TextBox 170"/>
          <p:cNvSpPr txBox="1"/>
          <p:nvPr/>
        </p:nvSpPr>
        <p:spPr>
          <a:xfrm>
            <a:off x="0" y="0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IR </a:t>
            </a:r>
            <a:r>
              <a:rPr lang="ko-KR" altLang="en-US" sz="1400" b="1" dirty="0" smtClean="0"/>
              <a:t>측정 증폭회로 관련</a:t>
            </a:r>
            <a:endParaRPr lang="ko-KR" alt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88053" y="5687778"/>
            <a:ext cx="8527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Module</a:t>
            </a:r>
            <a:r>
              <a:rPr lang="ko-KR" altLang="en-US" sz="1400" b="1" dirty="0"/>
              <a:t>에 </a:t>
            </a:r>
            <a:r>
              <a:rPr lang="en-US" altLang="ko-KR" sz="1400" b="1" dirty="0"/>
              <a:t>I2C interface</a:t>
            </a:r>
            <a:r>
              <a:rPr lang="ko-KR" altLang="en-US" sz="1400" b="1" dirty="0"/>
              <a:t>가 있으나 대응 장비 부재로 </a:t>
            </a:r>
            <a:r>
              <a:rPr lang="en-US" altLang="ko-KR" sz="1400" b="1" dirty="0"/>
              <a:t>RMS to DC converter (LTC1968) </a:t>
            </a:r>
            <a:r>
              <a:rPr lang="en-US" altLang="ko-KR" sz="1400" b="1" dirty="0" err="1"/>
              <a:t>Vout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 smtClean="0"/>
              <a:t>직접 </a:t>
            </a:r>
            <a:r>
              <a:rPr lang="en-US" altLang="ko-KR" sz="1400" b="1" dirty="0"/>
              <a:t>DAQ</a:t>
            </a:r>
            <a:r>
              <a:rPr lang="ko-KR" altLang="en-US" sz="1400" b="1" dirty="0"/>
              <a:t>와 </a:t>
            </a:r>
            <a:r>
              <a:rPr lang="ko-KR" altLang="en-US" sz="1400" b="1" dirty="0" smtClean="0"/>
              <a:t>연결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12685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3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참고자료</a:t>
            </a:r>
            <a:r>
              <a:rPr lang="en-US" altLang="ko-KR" sz="1400" b="1" dirty="0" smtClean="0"/>
              <a:t>) RMS to DC conver</a:t>
            </a:r>
            <a:r>
              <a:rPr lang="en-US" altLang="ko-KR" sz="1400" b="1" dirty="0" smtClean="0"/>
              <a:t>ter module schematic</a:t>
            </a:r>
            <a:endParaRPr lang="ko-KR" altLang="en-US" sz="1400" b="1" dirty="0"/>
          </a:p>
        </p:txBody>
      </p:sp>
      <p:pic>
        <p:nvPicPr>
          <p:cNvPr id="38914" name="Picture 2" descr="U:\★ Project Report\2019_ATIK_농도계\광학측정\Datasheet\rms-to-dc-click-schematic-v10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21119" r="6600" b="19235"/>
          <a:stretch/>
        </p:blipFill>
        <p:spPr bwMode="auto">
          <a:xfrm>
            <a:off x="107207" y="1000125"/>
            <a:ext cx="8929586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0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41556"/>
              </p:ext>
            </p:extLst>
          </p:nvPr>
        </p:nvGraphicFramePr>
        <p:xfrm>
          <a:off x="661882" y="971277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882" y="971277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079065"/>
              </p:ext>
            </p:extLst>
          </p:nvPr>
        </p:nvGraphicFramePr>
        <p:xfrm>
          <a:off x="4724914" y="971277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914" y="971277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IR </a:t>
            </a:r>
            <a:r>
              <a:rPr lang="ko-KR" altLang="en-US" sz="1400" b="1" dirty="0" smtClean="0"/>
              <a:t>측정 증폭회로</a:t>
            </a:r>
            <a:r>
              <a:rPr lang="en-US" altLang="ko-KR" sz="1400" b="1" dirty="0" smtClean="0"/>
              <a:t>: Time constant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7392" y="4521831"/>
            <a:ext cx="894668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ko-KR" altLang="en-US" sz="1400" b="1" dirty="0" smtClean="0"/>
              <a:t>추가 구성된 회로로 대략적인 </a:t>
            </a:r>
            <a:r>
              <a:rPr lang="en-US" altLang="ko-KR" sz="1400" b="1" dirty="0" smtClean="0"/>
              <a:t>time constant</a:t>
            </a:r>
            <a:r>
              <a:rPr lang="ko-KR" altLang="en-US" sz="1400" b="1" dirty="0" smtClean="0"/>
              <a:t>를 확인한 결과 약 </a:t>
            </a:r>
            <a:r>
              <a:rPr lang="en-US" altLang="ko-KR" sz="1400" b="1" dirty="0" smtClean="0"/>
              <a:t>270 </a:t>
            </a:r>
            <a:r>
              <a:rPr lang="en-US" altLang="ko-KR" sz="1400" b="1" dirty="0" err="1" smtClean="0"/>
              <a:t>ms</a:t>
            </a:r>
            <a:r>
              <a:rPr lang="ko-KR" altLang="en-US" sz="1400" b="1" dirty="0" smtClean="0"/>
              <a:t>로 보임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  </a:t>
            </a:r>
            <a:r>
              <a:rPr lang="en-US" altLang="ko-KR" sz="1400" b="1" dirty="0" smtClean="0"/>
              <a:t>※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IR LED turn ON</a:t>
            </a:r>
            <a:r>
              <a:rPr lang="ko-KR" altLang="en-US" sz="1400" b="1" dirty="0" smtClean="0"/>
              <a:t>시 한번에 설정된 전류가 인가되는 것이 아니기 때문에 </a:t>
            </a:r>
            <a:r>
              <a:rPr lang="en-US" altLang="ko-KR" sz="1400" b="1" dirty="0" smtClean="0"/>
              <a:t>OFF</a:t>
            </a:r>
            <a:r>
              <a:rPr lang="ko-KR" altLang="en-US" sz="1400" b="1" dirty="0" smtClean="0"/>
              <a:t>시의 시간과 다른 것으로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  </a:t>
            </a:r>
            <a:r>
              <a:rPr lang="ko-KR" altLang="en-US" sz="1400" b="1" dirty="0" smtClean="0"/>
              <a:t>판단됨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기존 </a:t>
            </a:r>
            <a:r>
              <a:rPr lang="en-US" altLang="ko-KR" sz="1400" b="1" dirty="0" err="1" smtClean="0"/>
              <a:t>transimpedance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amplifier </a:t>
            </a:r>
            <a:r>
              <a:rPr lang="ko-KR" altLang="en-US" sz="1400" b="1" dirty="0" smtClean="0"/>
              <a:t>단독 회로 </a:t>
            </a:r>
            <a:r>
              <a:rPr lang="en-US" altLang="ko-KR" sz="1400" b="1" dirty="0" smtClean="0"/>
              <a:t>(time constant =10 </a:t>
            </a:r>
            <a:r>
              <a:rPr lang="en-US" altLang="ko-KR" sz="1400" b="1" dirty="0" err="1" smtClean="0"/>
              <a:t>ms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와 비교하여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time constant </a:t>
            </a:r>
            <a:r>
              <a:rPr lang="ko-KR" altLang="en-US" sz="1400" b="1" dirty="0" smtClean="0"/>
              <a:t>측면에서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noise</a:t>
            </a:r>
            <a:r>
              <a:rPr lang="ko-KR" altLang="en-US" sz="1400" b="1" dirty="0" smtClean="0"/>
              <a:t>가 감소할 것으로 예상됨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5719" y="793626"/>
            <a:ext cx="1507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IR LED turn ON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14510" y="792137"/>
            <a:ext cx="155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IR LED turn OFF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5413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8338"/>
              </p:ext>
            </p:extLst>
          </p:nvPr>
        </p:nvGraphicFramePr>
        <p:xfrm>
          <a:off x="6052200" y="88662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52200" y="88662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732956"/>
              </p:ext>
            </p:extLst>
          </p:nvPr>
        </p:nvGraphicFramePr>
        <p:xfrm>
          <a:off x="3141194" y="88662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1194" y="88662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163536"/>
              </p:ext>
            </p:extLst>
          </p:nvPr>
        </p:nvGraphicFramePr>
        <p:xfrm>
          <a:off x="58738" y="88662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38" y="88662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28467"/>
              </p:ext>
            </p:extLst>
          </p:nvPr>
        </p:nvGraphicFramePr>
        <p:xfrm>
          <a:off x="216000" y="3564740"/>
          <a:ext cx="871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000"/>
                <a:gridCol w="1368000"/>
                <a:gridCol w="1368000"/>
                <a:gridCol w="1368000"/>
                <a:gridCol w="1368000"/>
                <a:gridCol w="136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LED</a:t>
                      </a:r>
                      <a:r>
                        <a:rPr lang="en-US" altLang="ko-KR" sz="1200" baseline="0" dirty="0" smtClean="0"/>
                        <a:t> OFF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 kHz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r>
                        <a:rPr lang="en-US" altLang="ko-KR" sz="1200" baseline="0" dirty="0" smtClean="0"/>
                        <a:t> kHz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2</a:t>
                      </a:r>
                      <a:r>
                        <a:rPr lang="en-US" altLang="ko-KR" sz="1200" b="0" baseline="0" dirty="0" smtClean="0"/>
                        <a:t> kHz</a:t>
                      </a:r>
                      <a:endParaRPr lang="ko-KR" altLang="en-US" sz="12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0.5 kHz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Average</a:t>
                      </a:r>
                      <a:r>
                        <a:rPr lang="en-US" altLang="ko-KR" sz="1200" baseline="0" dirty="0" smtClean="0"/>
                        <a:t>d output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82.6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728.9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650.7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668.0 mV</a:t>
                      </a:r>
                      <a:endParaRPr lang="ko-KR" altLang="en-US" sz="12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695.9 mV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Standard deviation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1.111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3.042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6.132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0.879 mV</a:t>
                      </a:r>
                      <a:endParaRPr lang="ko-KR" altLang="en-US" sz="12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0.859 mV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7392" y="4931406"/>
            <a:ext cx="898136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IR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LED ON/OFF</a:t>
            </a:r>
            <a:r>
              <a:rPr lang="ko-KR" altLang="en-US" sz="1400" b="1" dirty="0" smtClean="0"/>
              <a:t>시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초간 출력 전압을 확인한 결과 기존과 유사한 평균 </a:t>
            </a:r>
            <a:r>
              <a:rPr lang="ko-KR" altLang="en-US" sz="1400" b="1" dirty="0" err="1" smtClean="0"/>
              <a:t>출력값을</a:t>
            </a:r>
            <a:r>
              <a:rPr lang="ko-KR" altLang="en-US" sz="1400" b="1" dirty="0" smtClean="0"/>
              <a:t> 가지면서 전반적으로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감소된 표준편차를 나타냄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  </a:t>
            </a:r>
            <a:r>
              <a:rPr lang="en-US" altLang="ko-KR" sz="1400" b="1" dirty="0" smtClean="0"/>
              <a:t>※ IR LED driver</a:t>
            </a:r>
            <a:r>
              <a:rPr lang="ko-KR" altLang="en-US" sz="1400" b="1" dirty="0" smtClean="0"/>
              <a:t>에 의한 </a:t>
            </a:r>
            <a:r>
              <a:rPr lang="en-US" altLang="ko-KR" sz="1400" b="1" dirty="0" smtClean="0"/>
              <a:t>quasi-CW frequency (0.5 ~ 16 kHz)</a:t>
            </a:r>
            <a:r>
              <a:rPr lang="ko-KR" altLang="en-US" sz="1400" b="1" dirty="0"/>
              <a:t> </a:t>
            </a:r>
            <a:r>
              <a:rPr lang="ko-KR" altLang="en-US" sz="1400" b="1" dirty="0" err="1" smtClean="0"/>
              <a:t>조절시</a:t>
            </a:r>
            <a:r>
              <a:rPr lang="ko-KR" altLang="en-US" sz="1400" b="1" dirty="0" smtClean="0"/>
              <a:t> 출력전압과 표준편차가 달라지는데</a:t>
            </a:r>
            <a:r>
              <a:rPr lang="en-US" altLang="ko-KR" sz="1400" b="1" dirty="0" smtClean="0"/>
              <a:t>,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  </a:t>
            </a:r>
            <a:r>
              <a:rPr lang="ko-KR" altLang="en-US" sz="1400" b="1" dirty="0" smtClean="0"/>
              <a:t>이는 </a:t>
            </a:r>
            <a:r>
              <a:rPr lang="en-US" altLang="ko-KR" sz="1400" b="1" dirty="0" smtClean="0"/>
              <a:t>DAQ</a:t>
            </a:r>
            <a:r>
              <a:rPr lang="ko-KR" altLang="en-US" sz="1400" b="1" dirty="0" smtClean="0"/>
              <a:t>의 한계로 판단됨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측정된 </a:t>
            </a:r>
            <a:r>
              <a:rPr lang="en-US" altLang="ko-KR" sz="1400" b="1" dirty="0" smtClean="0"/>
              <a:t>data</a:t>
            </a:r>
            <a:r>
              <a:rPr lang="ko-KR" altLang="en-US" sz="1400" b="1" dirty="0" smtClean="0"/>
              <a:t>를 기반으로 모든 </a:t>
            </a:r>
            <a:r>
              <a:rPr lang="en-US" altLang="ko-KR" sz="1400" b="1" dirty="0" smtClean="0"/>
              <a:t>IR </a:t>
            </a:r>
            <a:r>
              <a:rPr lang="ko-KR" altLang="en-US" sz="1400" b="1" dirty="0" smtClean="0"/>
              <a:t>측정은 </a:t>
            </a:r>
            <a:r>
              <a:rPr lang="en-US" altLang="ko-KR" sz="1400" b="1" dirty="0" err="1" smtClean="0"/>
              <a:t>qCW</a:t>
            </a:r>
            <a:r>
              <a:rPr lang="en-US" altLang="ko-KR" sz="1400" b="1" dirty="0" smtClean="0"/>
              <a:t> 0.5 kHz</a:t>
            </a:r>
            <a:r>
              <a:rPr lang="ko-KR" altLang="en-US" sz="1400" b="1" dirty="0" smtClean="0"/>
              <a:t>에서 진행함</a:t>
            </a:r>
            <a:r>
              <a:rPr lang="en-US" altLang="ko-KR" sz="1400" b="1" dirty="0" smtClean="0"/>
              <a:t>.</a:t>
            </a:r>
            <a:endParaRPr lang="en-US" altLang="ko-KR" sz="1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2198" y="577966"/>
            <a:ext cx="4186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w/o sample (blank) / DAQ sampling rate: 5 Hz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IR </a:t>
            </a:r>
            <a:r>
              <a:rPr lang="ko-KR" altLang="en-US" sz="1400" b="1" dirty="0" smtClean="0"/>
              <a:t>측정</a:t>
            </a:r>
            <a:r>
              <a:rPr lang="en-US" altLang="ko-KR" sz="1400" b="1" dirty="0" smtClean="0"/>
              <a:t>: blank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3871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0208"/>
              </p:ext>
            </p:extLst>
          </p:nvPr>
        </p:nvGraphicFramePr>
        <p:xfrm>
          <a:off x="61040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40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48615"/>
              </p:ext>
            </p:extLst>
          </p:nvPr>
        </p:nvGraphicFramePr>
        <p:xfrm>
          <a:off x="3034094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4094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841479"/>
              </p:ext>
            </p:extLst>
          </p:nvPr>
        </p:nvGraphicFramePr>
        <p:xfrm>
          <a:off x="6007149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149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67760"/>
              </p:ext>
            </p:extLst>
          </p:nvPr>
        </p:nvGraphicFramePr>
        <p:xfrm>
          <a:off x="61040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040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437186"/>
              </p:ext>
            </p:extLst>
          </p:nvPr>
        </p:nvGraphicFramePr>
        <p:xfrm>
          <a:off x="3034094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34094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00404"/>
              </p:ext>
            </p:extLst>
          </p:nvPr>
        </p:nvGraphicFramePr>
        <p:xfrm>
          <a:off x="6007149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Graph" r:id="rId13" imgW="3920760" imgH="3000960" progId="Origin95.Graph">
                  <p:embed/>
                </p:oleObj>
              </mc:Choice>
              <mc:Fallback>
                <p:oleObj name="Graph" r:id="rId1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07149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2198" y="444616"/>
            <a:ext cx="232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DAQ sampling rate: 5 Hz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IR </a:t>
            </a:r>
            <a:r>
              <a:rPr lang="ko-KR" altLang="en-US" sz="1400" b="1" dirty="0" smtClean="0"/>
              <a:t>측정</a:t>
            </a:r>
            <a:r>
              <a:rPr lang="en-US" altLang="ko-KR" sz="1400" b="1" dirty="0" smtClean="0"/>
              <a:t>: 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 </a:t>
            </a:r>
            <a:r>
              <a:rPr lang="ko-KR" altLang="en-US" sz="1400" b="1" dirty="0" err="1" smtClean="0"/>
              <a:t>농도별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7392" y="5635677"/>
            <a:ext cx="771236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</a:t>
            </a:r>
            <a:r>
              <a:rPr lang="ko-KR" altLang="en-US" sz="1400" b="1" dirty="0" smtClean="0"/>
              <a:t>의 농도가 </a:t>
            </a:r>
            <a:r>
              <a:rPr lang="ko-KR" altLang="en-US" sz="1400" b="1" dirty="0" smtClean="0"/>
              <a:t>증가할수록 출력 전압이 낮아지는 경향성이 있으나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그 차이가 크지 않음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※ </a:t>
            </a:r>
            <a:r>
              <a:rPr lang="ko-KR" altLang="en-US" sz="1400" b="1" dirty="0" smtClean="0"/>
              <a:t>현재 </a:t>
            </a:r>
            <a:r>
              <a:rPr lang="ko-KR" altLang="en-US" sz="1400" b="1" dirty="0" err="1" smtClean="0"/>
              <a:t>증폭단의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gain (1 M) </a:t>
            </a:r>
            <a:r>
              <a:rPr lang="ko-KR" altLang="en-US" sz="1400" b="1" dirty="0" smtClean="0"/>
              <a:t>보다 더 높은 수준으로 변경하여 측정 예정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평균 </a:t>
            </a:r>
            <a:r>
              <a:rPr lang="en-US" altLang="ko-KR" sz="1400" b="1" dirty="0" smtClean="0"/>
              <a:t>± 2% </a:t>
            </a:r>
            <a:r>
              <a:rPr lang="ko-KR" altLang="en-US" sz="1400" b="1" dirty="0" smtClean="0"/>
              <a:t>영역에 들지 않는 경우도 일부 존재하여 </a:t>
            </a:r>
            <a:r>
              <a:rPr lang="en-US" altLang="ko-KR" sz="1400" b="1" dirty="0" smtClean="0"/>
              <a:t>tuning</a:t>
            </a:r>
            <a:r>
              <a:rPr lang="ko-KR" altLang="en-US" sz="1400" b="1" dirty="0" smtClean="0"/>
              <a:t>이 좀더 필요할 것으로 판단됨</a:t>
            </a:r>
            <a:r>
              <a:rPr lang="en-US" altLang="ko-KR" sz="1400" b="1" dirty="0" smtClean="0"/>
              <a:t>.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6855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IR </a:t>
            </a:r>
            <a:r>
              <a:rPr lang="ko-KR" altLang="en-US" sz="1400" b="1" dirty="0" smtClean="0"/>
              <a:t>측정</a:t>
            </a:r>
            <a:r>
              <a:rPr lang="en-US" altLang="ko-KR" sz="1400" b="1" dirty="0" smtClean="0"/>
              <a:t>: 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 </a:t>
            </a:r>
            <a:r>
              <a:rPr lang="ko-KR" altLang="en-US" sz="1400" b="1" dirty="0" err="1" smtClean="0"/>
              <a:t>농도별</a:t>
            </a:r>
            <a:endParaRPr lang="ko-KR" altLang="en-US" sz="1400" b="1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377885"/>
              </p:ext>
            </p:extLst>
          </p:nvPr>
        </p:nvGraphicFramePr>
        <p:xfrm>
          <a:off x="627366" y="876381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366" y="876381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470904"/>
              </p:ext>
            </p:extLst>
          </p:nvPr>
        </p:nvGraphicFramePr>
        <p:xfrm>
          <a:off x="4638646" y="876381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38646" y="876381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7392" y="4492164"/>
            <a:ext cx="869019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</a:t>
            </a:r>
            <a:r>
              <a:rPr lang="ko-KR" altLang="en-US" sz="1400" b="1" dirty="0" smtClean="0"/>
              <a:t>의 농도에 따른 평균 출력 전압을 </a:t>
            </a:r>
            <a:r>
              <a:rPr lang="en-US" altLang="ko-KR" sz="1400" b="1" dirty="0" smtClean="0"/>
              <a:t>exponential </a:t>
            </a:r>
            <a:r>
              <a:rPr lang="en-US" altLang="ko-KR" sz="1400" b="1" dirty="0" smtClean="0"/>
              <a:t>fitting</a:t>
            </a:r>
            <a:r>
              <a:rPr lang="ko-KR" altLang="en-US" sz="1400" b="1" dirty="0" smtClean="0"/>
              <a:t>시 </a:t>
            </a:r>
            <a:r>
              <a:rPr lang="en-US" altLang="ko-KR" sz="1400" b="1" dirty="0" smtClean="0"/>
              <a:t>adjusted R</a:t>
            </a:r>
            <a:r>
              <a:rPr lang="en-US" altLang="ko-KR" sz="1400" b="1" baseline="30000" dirty="0" smtClean="0"/>
              <a:t>2</a:t>
            </a:r>
            <a:r>
              <a:rPr lang="ko-KR" altLang="en-US" sz="1400" b="1" dirty="0" smtClean="0"/>
              <a:t>는 </a:t>
            </a:r>
            <a:r>
              <a:rPr lang="en-US" altLang="ko-KR" sz="1400" b="1" dirty="0" smtClean="0"/>
              <a:t>0.96</a:t>
            </a:r>
            <a:r>
              <a:rPr lang="ko-KR" altLang="en-US" sz="1400" b="1" dirty="0" smtClean="0"/>
              <a:t>에 가까우나</a:t>
            </a:r>
            <a:r>
              <a:rPr lang="en-US" altLang="ko-KR" sz="1400" b="1" dirty="0" smtClean="0"/>
              <a:t>,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실제 측정된 </a:t>
            </a:r>
            <a:r>
              <a:rPr lang="en-US" altLang="ko-KR" sz="1400" b="1" dirty="0" smtClean="0"/>
              <a:t>point</a:t>
            </a:r>
            <a:r>
              <a:rPr lang="ko-KR" altLang="en-US" sz="1400" b="1" dirty="0" smtClean="0"/>
              <a:t>들은 </a:t>
            </a:r>
            <a:r>
              <a:rPr lang="en-US" altLang="ko-KR" sz="1400" b="1" dirty="0" smtClean="0"/>
              <a:t>fitting curve</a:t>
            </a:r>
            <a:r>
              <a:rPr lang="ko-KR" altLang="en-US" sz="1400" b="1" dirty="0" smtClean="0"/>
              <a:t>와 다소 차이가 있음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  </a:t>
            </a:r>
            <a:r>
              <a:rPr lang="en-US" altLang="ko-KR" sz="1400" b="1" dirty="0" smtClean="0"/>
              <a:t>※</a:t>
            </a:r>
            <a:r>
              <a:rPr lang="ko-KR" altLang="en-US" sz="1400" b="1" dirty="0" smtClean="0"/>
              <a:t> 이는 용액 </a:t>
            </a:r>
            <a:r>
              <a:rPr lang="ko-KR" altLang="en-US" sz="1400" b="1" dirty="0" err="1" smtClean="0"/>
              <a:t>제조시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(25% </a:t>
            </a:r>
            <a:r>
              <a:rPr lang="ko-KR" altLang="en-US" sz="1400" b="1" dirty="0" smtClean="0"/>
              <a:t>원액 </a:t>
            </a:r>
            <a:r>
              <a:rPr lang="ko-KR" altLang="en-US" sz="1400" b="1" dirty="0" err="1" smtClean="0"/>
              <a:t>희석시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용액에서의 </a:t>
            </a:r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3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증발로 인해 정확한 농도로 만들기 어려우며</a:t>
            </a:r>
            <a:r>
              <a:rPr lang="en-US" altLang="ko-KR" sz="1400" b="1" dirty="0" smtClean="0"/>
              <a:t>, 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  </a:t>
            </a:r>
            <a:r>
              <a:rPr lang="ko-KR" altLang="en-US" sz="1400" b="1" dirty="0" smtClean="0"/>
              <a:t>제조시간이 길어질수록 목표 농도보다 더 묽게 만들어질 가능성이 있음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표준편차의 경우 </a:t>
            </a:r>
            <a:r>
              <a:rPr lang="en-US" altLang="ko-KR" sz="1400" b="1" dirty="0" smtClean="0"/>
              <a:t>1 mV </a:t>
            </a:r>
            <a:r>
              <a:rPr lang="ko-KR" altLang="en-US" sz="1400" b="1" dirty="0" smtClean="0"/>
              <a:t>수준으</a:t>
            </a:r>
            <a:r>
              <a:rPr lang="ko-KR" altLang="en-US" sz="1400" b="1" dirty="0"/>
              <a:t>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S/N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ratio</a:t>
            </a:r>
            <a:r>
              <a:rPr lang="ko-KR" altLang="en-US" sz="1400" b="1" dirty="0" smtClean="0"/>
              <a:t>는 약 </a:t>
            </a:r>
            <a:r>
              <a:rPr lang="en-US" altLang="ko-KR" sz="1400" b="1" dirty="0" smtClean="0"/>
              <a:t>85~100</a:t>
            </a:r>
            <a:r>
              <a:rPr lang="ko-KR" altLang="en-US" sz="1400" b="1" dirty="0" smtClean="0"/>
              <a:t>에 가까움</a:t>
            </a:r>
            <a:r>
              <a:rPr lang="en-US" altLang="ko-KR" sz="1400" b="1" dirty="0" smtClean="0"/>
              <a:t>.</a:t>
            </a:r>
            <a:endParaRPr lang="en-US" altLang="ko-KR" sz="1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6816" y="698734"/>
            <a:ext cx="232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DAQ sampling rate: 5 Hz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728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472</Words>
  <Application>Microsoft Office PowerPoint</Application>
  <PresentationFormat>화면 슬라이드 쇼(4:3)</PresentationFormat>
  <Paragraphs>134</Paragraphs>
  <Slides>12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테마</vt:lpstr>
      <vt:lpstr>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yjeo</dc:creator>
  <cp:lastModifiedBy>yjeo</cp:lastModifiedBy>
  <cp:revision>168</cp:revision>
  <dcterms:created xsi:type="dcterms:W3CDTF">2019-11-28T08:14:41Z</dcterms:created>
  <dcterms:modified xsi:type="dcterms:W3CDTF">2020-04-09T11:45:45Z</dcterms:modified>
</cp:coreProperties>
</file>