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84" r:id="rId3"/>
    <p:sldId id="380" r:id="rId4"/>
    <p:sldId id="381" r:id="rId5"/>
    <p:sldId id="383" r:id="rId6"/>
    <p:sldId id="382" r:id="rId7"/>
    <p:sldId id="386" r:id="rId8"/>
    <p:sldId id="387" r:id="rId9"/>
    <p:sldId id="388" r:id="rId10"/>
    <p:sldId id="385" r:id="rId11"/>
    <p:sldId id="373" r:id="rId12"/>
    <p:sldId id="389" r:id="rId13"/>
    <p:sldId id="374" r:id="rId14"/>
    <p:sldId id="390" r:id="rId15"/>
    <p:sldId id="391" r:id="rId16"/>
    <p:sldId id="392" r:id="rId17"/>
    <p:sldId id="39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925" autoAdjust="0"/>
  </p:normalViewPr>
  <p:slideViewPr>
    <p:cSldViewPr snapToGrid="0"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75AF9-2E8E-4A7B-A959-B91F3CA58865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CE81F-03A9-40F4-A322-CF14F563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2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33F8B-ACF2-40DC-9DE8-7BA49DD0C3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4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CE81F-03A9-40F4-A322-CF14F563F2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5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2020. 4. 16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318175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UV Part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73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11264"/>
              </p:ext>
            </p:extLst>
          </p:nvPr>
        </p:nvGraphicFramePr>
        <p:xfrm>
          <a:off x="60975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75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58126"/>
              </p:ext>
            </p:extLst>
          </p:nvPr>
        </p:nvGraphicFramePr>
        <p:xfrm>
          <a:off x="3034363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34363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5668"/>
              </p:ext>
            </p:extLst>
          </p:nvPr>
        </p:nvGraphicFramePr>
        <p:xfrm>
          <a:off x="6007750" y="441325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7750" y="441325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61159"/>
              </p:ext>
            </p:extLst>
          </p:nvPr>
        </p:nvGraphicFramePr>
        <p:xfrm>
          <a:off x="60975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75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22660"/>
              </p:ext>
            </p:extLst>
          </p:nvPr>
        </p:nvGraphicFramePr>
        <p:xfrm>
          <a:off x="3034363" y="2928938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Graph" r:id="rId12" imgW="3920760" imgH="3000960" progId="Origin95.Graph">
                  <p:embed/>
                </p:oleObj>
              </mc:Choice>
              <mc:Fallback>
                <p:oleObj name="Graph" r:id="rId1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4363" y="2928938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9187" y="475595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92586" y="0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B050"/>
                </a:solidFill>
              </a:rPr>
              <a:t>2020. 4. 9 </a:t>
            </a:r>
            <a:r>
              <a:rPr lang="ko-KR" altLang="en-US" sz="1200" b="1" dirty="0">
                <a:solidFill>
                  <a:srgbClr val="00B050"/>
                </a:solidFill>
              </a:rPr>
              <a:t>측정 </a:t>
            </a:r>
            <a:r>
              <a:rPr lang="en-US" altLang="ko-KR" sz="1200" b="1" dirty="0">
                <a:solidFill>
                  <a:srgbClr val="00B050"/>
                </a:solidFill>
              </a:rPr>
              <a:t>data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392" y="5489570"/>
            <a:ext cx="888897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혼합시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UV </a:t>
            </a:r>
            <a:r>
              <a:rPr lang="ko-KR" altLang="en-US" sz="1400" b="1" dirty="0" err="1"/>
              <a:t>흡광이</a:t>
            </a:r>
            <a:r>
              <a:rPr lang="ko-KR" altLang="en-US" sz="1400" b="1" dirty="0"/>
              <a:t> 비정상적으로 증가하는 것과 관련하여 기존</a:t>
            </a:r>
            <a:r>
              <a:rPr lang="en-US" altLang="ko-KR" sz="1400" b="1" dirty="0"/>
              <a:t> LED peak </a:t>
            </a:r>
            <a:r>
              <a:rPr lang="ko-KR" altLang="en-US" sz="1400" b="1" dirty="0"/>
              <a:t>파장 </a:t>
            </a:r>
            <a:r>
              <a:rPr lang="en-US" altLang="ko-KR" sz="1400" b="1" dirty="0"/>
              <a:t>(275 nm)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사용시 </a:t>
            </a:r>
            <a:r>
              <a:rPr lang="ko-KR" altLang="en-US" sz="1400" b="1" dirty="0" err="1"/>
              <a:t>흡광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saturation </a:t>
            </a:r>
            <a:r>
              <a:rPr lang="ko-KR" altLang="en-US" sz="1400" b="1" dirty="0"/>
              <a:t>문제로 인해 일부 고농도 </a:t>
            </a:r>
            <a:r>
              <a:rPr lang="ko-KR" altLang="en-US" sz="1400" b="1" dirty="0" err="1"/>
              <a:t>약액에서</a:t>
            </a:r>
            <a:r>
              <a:rPr lang="ko-KR" altLang="en-US" sz="1400" b="1" dirty="0"/>
              <a:t> 측정이 불가능할 것으로 판단됨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UV LED </a:t>
            </a:r>
            <a:r>
              <a:rPr lang="ko-KR" altLang="en-US" sz="1400" b="1" dirty="0"/>
              <a:t>피크 파장을 </a:t>
            </a:r>
            <a:r>
              <a:rPr lang="en-US" altLang="ko-KR" sz="1400" b="1" dirty="0">
                <a:solidFill>
                  <a:srgbClr val="FF0000"/>
                </a:solidFill>
              </a:rPr>
              <a:t>280 nm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r>
              <a:rPr lang="en-US" altLang="ko-KR" sz="1400" b="1" dirty="0">
                <a:solidFill>
                  <a:srgbClr val="FF0000"/>
                </a:solidFill>
              </a:rPr>
              <a:t>shift </a:t>
            </a:r>
            <a:r>
              <a:rPr lang="ko-KR" altLang="en-US" sz="1400" b="1" dirty="0"/>
              <a:t>할 경우 충분히 활용 가능할 것으로 보이나 여러 논의가 필요함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5765"/>
              </p:ext>
            </p:extLst>
          </p:nvPr>
        </p:nvGraphicFramePr>
        <p:xfrm>
          <a:off x="276045" y="508158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Absorbance @ 275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0.9482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1.1200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1.4498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1.6965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4.6401*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1.0383*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1.4461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1.8086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2.2091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2.6474*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1.4820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1.8601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2.4047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2.7377*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4.6272**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1.4320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1.8817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2.3987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3.5710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4.6160**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51267"/>
              </p:ext>
            </p:extLst>
          </p:nvPr>
        </p:nvGraphicFramePr>
        <p:xfrm>
          <a:off x="276045" y="3279031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Transmittance @ 275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11.2913%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7.6127%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3.5712%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2.0266%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0.0023%*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9.1790%*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3.5999%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1.5686%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0.6289%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0.2437%*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3.3134%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1.3922%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0.4058%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0.1996%*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0.0024%**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3.7157%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1.3258%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0.4113%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0.0487%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0.0024%**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9575" y="5994202"/>
            <a:ext cx="61191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** UV LED/Photodiode</a:t>
            </a:r>
            <a:r>
              <a:rPr lang="ko-KR" altLang="en-US" sz="1400" dirty="0"/>
              <a:t>를 이용한 단순 투과 측정을 통한 농도 결정 불가능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2586" y="0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B050"/>
                </a:solidFill>
              </a:rPr>
              <a:t>2020. 4. 9 </a:t>
            </a:r>
            <a:r>
              <a:rPr lang="ko-KR" altLang="en-US" sz="1200" b="1" dirty="0">
                <a:solidFill>
                  <a:srgbClr val="00B050"/>
                </a:solidFill>
              </a:rPr>
              <a:t>측정 </a:t>
            </a:r>
            <a:r>
              <a:rPr lang="en-US" altLang="ko-KR" sz="1200" b="1" dirty="0">
                <a:solidFill>
                  <a:srgbClr val="00B050"/>
                </a:solidFill>
              </a:rPr>
              <a:t>data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5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UV-Vis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27970"/>
              </p:ext>
            </p:extLst>
          </p:nvPr>
        </p:nvGraphicFramePr>
        <p:xfrm>
          <a:off x="276045" y="508158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Absorbance @ 280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0.7214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0.8396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1.0786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1.2548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2.2417*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0.7844*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1.0865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1.3398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1.5938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1.8144*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1.1229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1.3998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1.7392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1.8589*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2.5275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1.0809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1.4032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1.7183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2.0190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2.4575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38594"/>
              </p:ext>
            </p:extLst>
          </p:nvPr>
        </p:nvGraphicFramePr>
        <p:xfrm>
          <a:off x="276045" y="3279031"/>
          <a:ext cx="85919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Transmittance @ 280 nm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endParaRPr lang="ko-KR" altLang="en-US" sz="120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0.5wt%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19.0178%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14.4979%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8.3738%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5.5913%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0.5895%*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16.4567%*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8.2235%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4.5976%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2.5675%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1.5507%*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1.5wt%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7.5610%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4.0052%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1.8397%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1.4004%*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0.3161%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2.0wt%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8.3270%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3.9752%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1.9311%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0.9704%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0.3734%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9575" y="5994202"/>
            <a:ext cx="128432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재확인 필요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492586" y="0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B050"/>
                </a:solidFill>
              </a:rPr>
              <a:t>2020. 4. 9 </a:t>
            </a:r>
            <a:r>
              <a:rPr lang="ko-KR" altLang="en-US" sz="1200" b="1" dirty="0">
                <a:solidFill>
                  <a:srgbClr val="00B050"/>
                </a:solidFill>
              </a:rPr>
              <a:t>측정 </a:t>
            </a:r>
            <a:r>
              <a:rPr lang="en-US" altLang="ko-KR" sz="1200" b="1" dirty="0">
                <a:solidFill>
                  <a:srgbClr val="00B050"/>
                </a:solidFill>
              </a:rPr>
              <a:t>data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392" y="6283162"/>
            <a:ext cx="72667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280 nm </a:t>
            </a:r>
            <a:r>
              <a:rPr lang="ko-KR" altLang="en-US" sz="1400" b="1" dirty="0"/>
              <a:t>에서의 투과율 </a:t>
            </a:r>
            <a:r>
              <a:rPr lang="ko-KR" altLang="en-US" sz="1400" b="1" dirty="0" err="1"/>
              <a:t>확인시</a:t>
            </a:r>
            <a:r>
              <a:rPr lang="ko-KR" altLang="en-US" sz="1400" b="1" dirty="0"/>
              <a:t> 고농도 </a:t>
            </a:r>
            <a:r>
              <a:rPr lang="ko-KR" altLang="en-US" sz="1400" b="1" dirty="0" err="1"/>
              <a:t>약액에서</a:t>
            </a:r>
            <a:r>
              <a:rPr lang="ko-KR" altLang="en-US" sz="1400" b="1" dirty="0"/>
              <a:t> 충분히 측정이 가능할 것으로 판단됨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67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318175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Flow system Part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6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731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system: </a:t>
            </a:r>
            <a:r>
              <a:rPr lang="ko-KR" altLang="en-US" sz="1400" b="1" dirty="0" err="1"/>
              <a:t>치구</a:t>
            </a:r>
            <a:r>
              <a:rPr lang="ko-KR" altLang="en-US" sz="1400" b="1" dirty="0"/>
              <a:t> 설계 수정안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t="8975" r="5566" b="20849"/>
          <a:stretch/>
        </p:blipFill>
        <p:spPr>
          <a:xfrm>
            <a:off x="203277" y="776375"/>
            <a:ext cx="8737446" cy="508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392" y="5972626"/>
            <a:ext cx="4618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Teflon tube </a:t>
            </a:r>
            <a:r>
              <a:rPr lang="ko-KR" altLang="en-US" sz="1400" b="1" dirty="0"/>
              <a:t>사용 고려하여 </a:t>
            </a:r>
            <a:r>
              <a:rPr lang="en-US" altLang="ko-KR" sz="1400" b="1" dirty="0"/>
              <a:t>base</a:t>
            </a:r>
            <a:r>
              <a:rPr lang="ko-KR" altLang="en-US" sz="1400" b="1" dirty="0"/>
              <a:t>부터 높이가 증가함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ko-KR" altLang="en-US" sz="1400" b="1" dirty="0" err="1"/>
              <a:t>외광</a:t>
            </a:r>
            <a:r>
              <a:rPr lang="ko-KR" altLang="en-US" sz="1400" b="1" dirty="0"/>
              <a:t> 차단을 위한 </a:t>
            </a:r>
            <a:r>
              <a:rPr lang="en-US" altLang="ko-KR" sz="1400" b="1" dirty="0"/>
              <a:t>block </a:t>
            </a:r>
            <a:r>
              <a:rPr lang="ko-KR" altLang="en-US" sz="1400" b="1" dirty="0"/>
              <a:t>추가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492106" y="3170645"/>
            <a:ext cx="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956355" y="3868306"/>
            <a:ext cx="140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direction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065034" y="871268"/>
            <a:ext cx="664234" cy="3709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536" y="732768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외광</a:t>
            </a:r>
            <a:r>
              <a:rPr lang="ko-KR" altLang="en-US" sz="1400" b="1" dirty="0"/>
              <a:t> 차단용 </a:t>
            </a:r>
            <a:r>
              <a:rPr lang="en-US" altLang="ko-KR" sz="1400" b="1" dirty="0"/>
              <a:t>block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24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72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system: Cell 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0" y="1112808"/>
            <a:ext cx="8542700" cy="3459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392" y="5317050"/>
            <a:ext cx="765709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Flow cell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연결부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size: </a:t>
            </a:r>
            <a:r>
              <a:rPr lang="ko-KR" altLang="en-US" sz="1400" b="1" dirty="0" err="1"/>
              <a:t>내경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 mm, </a:t>
            </a:r>
            <a:r>
              <a:rPr lang="ko-KR" altLang="en-US" sz="1400" b="1" dirty="0"/>
              <a:t>외경 </a:t>
            </a:r>
            <a:r>
              <a:rPr lang="en-US" altLang="ko-KR" sz="1400" b="1" dirty="0"/>
              <a:t>4 mm, </a:t>
            </a:r>
            <a:r>
              <a:rPr lang="ko-KR" altLang="en-US" sz="1400" b="1" dirty="0"/>
              <a:t>길이 </a:t>
            </a:r>
            <a:r>
              <a:rPr lang="en-US" altLang="ko-KR" sz="1400" b="1" dirty="0"/>
              <a:t>10 mm</a:t>
            </a:r>
            <a:br>
              <a:rPr lang="en-US" altLang="ko-KR" sz="1400" b="1" dirty="0"/>
            </a:br>
            <a:r>
              <a:rPr lang="ko-KR" altLang="en-US" sz="1400" b="1" dirty="0"/>
              <a:t>→ 연결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PTFE (</a:t>
            </a:r>
            <a:r>
              <a:rPr lang="ko-KR" altLang="en-US" sz="1400" b="1" dirty="0"/>
              <a:t>전도도 </a:t>
            </a:r>
            <a:r>
              <a:rPr lang="en-US" altLang="ko-KR" sz="1400" b="1" dirty="0"/>
              <a:t>part</a:t>
            </a:r>
            <a:r>
              <a:rPr lang="ko-KR" altLang="en-US" sz="1400" b="1" dirty="0"/>
              <a:t> 사용 제품</a:t>
            </a:r>
            <a:r>
              <a:rPr lang="en-US" altLang="ko-KR" sz="1400" b="1" dirty="0"/>
              <a:t>) </a:t>
            </a:r>
            <a:r>
              <a:rPr lang="ko-KR" altLang="en-US" sz="1400" b="1" dirty="0" err="1"/>
              <a:t>내경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 mm, </a:t>
            </a:r>
            <a:r>
              <a:rPr lang="ko-KR" altLang="en-US" sz="1400" b="1" dirty="0"/>
              <a:t>외경 </a:t>
            </a:r>
            <a:r>
              <a:rPr lang="en-US" altLang="ko-KR" sz="1400" b="1" dirty="0"/>
              <a:t>6 mm </a:t>
            </a:r>
            <a:r>
              <a:rPr lang="ko-KR" altLang="en-US" sz="1400" b="1" dirty="0"/>
              <a:t>사용 예정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ko-KR" altLang="en-US" sz="1400" b="1" dirty="0"/>
              <a:t>간이 </a:t>
            </a:r>
            <a:r>
              <a:rPr lang="en-US" altLang="ko-KR" sz="1400" b="1" dirty="0"/>
              <a:t>test </a:t>
            </a:r>
            <a:r>
              <a:rPr lang="ko-KR" altLang="en-US" sz="1400" b="1" dirty="0"/>
              <a:t>결과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cell</a:t>
            </a:r>
            <a:r>
              <a:rPr lang="ko-KR" altLang="en-US" sz="1400" b="1" dirty="0"/>
              <a:t>이 완전히 고정되지 않고 조금 헐렁한 느낌이 있어 논의 필요</a:t>
            </a:r>
          </a:p>
        </p:txBody>
      </p:sp>
    </p:spTree>
    <p:extLst>
      <p:ext uri="{BB962C8B-B14F-4D97-AF65-F5344CB8AC3E}">
        <p14:creationId xmlns:p14="http://schemas.microsoft.com/office/powerpoint/2010/main" val="131392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1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Flow system: </a:t>
            </a:r>
            <a:r>
              <a:rPr lang="ko-KR" altLang="en-US" sz="1400" b="1" dirty="0"/>
              <a:t>항온 </a:t>
            </a:r>
            <a:r>
              <a:rPr lang="en-US" altLang="ko-KR" sz="1400" b="1" dirty="0"/>
              <a:t>chamber</a:t>
            </a:r>
            <a:endParaRPr lang="ko-KR" altLang="en-US" sz="14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826388"/>
            <a:ext cx="2419350" cy="440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4866" y="1535625"/>
            <a:ext cx="38952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Temperature: 0 ~ 60 </a:t>
            </a:r>
            <a:r>
              <a:rPr lang="ko-KR" altLang="en-US" sz="1400" b="1" dirty="0"/>
              <a:t>℃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Capacity: 81 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Internal dimension (mm): 450 x 400 x 450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External dimension (mm): 625 x 740 x 950 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7392" y="5317050"/>
            <a:ext cx="88312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항온 </a:t>
            </a:r>
            <a:r>
              <a:rPr lang="ko-KR" altLang="en-US" sz="1400" b="1" dirty="0" err="1"/>
              <a:t>챔버는</a:t>
            </a:r>
            <a:r>
              <a:rPr lang="ko-KR" altLang="en-US" sz="1400" b="1" dirty="0"/>
              <a:t> 입고 기간을 고려하여 기성품 중에서 선정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발주시</a:t>
            </a:r>
            <a:r>
              <a:rPr lang="ko-KR" altLang="en-US" sz="1400" b="1" dirty="0"/>
              <a:t> 일주일 이내 입고 예정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26 </a:t>
            </a:r>
            <a:r>
              <a:rPr lang="ko-KR" altLang="en-US" sz="1400" b="1" dirty="0"/>
              <a:t>℃ 항온 유지를 위해서는 </a:t>
            </a:r>
            <a:r>
              <a:rPr lang="en-US" altLang="ko-KR" sz="1400" b="1" dirty="0"/>
              <a:t>heater </a:t>
            </a:r>
            <a:r>
              <a:rPr lang="ko-KR" altLang="en-US" sz="1400" b="1" dirty="0"/>
              <a:t>뿐만 아니라 냉동기도 필요하다고 판단됨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Flow cell </a:t>
            </a:r>
            <a:r>
              <a:rPr lang="ko-KR" altLang="en-US" sz="1400" b="1" dirty="0"/>
              <a:t>작동을 위한 </a:t>
            </a:r>
            <a:r>
              <a:rPr lang="en-US" altLang="ko-KR" sz="1400" b="1" dirty="0"/>
              <a:t>tube</a:t>
            </a:r>
            <a:r>
              <a:rPr lang="ko-KR" altLang="en-US" sz="1400" b="1" dirty="0"/>
              <a:t>와 전선은 배기구를 통해 넣을 수 있어 별도의 </a:t>
            </a:r>
            <a:r>
              <a:rPr lang="ko-KR" altLang="en-US" sz="1400" b="1" dirty="0" err="1"/>
              <a:t>타공이</a:t>
            </a:r>
            <a:r>
              <a:rPr lang="ko-KR" altLang="en-US" sz="1400" b="1" dirty="0"/>
              <a:t> 필요 없을 것으로 보임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75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3181753"/>
            <a:ext cx="4572000" cy="4944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IR Part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9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61488" y="3022857"/>
            <a:ext cx="6621025" cy="2441275"/>
            <a:chOff x="243029" y="1297447"/>
            <a:chExt cx="6621025" cy="2441275"/>
          </a:xfrm>
        </p:grpSpPr>
        <p:pic>
          <p:nvPicPr>
            <p:cNvPr id="3" name="Picture 3" descr="C:\Users\yjeo\Documents\카카오톡 받은 파일\[크기변환]KakaoTalk_20200409_17404504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56" b="38371"/>
            <a:stretch/>
          </p:blipFill>
          <p:spPr bwMode="auto">
            <a:xfrm>
              <a:off x="718841" y="1297447"/>
              <a:ext cx="6145213" cy="244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 flipV="1">
              <a:off x="1287226" y="1824138"/>
              <a:ext cx="101600" cy="141840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369774" y="1824138"/>
              <a:ext cx="5017492" cy="18182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  <a:head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931776" y="1908442"/>
              <a:ext cx="4456800" cy="24523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 flipV="1">
              <a:off x="4593988" y="1846847"/>
              <a:ext cx="20638" cy="297966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636055" y="2874876"/>
              <a:ext cx="0" cy="364702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82700" y="3225724"/>
              <a:ext cx="5220000" cy="13854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4526518" y="1912873"/>
              <a:ext cx="9128" cy="249808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312875" y="1818686"/>
              <a:ext cx="0" cy="59400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3312875" y="2395445"/>
              <a:ext cx="108000" cy="1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841289" y="2751993"/>
              <a:ext cx="90487" cy="78811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914490" y="2816518"/>
              <a:ext cx="0" cy="180000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1931776" y="2736854"/>
              <a:ext cx="57919" cy="182351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 flipV="1">
              <a:off x="2018270" y="2751994"/>
              <a:ext cx="61913" cy="154524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989696" y="2906518"/>
              <a:ext cx="90487" cy="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2063516" y="2891543"/>
              <a:ext cx="11905" cy="348035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914490" y="2816518"/>
              <a:ext cx="663374" cy="14286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1951607" y="1901419"/>
              <a:ext cx="0" cy="219392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1865870" y="2102554"/>
              <a:ext cx="85737" cy="170658"/>
            </a:xfrm>
            <a:prstGeom prst="line">
              <a:avLst/>
            </a:prstGeom>
            <a:ln w="38100">
              <a:solidFill>
                <a:srgbClr val="FF0000">
                  <a:alpha val="75000"/>
                </a:srgbClr>
              </a:solidFill>
              <a:headEnd type="none" w="med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563578" y="2749613"/>
              <a:ext cx="326231" cy="0"/>
            </a:xfrm>
            <a:prstGeom prst="line">
              <a:avLst/>
            </a:prstGeom>
            <a:ln w="38100">
              <a:solidFill>
                <a:srgbClr val="FFFF0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31831" y="2767154"/>
              <a:ext cx="189723" cy="21544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571717" y="2731280"/>
              <a:ext cx="0" cy="118383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900331" y="2273212"/>
              <a:ext cx="0" cy="496558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2018270" y="2115686"/>
              <a:ext cx="882063" cy="157527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1960735" y="2102554"/>
              <a:ext cx="57535" cy="170658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18270" y="2115686"/>
              <a:ext cx="1294605" cy="371445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308113" y="2487131"/>
              <a:ext cx="108000" cy="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4001852" y="2613916"/>
              <a:ext cx="0" cy="43200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4014552" y="3027460"/>
              <a:ext cx="1101724" cy="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116276" y="2731280"/>
              <a:ext cx="882650" cy="296180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998926" y="2736854"/>
              <a:ext cx="0" cy="182351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5998926" y="2906518"/>
              <a:ext cx="504000" cy="1"/>
            </a:xfrm>
            <a:prstGeom prst="line">
              <a:avLst/>
            </a:prstGeom>
            <a:ln w="38100">
              <a:solidFill>
                <a:srgbClr val="7030A0">
                  <a:alpha val="75000"/>
                </a:srgb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84306" y="2982598"/>
              <a:ext cx="1130184" cy="13920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4" descr="U:\★ Project Report\2019_ATIK_농도계\광학측정\Datasheet\photodiode-component-symbol-circuit-design-260nw-1632331168_wdp.bmp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4" t="15774" r="15774" b="41191"/>
            <a:stretch/>
          </p:blipFill>
          <p:spPr bwMode="auto">
            <a:xfrm rot="5400000">
              <a:off x="141403" y="2057374"/>
              <a:ext cx="629369" cy="4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/>
            <p:nvPr/>
          </p:nvCxnSpPr>
          <p:spPr>
            <a:xfrm flipH="1">
              <a:off x="358539" y="1411388"/>
              <a:ext cx="310608" cy="604340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352189" y="2538101"/>
              <a:ext cx="436880" cy="456220"/>
            </a:xfrm>
            <a:prstGeom prst="line">
              <a:avLst/>
            </a:prstGeom>
            <a:ln w="38100">
              <a:solidFill>
                <a:srgbClr val="0000FF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 flipV="1">
              <a:off x="656654" y="1411388"/>
              <a:ext cx="1044000" cy="2853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700655" y="1414241"/>
              <a:ext cx="165215" cy="418988"/>
            </a:xfrm>
            <a:prstGeom prst="line">
              <a:avLst/>
            </a:prstGeom>
            <a:ln w="38100">
              <a:solidFill>
                <a:schemeClr val="tx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60539" y="2037280"/>
              <a:ext cx="430173" cy="1846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sz="1200" dirty="0">
                  <a:solidFill>
                    <a:srgbClr val="FF0000"/>
                  </a:solidFill>
                </a:rPr>
                <a:t>+5 V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68554" y="1541687"/>
              <a:ext cx="422158" cy="1846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sz="1200" dirty="0"/>
                <a:t>GND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32973" y="2980400"/>
              <a:ext cx="414848" cy="1846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>
                <a:defRPr sz="1200" b="1"/>
              </a:lvl1pPr>
            </a:lstStyle>
            <a:p>
              <a:r>
                <a:rPr lang="en-US" altLang="ko-KR" dirty="0"/>
                <a:t>DAQ</a:t>
              </a:r>
              <a:endParaRPr lang="ko-KR" altLang="en-US" dirty="0"/>
            </a:p>
          </p:txBody>
        </p:sp>
      </p:grp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578416"/>
            <a:ext cx="6840000" cy="231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0" y="0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 증폭 </a:t>
            </a:r>
            <a:r>
              <a:rPr lang="en-US" altLang="ko-KR" sz="1400" b="1" dirty="0"/>
              <a:t>gain</a:t>
            </a:r>
            <a:r>
              <a:rPr lang="ko-KR" altLang="en-US" sz="1400" b="1" dirty="0"/>
              <a:t> 변경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8053" y="5687778"/>
            <a:ext cx="8527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Transimpedance</a:t>
            </a:r>
            <a:r>
              <a:rPr lang="en-US" altLang="ko-KR" sz="1400" b="1" dirty="0"/>
              <a:t> amplifier </a:t>
            </a:r>
            <a:r>
              <a:rPr lang="ko-KR" altLang="en-US" sz="1400" b="1" dirty="0"/>
              <a:t>회로의 저항을 변경함으로써 증폭 </a:t>
            </a:r>
            <a:r>
              <a:rPr lang="en-US" altLang="ko-KR" sz="1400" b="1" dirty="0"/>
              <a:t>gain </a:t>
            </a:r>
            <a:r>
              <a:rPr lang="ko-KR" altLang="en-US" sz="1400" b="1" dirty="0"/>
              <a:t>변경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</a:t>
            </a:r>
            <a:r>
              <a:rPr lang="ko-KR" altLang="en-US" sz="1400" b="1" dirty="0"/>
              <a:t>기존</a:t>
            </a:r>
            <a:r>
              <a:rPr lang="en-US" altLang="ko-KR" sz="1400" b="1" dirty="0"/>
              <a:t> 1 MΩ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2.2 MΩ</a:t>
            </a:r>
            <a:r>
              <a:rPr lang="ko-KR" altLang="en-US" sz="1400" b="1" dirty="0"/>
              <a:t>로 변경</a:t>
            </a:r>
            <a:endParaRPr lang="en-US" altLang="ko-KR" sz="1400" b="1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192204" y="702241"/>
            <a:ext cx="38983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82037" y="563741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2.2 MΩ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2600325" y="535166"/>
            <a:ext cx="1709796" cy="41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498"/>
              </p:ext>
            </p:extLst>
          </p:nvPr>
        </p:nvGraphicFramePr>
        <p:xfrm>
          <a:off x="61040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40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07591"/>
              </p:ext>
            </p:extLst>
          </p:nvPr>
        </p:nvGraphicFramePr>
        <p:xfrm>
          <a:off x="303409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3409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17009"/>
              </p:ext>
            </p:extLst>
          </p:nvPr>
        </p:nvGraphicFramePr>
        <p:xfrm>
          <a:off x="600714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714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76515"/>
              </p:ext>
            </p:extLst>
          </p:nvPr>
        </p:nvGraphicFramePr>
        <p:xfrm>
          <a:off x="61040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040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200437"/>
              </p:ext>
            </p:extLst>
          </p:nvPr>
        </p:nvGraphicFramePr>
        <p:xfrm>
          <a:off x="3034094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Graph" r:id="rId12" imgW="3920760" imgH="3000960" progId="Origin95.Graph">
                  <p:embed/>
                </p:oleObj>
              </mc:Choice>
              <mc:Fallback>
                <p:oleObj name="Graph" r:id="rId1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4094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28923"/>
              </p:ext>
            </p:extLst>
          </p:nvPr>
        </p:nvGraphicFramePr>
        <p:xfrm>
          <a:off x="600714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Graph" r:id="rId14" imgW="3920760" imgH="3000960" progId="Origin95.Graph">
                  <p:embed/>
                </p:oleObj>
              </mc:Choice>
              <mc:Fallback>
                <p:oleObj name="Graph" r:id="rId1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0714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198" y="444616"/>
            <a:ext cx="232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7392" y="5739189"/>
            <a:ext cx="771236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의 농도가 증가할수록 출력 전압이 낮아지는 경향성이 있으나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그 차이가 크지 않음</a:t>
            </a:r>
            <a:r>
              <a:rPr lang="en-US" altLang="ko-KR" sz="1400" b="1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0212" y="0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증폭 </a:t>
            </a:r>
            <a:r>
              <a:rPr lang="en-US" altLang="ko-KR" sz="1400" b="1" dirty="0"/>
              <a:t>gain: 1 M</a:t>
            </a:r>
            <a:endParaRPr lang="ko-KR" alt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692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32755"/>
              </p:ext>
            </p:extLst>
          </p:nvPr>
        </p:nvGraphicFramePr>
        <p:xfrm>
          <a:off x="61040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40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6831"/>
              </p:ext>
            </p:extLst>
          </p:nvPr>
        </p:nvGraphicFramePr>
        <p:xfrm>
          <a:off x="303409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09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16287"/>
              </p:ext>
            </p:extLst>
          </p:nvPr>
        </p:nvGraphicFramePr>
        <p:xfrm>
          <a:off x="600714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4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45486"/>
              </p:ext>
            </p:extLst>
          </p:nvPr>
        </p:nvGraphicFramePr>
        <p:xfrm>
          <a:off x="61040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040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37585"/>
              </p:ext>
            </p:extLst>
          </p:nvPr>
        </p:nvGraphicFramePr>
        <p:xfrm>
          <a:off x="3034094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094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21709"/>
              </p:ext>
            </p:extLst>
          </p:nvPr>
        </p:nvGraphicFramePr>
        <p:xfrm>
          <a:off x="600714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714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2198" y="444616"/>
            <a:ext cx="232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7392" y="5739189"/>
            <a:ext cx="847379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</a:t>
            </a:r>
            <a:r>
              <a:rPr lang="ko-KR" altLang="en-US" sz="1400" b="1" dirty="0"/>
              <a:t>의 농도가 증가할수록 출력 전압이 낮아지는 경향성이 기존 </a:t>
            </a:r>
            <a:r>
              <a:rPr lang="en-US" altLang="ko-KR" sz="1400" b="1" dirty="0"/>
              <a:t>1 M </a:t>
            </a:r>
            <a:r>
              <a:rPr lang="ko-KR" altLang="en-US" sz="1400" b="1" dirty="0"/>
              <a:t>증폭보다는 구분이 용이함</a:t>
            </a:r>
            <a:r>
              <a:rPr lang="en-US" altLang="ko-KR" sz="1400" b="1" dirty="0"/>
              <a:t>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69530" y="0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40486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34734"/>
              </p:ext>
            </p:extLst>
          </p:nvPr>
        </p:nvGraphicFramePr>
        <p:xfrm>
          <a:off x="1532241" y="447760"/>
          <a:ext cx="3600000" cy="275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241" y="447760"/>
                        <a:ext cx="3600000" cy="275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645323"/>
              </p:ext>
            </p:extLst>
          </p:nvPr>
        </p:nvGraphicFramePr>
        <p:xfrm>
          <a:off x="5219671" y="447760"/>
          <a:ext cx="3600000" cy="275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671" y="447760"/>
                        <a:ext cx="3600000" cy="275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7867" y="6130464"/>
            <a:ext cx="865749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회로 증폭 </a:t>
            </a:r>
            <a:r>
              <a:rPr lang="en-US" altLang="ko-KR" sz="1400" b="1" dirty="0"/>
              <a:t>gain</a:t>
            </a:r>
            <a:r>
              <a:rPr lang="ko-KR" altLang="en-US" sz="1400" b="1" dirty="0"/>
              <a:t>이 증가한 경우 </a:t>
            </a: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농도에 따른 </a:t>
            </a:r>
            <a:r>
              <a:rPr lang="en-US" altLang="ko-KR" sz="1400" b="1" dirty="0"/>
              <a:t>fitting curve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exponential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linear</a:t>
            </a:r>
            <a:r>
              <a:rPr lang="ko-KR" altLang="en-US" sz="1400" b="1" dirty="0"/>
              <a:t>에 가까운 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형태를 보임</a:t>
            </a:r>
            <a:r>
              <a:rPr lang="en-US" altLang="ko-KR" sz="14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70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</a:t>
            </a:r>
            <a:endParaRPr lang="ko-KR" altLang="en-US" sz="1400" b="1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56683"/>
              </p:ext>
            </p:extLst>
          </p:nvPr>
        </p:nvGraphicFramePr>
        <p:xfrm>
          <a:off x="1532241" y="3338517"/>
          <a:ext cx="3600000" cy="275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2241" y="3338517"/>
                        <a:ext cx="3600000" cy="275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41951"/>
              </p:ext>
            </p:extLst>
          </p:nvPr>
        </p:nvGraphicFramePr>
        <p:xfrm>
          <a:off x="5219671" y="3338517"/>
          <a:ext cx="3600000" cy="275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671" y="3338517"/>
                        <a:ext cx="3600000" cy="275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837" y="167119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Gain: 1 M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3496" y="4561955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Gain: 2.2 M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496" y="378061"/>
            <a:ext cx="8377604" cy="2815394"/>
          </a:xfrm>
          <a:prstGeom prst="roundRect">
            <a:avLst>
              <a:gd name="adj" fmla="val 33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496" y="3284985"/>
            <a:ext cx="8377604" cy="2815394"/>
          </a:xfrm>
          <a:prstGeom prst="roundRect">
            <a:avLst>
              <a:gd name="adj" fmla="val 33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93853"/>
              </p:ext>
            </p:extLst>
          </p:nvPr>
        </p:nvGraphicFramePr>
        <p:xfrm>
          <a:off x="61040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40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72010"/>
              </p:ext>
            </p:extLst>
          </p:nvPr>
        </p:nvGraphicFramePr>
        <p:xfrm>
          <a:off x="3034094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4094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74350"/>
              </p:ext>
            </p:extLst>
          </p:nvPr>
        </p:nvGraphicFramePr>
        <p:xfrm>
          <a:off x="6007149" y="65015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49" y="65015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03099"/>
              </p:ext>
            </p:extLst>
          </p:nvPr>
        </p:nvGraphicFramePr>
        <p:xfrm>
          <a:off x="61040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040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06053"/>
              </p:ext>
            </p:extLst>
          </p:nvPr>
        </p:nvGraphicFramePr>
        <p:xfrm>
          <a:off x="3034094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4094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814892"/>
              </p:ext>
            </p:extLst>
          </p:nvPr>
        </p:nvGraphicFramePr>
        <p:xfrm>
          <a:off x="6007149" y="3138176"/>
          <a:ext cx="3168000" cy="242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7149" y="3138176"/>
                        <a:ext cx="3168000" cy="2424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2198" y="444616"/>
            <a:ext cx="232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DAQ sampling rate: 5 Hz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농도별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7392" y="5739189"/>
            <a:ext cx="54088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농도가 증가할수록 출력 전압이 낮아지는 경향성 확인</a:t>
            </a:r>
            <a:endParaRPr lang="en-US" altLang="ko-K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69530" y="0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230733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8435"/>
              </p:ext>
            </p:extLst>
          </p:nvPr>
        </p:nvGraphicFramePr>
        <p:xfrm>
          <a:off x="1065966" y="3242919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966" y="3242919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95308"/>
              </p:ext>
            </p:extLst>
          </p:nvPr>
        </p:nvGraphicFramePr>
        <p:xfrm>
          <a:off x="4752946" y="514435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2946" y="514435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043640"/>
              </p:ext>
            </p:extLst>
          </p:nvPr>
        </p:nvGraphicFramePr>
        <p:xfrm>
          <a:off x="1065516" y="514435"/>
          <a:ext cx="3600000" cy="275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516" y="514435"/>
                        <a:ext cx="3600000" cy="275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H2O2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7867" y="6025689"/>
            <a:ext cx="8419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4, 5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  <a:r>
              <a:rPr lang="ko-KR" altLang="en-US" sz="1400" b="1" dirty="0" err="1"/>
              <a:t>제외시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exponential fitting</a:t>
            </a:r>
            <a:r>
              <a:rPr lang="ko-KR" altLang="en-US" sz="1400" b="1" dirty="0"/>
              <a:t>이 잘 맞으나</a:t>
            </a:r>
            <a:r>
              <a:rPr lang="en-US" altLang="ko-KR" sz="1400" b="1" dirty="0"/>
              <a:t>, NH4OH</a:t>
            </a:r>
            <a:r>
              <a:rPr lang="ko-KR" altLang="en-US" sz="1400" b="1" dirty="0"/>
              <a:t>와는 다른 경향성 </a:t>
            </a:r>
            <a:r>
              <a:rPr lang="en-US" altLang="ko-KR" sz="1400" b="1" dirty="0"/>
              <a:t>(R</a:t>
            </a:r>
            <a:r>
              <a:rPr lang="en-US" altLang="ko-KR" sz="1400" b="1" baseline="-25000" dirty="0"/>
              <a:t>0</a:t>
            </a:r>
            <a:r>
              <a:rPr lang="en-US" altLang="ko-KR" sz="1400" b="1" dirty="0"/>
              <a:t> &gt;0)</a:t>
            </a:r>
            <a:r>
              <a:rPr lang="ko-KR" altLang="en-US" sz="1400" b="1" dirty="0"/>
              <a:t>을 보여 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 err="1"/>
              <a:t>재측정</a:t>
            </a:r>
            <a:r>
              <a:rPr lang="ko-KR" altLang="en-US" sz="1400" b="1" dirty="0"/>
              <a:t> 또는 논의 필요</a:t>
            </a:r>
            <a:endParaRPr lang="en-US" altLang="ko-K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69530" y="0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증폭 </a:t>
            </a:r>
            <a:r>
              <a:rPr lang="en-US" altLang="ko-KR" sz="1400" b="1" dirty="0"/>
              <a:t>gain: 2.2 M</a:t>
            </a:r>
            <a:endParaRPr lang="ko-KR" alt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346827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 </a:t>
            </a:r>
            <a:r>
              <a:rPr lang="ko-KR" altLang="en-US" sz="1400" b="1" dirty="0"/>
              <a:t>측정</a:t>
            </a: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OH,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단일 </a:t>
            </a:r>
            <a:r>
              <a:rPr lang="ko-KR" altLang="en-US" sz="1400" b="1" dirty="0" err="1"/>
              <a:t>약액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table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75243"/>
              </p:ext>
            </p:extLst>
          </p:nvPr>
        </p:nvGraphicFramePr>
        <p:xfrm>
          <a:off x="238125" y="1397000"/>
          <a:ext cx="874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NH</a:t>
                      </a:r>
                      <a:r>
                        <a:rPr lang="en-US" altLang="ko-KR" sz="1200" baseline="-25000" dirty="0"/>
                        <a:t>4</a:t>
                      </a:r>
                      <a:r>
                        <a:rPr lang="en-US" altLang="ko-KR" sz="1200" dirty="0"/>
                        <a:t>OH</a:t>
                      </a:r>
                      <a:r>
                        <a:rPr lang="en-US" altLang="ko-KR" sz="1200" baseline="0" dirty="0"/>
                        <a:t> concentration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2.0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Averaged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142.5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139.5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137.2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135.1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132.7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1.276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1.141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1.128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1.203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01470"/>
              </p:ext>
            </p:extLst>
          </p:nvPr>
        </p:nvGraphicFramePr>
        <p:xfrm>
          <a:off x="238125" y="3521075"/>
          <a:ext cx="874800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dirty="0"/>
                        <a:t>O</a:t>
                      </a:r>
                      <a:r>
                        <a:rPr lang="en-US" altLang="ko-KR" sz="1200" baseline="-25000" dirty="0"/>
                        <a:t>2</a:t>
                      </a:r>
                      <a:r>
                        <a:rPr lang="en-US" altLang="ko-KR" sz="1200" baseline="0" dirty="0"/>
                        <a:t> concentration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5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 </a:t>
                      </a:r>
                      <a:r>
                        <a:rPr lang="en-US" altLang="ko-KR" sz="1200" dirty="0" err="1"/>
                        <a:t>wt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7 </a:t>
                      </a:r>
                      <a:r>
                        <a:rPr lang="en-US" altLang="ko-KR" sz="1200" baseline="0" dirty="0" err="1"/>
                        <a:t>wt</a:t>
                      </a:r>
                      <a:r>
                        <a:rPr lang="en-US" altLang="ko-KR" sz="1200" baseline="0" dirty="0"/>
                        <a:t>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Averaged output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144.2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142.6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142.3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142.1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140.3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139.3 mV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Standard deviation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1.259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1.214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1.180</a:t>
                      </a:r>
                      <a:r>
                        <a:rPr lang="en-US" altLang="ko-KR" sz="1200" baseline="0" dirty="0"/>
                        <a:t>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1.240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1.196 mV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64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849</Words>
  <Application>Microsoft Office PowerPoint</Application>
  <PresentationFormat>화면 슬라이드 쇼(4:3)</PresentationFormat>
  <Paragraphs>232</Paragraphs>
  <Slides>17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176</cp:revision>
  <dcterms:created xsi:type="dcterms:W3CDTF">2019-11-28T08:14:41Z</dcterms:created>
  <dcterms:modified xsi:type="dcterms:W3CDTF">2020-04-16T05:02:28Z</dcterms:modified>
</cp:coreProperties>
</file>