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84" r:id="rId3"/>
    <p:sldId id="391" r:id="rId4"/>
    <p:sldId id="390" r:id="rId5"/>
    <p:sldId id="392" r:id="rId6"/>
    <p:sldId id="393" r:id="rId7"/>
    <p:sldId id="386" r:id="rId8"/>
    <p:sldId id="395" r:id="rId9"/>
    <p:sldId id="394" r:id="rId10"/>
    <p:sldId id="388" r:id="rId11"/>
    <p:sldId id="404" r:id="rId12"/>
    <p:sldId id="397" r:id="rId13"/>
    <p:sldId id="398" r:id="rId14"/>
    <p:sldId id="399" r:id="rId15"/>
    <p:sldId id="400" r:id="rId16"/>
    <p:sldId id="401" r:id="rId17"/>
    <p:sldId id="402" r:id="rId18"/>
    <p:sldId id="40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925" autoAdjust="0"/>
  </p:normalViewPr>
  <p:slideViewPr>
    <p:cSldViewPr snapToGrid="0">
      <p:cViewPr varScale="1">
        <p:scale>
          <a:sx n="108" d="100"/>
          <a:sy n="108" d="100"/>
        </p:scale>
        <p:origin x="17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75AF9-2E8E-4A7B-A959-B91F3CA5886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CE81F-03A9-40F4-A322-CF14F563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2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2020. 4. 21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OH,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단일 </a:t>
            </a:r>
            <a:r>
              <a:rPr lang="ko-KR" altLang="en-US" sz="1400" b="1" dirty="0" err="1"/>
              <a:t>약액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table</a:t>
            </a:r>
            <a:endParaRPr lang="ko-KR" altLang="en-US" sz="1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27681"/>
              </p:ext>
            </p:extLst>
          </p:nvPr>
        </p:nvGraphicFramePr>
        <p:xfrm>
          <a:off x="199258" y="787400"/>
          <a:ext cx="874548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NH</a:t>
                      </a:r>
                      <a:r>
                        <a:rPr lang="en-US" altLang="ko-KR" sz="1200" b="1" baseline="-25000" dirty="0"/>
                        <a:t>4</a:t>
                      </a:r>
                      <a:r>
                        <a:rPr lang="en-US" altLang="ko-KR" sz="1200" b="1" dirty="0"/>
                        <a:t>OH</a:t>
                      </a:r>
                      <a:r>
                        <a:rPr lang="en-US" altLang="ko-KR" sz="1200" b="1" baseline="0" dirty="0"/>
                        <a:t> concentration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2020. 4. 16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Data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Averaged output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142.5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139.5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137.2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135.1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132.7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Standard deviation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1.196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1.276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1.141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1.128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1.203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2020. 4. 21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Averaged output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138.2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135.5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132.8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129.5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127.1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Standard deviation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1.150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1.138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1.190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1.182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1.186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69479"/>
              </p:ext>
            </p:extLst>
          </p:nvPr>
        </p:nvGraphicFramePr>
        <p:xfrm>
          <a:off x="208521" y="3749675"/>
          <a:ext cx="872695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baseline="0" dirty="0"/>
                        <a:t> concentration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5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7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2020. 4. 16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Data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Averaged output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144.2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142.6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142.3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142.1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140.3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139.3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Standard deviation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1.259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1.196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1.214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1.180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1.240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1.196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2020. 4. 21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Averaged output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139.9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138.2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137.0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136.7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135.8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135.5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Standard deviation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1.153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1.259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1.163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1.214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1.285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1.232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64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318175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IR Part : </a:t>
            </a:r>
            <a:r>
              <a:rPr lang="ko-KR" altLang="en-US" sz="2000" b="1" dirty="0"/>
              <a:t>혼합 </a:t>
            </a:r>
            <a:r>
              <a:rPr lang="ko-KR" altLang="en-US" sz="2000" b="1" dirty="0" err="1"/>
              <a:t>약액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4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84877"/>
              </p:ext>
            </p:extLst>
          </p:nvPr>
        </p:nvGraphicFramePr>
        <p:xfrm>
          <a:off x="3034363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363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68196"/>
              </p:ext>
            </p:extLst>
          </p:nvPr>
        </p:nvGraphicFramePr>
        <p:xfrm>
          <a:off x="6007750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750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173463"/>
              </p:ext>
            </p:extLst>
          </p:nvPr>
        </p:nvGraphicFramePr>
        <p:xfrm>
          <a:off x="60975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75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30398"/>
              </p:ext>
            </p:extLst>
          </p:nvPr>
        </p:nvGraphicFramePr>
        <p:xfrm>
          <a:off x="60975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75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45639"/>
              </p:ext>
            </p:extLst>
          </p:nvPr>
        </p:nvGraphicFramePr>
        <p:xfrm>
          <a:off x="3034363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4363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49187" y="456991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392" y="5451470"/>
            <a:ext cx="8791189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혼합액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농도가 증가함에 따라 </a:t>
            </a:r>
            <a:r>
              <a:rPr lang="en-US" altLang="ko-KR" sz="1400" b="1" dirty="0"/>
              <a:t>exponentially </a:t>
            </a:r>
            <a:r>
              <a:rPr lang="ko-KR" altLang="en-US" sz="1400" b="1" dirty="0"/>
              <a:t>감소하는 경향성이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있음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일부 </a:t>
            </a:r>
            <a:r>
              <a:rPr lang="ko-KR" altLang="en-US" sz="1400" b="1" dirty="0" err="1"/>
              <a:t>약액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재제조</a:t>
            </a:r>
            <a:r>
              <a:rPr lang="en-US" altLang="ko-KR" sz="1400" b="1" dirty="0"/>
              <a:t>/</a:t>
            </a:r>
            <a:r>
              <a:rPr lang="ko-KR" altLang="en-US" sz="1400" b="1" dirty="0" err="1"/>
              <a:t>재측정</a:t>
            </a:r>
            <a:r>
              <a:rPr lang="ko-KR" altLang="en-US" sz="1400" b="1" dirty="0"/>
              <a:t> 필요</a:t>
            </a:r>
            <a:endParaRPr lang="en-US" altLang="ko-KR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–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농도 고정</a:t>
            </a:r>
            <a:r>
              <a:rPr lang="en-US" altLang="ko-KR" sz="1400" b="1" dirty="0"/>
              <a:t>,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096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87542"/>
              </p:ext>
            </p:extLst>
          </p:nvPr>
        </p:nvGraphicFramePr>
        <p:xfrm>
          <a:off x="3682856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856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08316"/>
              </p:ext>
            </p:extLst>
          </p:nvPr>
        </p:nvGraphicFramePr>
        <p:xfrm>
          <a:off x="709469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69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19795"/>
              </p:ext>
            </p:extLst>
          </p:nvPr>
        </p:nvGraphicFramePr>
        <p:xfrm>
          <a:off x="3682856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2856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33886"/>
              </p:ext>
            </p:extLst>
          </p:nvPr>
        </p:nvGraphicFramePr>
        <p:xfrm>
          <a:off x="709469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469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91350" y="451782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392" y="5451470"/>
            <a:ext cx="875271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혼합액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농도가 증가함에 따라 </a:t>
            </a:r>
            <a:r>
              <a:rPr lang="en-US" altLang="ko-KR" sz="1400" b="1" dirty="0"/>
              <a:t>exponentially </a:t>
            </a:r>
            <a:r>
              <a:rPr lang="ko-KR" altLang="en-US" sz="1400" b="1" dirty="0"/>
              <a:t>감소하는 경향성이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있음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일부 </a:t>
            </a:r>
            <a:r>
              <a:rPr lang="ko-KR" altLang="en-US" sz="1400" b="1" dirty="0" err="1"/>
              <a:t>약액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재제조</a:t>
            </a:r>
            <a:r>
              <a:rPr lang="en-US" altLang="ko-KR" sz="1400" b="1" dirty="0"/>
              <a:t>/</a:t>
            </a:r>
            <a:r>
              <a:rPr lang="ko-KR" altLang="en-US" sz="1400" b="1" dirty="0" err="1"/>
              <a:t>재측정</a:t>
            </a:r>
            <a:r>
              <a:rPr lang="ko-KR" altLang="en-US" sz="1400" b="1" dirty="0"/>
              <a:t> 필요</a:t>
            </a:r>
            <a:endParaRPr lang="en-US" altLang="ko-K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5134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–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농도 고정</a:t>
            </a:r>
            <a:r>
              <a:rPr lang="en-US" altLang="ko-KR" sz="1400" b="1" dirty="0"/>
              <a:t>,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60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05002"/>
              </p:ext>
            </p:extLst>
          </p:nvPr>
        </p:nvGraphicFramePr>
        <p:xfrm>
          <a:off x="276045" y="508158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IR averaged output voltage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137.0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137.0 mV*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135.8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135.4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135.7 mV*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136.0 mV*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135.1 mV*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133.7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133.2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133.3 mV*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128.8 mV*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128.5 mV*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128.0 mV*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129.8 mV*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126.7 mV*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130.2 mV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131.4 mV*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128.4 mV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129.3 mV*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129.0 mV*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9575" y="5994202"/>
            <a:ext cx="55787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표준편차는 </a:t>
            </a:r>
            <a:r>
              <a:rPr lang="en-US" altLang="ko-KR" sz="1400" b="1" dirty="0"/>
              <a:t>1.1~1.3 mV </a:t>
            </a:r>
            <a:r>
              <a:rPr lang="ko-KR" altLang="en-US" sz="1400" b="1" dirty="0"/>
              <a:t>수준으로 평균에 비해 약 </a:t>
            </a:r>
            <a:r>
              <a:rPr lang="en-US" altLang="ko-KR" sz="1400" b="1" dirty="0"/>
              <a:t>1/100 </a:t>
            </a:r>
            <a:r>
              <a:rPr lang="ko-KR" altLang="en-US" sz="1400" b="1" dirty="0"/>
              <a:t>수준임</a:t>
            </a:r>
            <a:r>
              <a:rPr lang="en-US" altLang="ko-KR" sz="1400" b="1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81894"/>
              </p:ext>
            </p:extLst>
          </p:nvPr>
        </p:nvGraphicFramePr>
        <p:xfrm>
          <a:off x="276045" y="3279031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IR: standard deviation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1.225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1.232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1.189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1.305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1.132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1.249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1.241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1.162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1.161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1.330 mV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1.139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1.103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1.302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1.275 mV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1.270 mV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1.263 mV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1.153 mV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1.210 mV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1.127 mV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1.205 mV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9908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3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(raw data) 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0.5%</a:t>
            </a:r>
            <a:endParaRPr lang="ko-KR" altLang="en-US" sz="1400" b="1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14468"/>
              </p:ext>
            </p:extLst>
          </p:nvPr>
        </p:nvGraphicFramePr>
        <p:xfrm>
          <a:off x="3034363" y="335881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363" y="335881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805364"/>
              </p:ext>
            </p:extLst>
          </p:nvPr>
        </p:nvGraphicFramePr>
        <p:xfrm>
          <a:off x="60975" y="335881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75" y="335881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68464"/>
              </p:ext>
            </p:extLst>
          </p:nvPr>
        </p:nvGraphicFramePr>
        <p:xfrm>
          <a:off x="6007750" y="87120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750" y="87120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462753"/>
              </p:ext>
            </p:extLst>
          </p:nvPr>
        </p:nvGraphicFramePr>
        <p:xfrm>
          <a:off x="3034363" y="87120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4363" y="87120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34450"/>
              </p:ext>
            </p:extLst>
          </p:nvPr>
        </p:nvGraphicFramePr>
        <p:xfrm>
          <a:off x="60975" y="87120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75" y="87120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49187" y="518582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</p:spTree>
    <p:extLst>
      <p:ext uri="{BB962C8B-B14F-4D97-AF65-F5344CB8AC3E}">
        <p14:creationId xmlns:p14="http://schemas.microsoft.com/office/powerpoint/2010/main" val="280757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31107"/>
              </p:ext>
            </p:extLst>
          </p:nvPr>
        </p:nvGraphicFramePr>
        <p:xfrm>
          <a:off x="3034363" y="335881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363" y="335881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08891"/>
              </p:ext>
            </p:extLst>
          </p:nvPr>
        </p:nvGraphicFramePr>
        <p:xfrm>
          <a:off x="60975" y="335881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75" y="335881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97169"/>
              </p:ext>
            </p:extLst>
          </p:nvPr>
        </p:nvGraphicFramePr>
        <p:xfrm>
          <a:off x="6007750" y="87120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750" y="87120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580619"/>
              </p:ext>
            </p:extLst>
          </p:nvPr>
        </p:nvGraphicFramePr>
        <p:xfrm>
          <a:off x="3034363" y="87120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4363" y="87120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907761"/>
              </p:ext>
            </p:extLst>
          </p:nvPr>
        </p:nvGraphicFramePr>
        <p:xfrm>
          <a:off x="60975" y="87120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75" y="87120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49187" y="518582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(raw data) 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1.0%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745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172779"/>
              </p:ext>
            </p:extLst>
          </p:nvPr>
        </p:nvGraphicFramePr>
        <p:xfrm>
          <a:off x="60975" y="335756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5" y="335756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39890"/>
              </p:ext>
            </p:extLst>
          </p:nvPr>
        </p:nvGraphicFramePr>
        <p:xfrm>
          <a:off x="3034363" y="335756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4363" y="335756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473042"/>
              </p:ext>
            </p:extLst>
          </p:nvPr>
        </p:nvGraphicFramePr>
        <p:xfrm>
          <a:off x="6007750" y="86995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750" y="86995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399169"/>
              </p:ext>
            </p:extLst>
          </p:nvPr>
        </p:nvGraphicFramePr>
        <p:xfrm>
          <a:off x="3034363" y="86995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4363" y="86995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279"/>
              </p:ext>
            </p:extLst>
          </p:nvPr>
        </p:nvGraphicFramePr>
        <p:xfrm>
          <a:off x="60975" y="86995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75" y="86995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49187" y="518457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(raw data) 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1.5%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5806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51237"/>
              </p:ext>
            </p:extLst>
          </p:nvPr>
        </p:nvGraphicFramePr>
        <p:xfrm>
          <a:off x="3034363" y="86995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363" y="86995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999640"/>
              </p:ext>
            </p:extLst>
          </p:nvPr>
        </p:nvGraphicFramePr>
        <p:xfrm>
          <a:off x="60325" y="869950"/>
          <a:ext cx="316865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869950"/>
                        <a:ext cx="316865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37605"/>
              </p:ext>
            </p:extLst>
          </p:nvPr>
        </p:nvGraphicFramePr>
        <p:xfrm>
          <a:off x="6007750" y="86995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750" y="86995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687079"/>
              </p:ext>
            </p:extLst>
          </p:nvPr>
        </p:nvGraphicFramePr>
        <p:xfrm>
          <a:off x="60975" y="335756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75" y="335756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789820"/>
              </p:ext>
            </p:extLst>
          </p:nvPr>
        </p:nvGraphicFramePr>
        <p:xfrm>
          <a:off x="3034363" y="3357563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4363" y="3357563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49187" y="518457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(raw data) 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+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2.0%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4675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318175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IR Part : </a:t>
            </a:r>
            <a:r>
              <a:rPr lang="ko-KR" altLang="en-US" sz="2000" b="1" dirty="0"/>
              <a:t>단일 </a:t>
            </a:r>
            <a:r>
              <a:rPr lang="ko-KR" altLang="en-US" sz="2000" b="1" dirty="0" err="1"/>
              <a:t>약액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94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17636"/>
              </p:ext>
            </p:extLst>
          </p:nvPr>
        </p:nvGraphicFramePr>
        <p:xfrm>
          <a:off x="32465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5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27586"/>
              </p:ext>
            </p:extLst>
          </p:nvPr>
        </p:nvGraphicFramePr>
        <p:xfrm>
          <a:off x="3005519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5519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46381"/>
              </p:ext>
            </p:extLst>
          </p:nvPr>
        </p:nvGraphicFramePr>
        <p:xfrm>
          <a:off x="5978574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8574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52672"/>
              </p:ext>
            </p:extLst>
          </p:nvPr>
        </p:nvGraphicFramePr>
        <p:xfrm>
          <a:off x="32465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65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6507"/>
              </p:ext>
            </p:extLst>
          </p:nvPr>
        </p:nvGraphicFramePr>
        <p:xfrm>
          <a:off x="3005519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5519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93664"/>
              </p:ext>
            </p:extLst>
          </p:nvPr>
        </p:nvGraphicFramePr>
        <p:xfrm>
          <a:off x="5978574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574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2198" y="368416"/>
            <a:ext cx="3821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DAQ sampling rate: 5 Hz, </a:t>
            </a:r>
            <a:r>
              <a:rPr lang="ko-KR" altLang="en-US" sz="1400" b="1" dirty="0"/>
              <a:t>증폭 </a:t>
            </a:r>
            <a:r>
              <a:rPr lang="en-US" altLang="ko-KR" sz="1400" b="1" dirty="0"/>
              <a:t>gain: 2.2 M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7392" y="5739189"/>
            <a:ext cx="6734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30 </a:t>
            </a:r>
            <a:r>
              <a:rPr lang="ko-KR" altLang="en-US" sz="1400" b="1" dirty="0"/>
              <a:t>초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의 농도가 증가할수록 출력 전압이 낮아지는 경향성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확인</a:t>
            </a:r>
            <a:endParaRPr lang="en-US" altLang="ko-KR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09980" y="0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2020. 4. 16 Data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5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26591"/>
              </p:ext>
            </p:extLst>
          </p:nvPr>
        </p:nvGraphicFramePr>
        <p:xfrm>
          <a:off x="32465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5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790072"/>
              </p:ext>
            </p:extLst>
          </p:nvPr>
        </p:nvGraphicFramePr>
        <p:xfrm>
          <a:off x="3005519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5519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72933"/>
              </p:ext>
            </p:extLst>
          </p:nvPr>
        </p:nvGraphicFramePr>
        <p:xfrm>
          <a:off x="5978574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8574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00714"/>
              </p:ext>
            </p:extLst>
          </p:nvPr>
        </p:nvGraphicFramePr>
        <p:xfrm>
          <a:off x="32465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65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28725"/>
              </p:ext>
            </p:extLst>
          </p:nvPr>
        </p:nvGraphicFramePr>
        <p:xfrm>
          <a:off x="3005519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5519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재측정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392" y="5739189"/>
            <a:ext cx="7289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120 sec </a:t>
            </a:r>
            <a:r>
              <a:rPr lang="ko-KR" altLang="en-US" sz="1400" b="1" dirty="0" err="1"/>
              <a:t>측정시에도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의 농도가 증가할수록 출력 전압이 낮아지는 경향성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확인</a:t>
            </a:r>
            <a:endParaRPr lang="en-US" altLang="ko-K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198" y="368416"/>
            <a:ext cx="3821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DAQ sampling rate: 5 Hz, </a:t>
            </a:r>
            <a:r>
              <a:rPr lang="ko-KR" altLang="en-US" sz="1400" b="1" dirty="0"/>
              <a:t>증폭 </a:t>
            </a:r>
            <a:r>
              <a:rPr lang="en-US" altLang="ko-KR" sz="1400" b="1" dirty="0"/>
              <a:t>gain: 2.2 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3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65046"/>
              </p:ext>
            </p:extLst>
          </p:nvPr>
        </p:nvGraphicFramePr>
        <p:xfrm>
          <a:off x="5219671" y="3338513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671" y="3338513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83761"/>
              </p:ext>
            </p:extLst>
          </p:nvPr>
        </p:nvGraphicFramePr>
        <p:xfrm>
          <a:off x="1532241" y="3338513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241" y="3338513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599266"/>
              </p:ext>
            </p:extLst>
          </p:nvPr>
        </p:nvGraphicFramePr>
        <p:xfrm>
          <a:off x="5219671" y="447760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9671" y="447760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80913"/>
              </p:ext>
            </p:extLst>
          </p:nvPr>
        </p:nvGraphicFramePr>
        <p:xfrm>
          <a:off x="1532241" y="447760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2241" y="447760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7867" y="6130464"/>
            <a:ext cx="87687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ko-KR" altLang="en-US" sz="1400" b="1" dirty="0" err="1"/>
              <a:t>재측정시에도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농도가 증가함에 따라 출력 전압의 </a:t>
            </a:r>
            <a:r>
              <a:rPr lang="en-US" altLang="ko-KR" sz="1400" b="1" dirty="0"/>
              <a:t>exponential fitting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adj. R</a:t>
            </a:r>
            <a:r>
              <a:rPr lang="en-US" altLang="ko-KR" sz="1400" b="1" baseline="30000" dirty="0"/>
              <a:t>2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0.99 </a:t>
            </a:r>
            <a:r>
              <a:rPr lang="ko-KR" altLang="en-US" sz="1400" b="1" dirty="0"/>
              <a:t>이상이나 </a:t>
            </a:r>
            <a:br>
              <a:rPr lang="en-US" altLang="ko-KR" sz="1400" b="1" dirty="0"/>
            </a:br>
            <a:r>
              <a:rPr lang="en-US" altLang="ko-KR" sz="1400" b="1" dirty="0"/>
              <a:t>    linear fitting adj. R</a:t>
            </a:r>
            <a:r>
              <a:rPr lang="en-US" altLang="ko-KR" sz="1400" b="1" baseline="30000" dirty="0"/>
              <a:t>2</a:t>
            </a:r>
            <a:r>
              <a:rPr lang="ko-KR" altLang="en-US" sz="1400" b="1" dirty="0"/>
              <a:t>가 다소 높아 </a:t>
            </a:r>
            <a:r>
              <a:rPr lang="en-US" altLang="ko-KR" sz="1400" b="1" dirty="0"/>
              <a:t>linear</a:t>
            </a:r>
            <a:r>
              <a:rPr lang="ko-KR" altLang="en-US" sz="1400" b="1" dirty="0"/>
              <a:t>에 가까운 형태를 보임</a:t>
            </a:r>
            <a:r>
              <a:rPr lang="en-US" altLang="ko-KR" sz="1400" b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121" y="1524148"/>
            <a:ext cx="113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2020. 4. 16</a:t>
            </a:r>
          </a:p>
          <a:p>
            <a:pPr algn="ctr"/>
            <a:r>
              <a:rPr lang="ko-KR" altLang="en-US" sz="1400" b="1" dirty="0"/>
              <a:t>측정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3496" y="378061"/>
            <a:ext cx="8377604" cy="2815394"/>
          </a:xfrm>
          <a:prstGeom prst="roundRect">
            <a:avLst>
              <a:gd name="adj" fmla="val 33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496" y="3284985"/>
            <a:ext cx="8377604" cy="2815394"/>
          </a:xfrm>
          <a:prstGeom prst="roundRect">
            <a:avLst>
              <a:gd name="adj" fmla="val 33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70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1121" y="4431072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2020. 4. 21</a:t>
            </a:r>
          </a:p>
          <a:p>
            <a:pPr algn="ctr"/>
            <a:r>
              <a:rPr lang="ko-KR" altLang="en-US" sz="1400" b="1" dirty="0"/>
              <a:t>측정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2031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7392" y="5739189"/>
            <a:ext cx="6551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30 sec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농도가 증가할수록 출력 전압이 낮아지는 경향성 확인</a:t>
            </a:r>
            <a:endParaRPr lang="en-US" altLang="ko-KR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2198" y="368416"/>
            <a:ext cx="3821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DAQ sampling rate: 5 Hz, </a:t>
            </a:r>
            <a:r>
              <a:rPr lang="ko-KR" altLang="en-US" sz="1400" b="1" dirty="0"/>
              <a:t>증폭 </a:t>
            </a:r>
            <a:r>
              <a:rPr lang="en-US" altLang="ko-KR" sz="1400" b="1" dirty="0"/>
              <a:t>gain: 2.2 M</a:t>
            </a:r>
            <a:endParaRPr lang="ko-KR" altLang="en-US" sz="1400" b="1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601854"/>
              </p:ext>
            </p:extLst>
          </p:nvPr>
        </p:nvGraphicFramePr>
        <p:xfrm>
          <a:off x="31750" y="650875"/>
          <a:ext cx="316865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650875"/>
                        <a:ext cx="3168650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70288"/>
              </p:ext>
            </p:extLst>
          </p:nvPr>
        </p:nvGraphicFramePr>
        <p:xfrm>
          <a:off x="3005138" y="650875"/>
          <a:ext cx="316865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650875"/>
                        <a:ext cx="3168650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744034"/>
              </p:ext>
            </p:extLst>
          </p:nvPr>
        </p:nvGraphicFramePr>
        <p:xfrm>
          <a:off x="5978525" y="650875"/>
          <a:ext cx="316865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650875"/>
                        <a:ext cx="3168650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299176"/>
              </p:ext>
            </p:extLst>
          </p:nvPr>
        </p:nvGraphicFramePr>
        <p:xfrm>
          <a:off x="5978525" y="3138488"/>
          <a:ext cx="316865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3138488"/>
                        <a:ext cx="316865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869957"/>
              </p:ext>
            </p:extLst>
          </p:nvPr>
        </p:nvGraphicFramePr>
        <p:xfrm>
          <a:off x="3005138" y="3138488"/>
          <a:ext cx="316865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3138488"/>
                        <a:ext cx="316865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29791"/>
              </p:ext>
            </p:extLst>
          </p:nvPr>
        </p:nvGraphicFramePr>
        <p:xfrm>
          <a:off x="31750" y="3138488"/>
          <a:ext cx="316865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3138488"/>
                        <a:ext cx="316865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09980" y="0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2020. 4. 16 Data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1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32840"/>
              </p:ext>
            </p:extLst>
          </p:nvPr>
        </p:nvGraphicFramePr>
        <p:xfrm>
          <a:off x="32465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5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75172"/>
              </p:ext>
            </p:extLst>
          </p:nvPr>
        </p:nvGraphicFramePr>
        <p:xfrm>
          <a:off x="3005519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5519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05962"/>
              </p:ext>
            </p:extLst>
          </p:nvPr>
        </p:nvGraphicFramePr>
        <p:xfrm>
          <a:off x="5978574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8574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45791"/>
              </p:ext>
            </p:extLst>
          </p:nvPr>
        </p:nvGraphicFramePr>
        <p:xfrm>
          <a:off x="32465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65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52070"/>
              </p:ext>
            </p:extLst>
          </p:nvPr>
        </p:nvGraphicFramePr>
        <p:xfrm>
          <a:off x="3005519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5519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27527"/>
              </p:ext>
            </p:extLst>
          </p:nvPr>
        </p:nvGraphicFramePr>
        <p:xfrm>
          <a:off x="5978574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574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0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재측정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7392" y="5739189"/>
            <a:ext cx="70150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120 sec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측정시에도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농도가 증가할수록 출력 전압이 낮아지는 경향성 확인</a:t>
            </a:r>
            <a:endParaRPr lang="en-US" altLang="ko-KR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2198" y="368416"/>
            <a:ext cx="3821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DAQ sampling rate: 5 Hz, </a:t>
            </a:r>
            <a:r>
              <a:rPr lang="ko-KR" altLang="en-US" sz="1400" b="1" dirty="0"/>
              <a:t>증폭 </a:t>
            </a:r>
            <a:r>
              <a:rPr lang="en-US" altLang="ko-KR" sz="1400" b="1" dirty="0"/>
              <a:t>gain: 2.2 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0733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418816"/>
              </p:ext>
            </p:extLst>
          </p:nvPr>
        </p:nvGraphicFramePr>
        <p:xfrm>
          <a:off x="5219671" y="3338513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671" y="3338513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367754"/>
              </p:ext>
            </p:extLst>
          </p:nvPr>
        </p:nvGraphicFramePr>
        <p:xfrm>
          <a:off x="1532241" y="3338513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241" y="3338513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530908"/>
              </p:ext>
            </p:extLst>
          </p:nvPr>
        </p:nvGraphicFramePr>
        <p:xfrm>
          <a:off x="5219221" y="447760"/>
          <a:ext cx="3600450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221" y="447760"/>
                        <a:ext cx="3600450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34036"/>
              </p:ext>
            </p:extLst>
          </p:nvPr>
        </p:nvGraphicFramePr>
        <p:xfrm>
          <a:off x="1531791" y="447760"/>
          <a:ext cx="3600450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91" y="447760"/>
                        <a:ext cx="3600450" cy="275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121" y="1524148"/>
            <a:ext cx="113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2020. 4. 16</a:t>
            </a:r>
          </a:p>
          <a:p>
            <a:pPr algn="ctr"/>
            <a:r>
              <a:rPr lang="ko-KR" altLang="en-US" sz="1400" b="1" dirty="0"/>
              <a:t>측정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3496" y="378061"/>
            <a:ext cx="8377604" cy="2815394"/>
          </a:xfrm>
          <a:prstGeom prst="roundRect">
            <a:avLst>
              <a:gd name="adj" fmla="val 33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496" y="3284985"/>
            <a:ext cx="8377604" cy="2815394"/>
          </a:xfrm>
          <a:prstGeom prst="roundRect">
            <a:avLst>
              <a:gd name="adj" fmla="val 33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528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1121" y="4431072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2020. 4. 21</a:t>
            </a:r>
          </a:p>
          <a:p>
            <a:pPr algn="ctr"/>
            <a:r>
              <a:rPr lang="ko-KR" altLang="en-US" sz="1400" b="1" dirty="0"/>
              <a:t>측정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7867" y="6130464"/>
            <a:ext cx="88248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ko-KR" altLang="en-US" sz="1400" b="1" dirty="0" err="1"/>
              <a:t>재측정시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농도가 증가함에 따라 출력 전압 </a:t>
            </a:r>
            <a:r>
              <a:rPr lang="en-US" altLang="ko-KR" sz="1400" b="1" dirty="0"/>
              <a:t>exponential fitting adj. R2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0.97 </a:t>
            </a:r>
            <a:r>
              <a:rPr lang="ko-KR" altLang="en-US" sz="1400" b="1" dirty="0"/>
              <a:t>이상이나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와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같이 </a:t>
            </a:r>
            <a:r>
              <a:rPr lang="en-US" altLang="ko-KR" sz="1400" b="1" dirty="0"/>
              <a:t>linear</a:t>
            </a:r>
            <a:r>
              <a:rPr lang="ko-KR" altLang="en-US" sz="1400" b="1" dirty="0"/>
              <a:t>에 가까운 형태를 보임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39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28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</a:t>
            </a:r>
            <a:endParaRPr lang="ko-KR" altLang="en-US" sz="1400" b="1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19770"/>
              </p:ext>
            </p:extLst>
          </p:nvPr>
        </p:nvGraphicFramePr>
        <p:xfrm>
          <a:off x="658813" y="814388"/>
          <a:ext cx="3916800" cy="299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814388"/>
                        <a:ext cx="3916800" cy="2997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77098"/>
              </p:ext>
            </p:extLst>
          </p:nvPr>
        </p:nvGraphicFramePr>
        <p:xfrm>
          <a:off x="4649788" y="814388"/>
          <a:ext cx="3916800" cy="299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9788" y="814388"/>
                        <a:ext cx="3916800" cy="2997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867" y="4358814"/>
            <a:ext cx="848597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3, 5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  <a:r>
              <a:rPr lang="ko-KR" altLang="en-US" sz="1400" b="1" dirty="0"/>
              <a:t>측정이 제대로 진행되지 않았다고 가정할 경우 기존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 curve</a:t>
            </a:r>
            <a:r>
              <a:rPr lang="ko-KR" altLang="en-US" sz="1400" b="1" dirty="0"/>
              <a:t>와 유사한 형태를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보이며 </a:t>
            </a:r>
            <a:r>
              <a:rPr lang="en-US" altLang="ko-KR" sz="1400" b="1" dirty="0"/>
              <a:t>adj. R</a:t>
            </a:r>
            <a:r>
              <a:rPr lang="en-US" altLang="ko-KR" sz="1400" b="1" baseline="30000" dirty="0"/>
              <a:t>2</a:t>
            </a:r>
            <a:r>
              <a:rPr lang="ko-KR" altLang="en-US" sz="1400" b="1" dirty="0"/>
              <a:t>도 </a:t>
            </a:r>
            <a:r>
              <a:rPr lang="en-US" altLang="ko-KR" sz="1400" b="1" dirty="0"/>
              <a:t>0.99 </a:t>
            </a:r>
            <a:r>
              <a:rPr lang="ko-KR" altLang="en-US" sz="1400" b="1" dirty="0"/>
              <a:t>이상으로 잘 맞는 것을 확인함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4, 6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  <a:r>
              <a:rPr lang="ko-KR" altLang="en-US" sz="1400" b="1" dirty="0"/>
              <a:t>측정이 제대로 진행되지 않았다고 가정할 경우 </a:t>
            </a:r>
            <a:r>
              <a:rPr lang="en-US" altLang="ko-KR" sz="1400" b="1" dirty="0"/>
              <a:t>adj. R</a:t>
            </a:r>
            <a:r>
              <a:rPr lang="en-US" altLang="ko-KR" sz="1400" b="1" baseline="30000" dirty="0"/>
              <a:t>2</a:t>
            </a:r>
            <a:r>
              <a:rPr lang="ko-KR" altLang="en-US" sz="1400" b="1" dirty="0"/>
              <a:t>가 증가하나 이전 측정과 같은 형태</a:t>
            </a:r>
            <a:br>
              <a:rPr lang="en-US" altLang="ko-KR" sz="1400" b="1" dirty="0"/>
            </a:br>
            <a:r>
              <a:rPr lang="en-US" altLang="ko-KR" sz="1400" b="1" dirty="0"/>
              <a:t>    (R</a:t>
            </a:r>
            <a:r>
              <a:rPr lang="en-US" altLang="ko-KR" sz="1400" b="1" baseline="-25000" dirty="0"/>
              <a:t>0</a:t>
            </a:r>
            <a:r>
              <a:rPr lang="en-US" altLang="ko-KR" sz="1400" b="1" dirty="0"/>
              <a:t> &gt; 0)</a:t>
            </a:r>
            <a:r>
              <a:rPr lang="ko-KR" altLang="en-US" sz="1400" b="1" dirty="0"/>
              <a:t>를 보임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 </a:t>
            </a:r>
            <a:r>
              <a:rPr lang="ko-KR" altLang="en-US" sz="1400" b="1" dirty="0"/>
              <a:t>두 </a:t>
            </a:r>
            <a:r>
              <a:rPr lang="en-US" altLang="ko-KR" sz="1400" b="1" dirty="0"/>
              <a:t>fitting </a:t>
            </a:r>
            <a:r>
              <a:rPr lang="ko-KR" altLang="en-US" sz="1400" b="1" dirty="0"/>
              <a:t>중 </a:t>
            </a:r>
            <a:r>
              <a:rPr lang="en-US" altLang="ko-KR" sz="1400" b="1" dirty="0"/>
              <a:t>3, 5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  <a:r>
              <a:rPr lang="ko-KR" altLang="en-US" sz="1400" b="1" dirty="0"/>
              <a:t>제외된 </a:t>
            </a:r>
            <a:r>
              <a:rPr lang="en-US" altLang="ko-KR" sz="1400" b="1" dirty="0"/>
              <a:t>fitting</a:t>
            </a:r>
            <a:r>
              <a:rPr lang="ko-KR" altLang="en-US" sz="1400" b="1" dirty="0"/>
              <a:t>이 더 적합한 것으로 판단됨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57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821</Words>
  <Application>Microsoft Office PowerPoint</Application>
  <PresentationFormat>화면 슬라이드 쇼(4:3)</PresentationFormat>
  <Paragraphs>192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180</cp:revision>
  <dcterms:created xsi:type="dcterms:W3CDTF">2019-11-28T08:14:41Z</dcterms:created>
  <dcterms:modified xsi:type="dcterms:W3CDTF">2020-04-22T02:22:08Z</dcterms:modified>
</cp:coreProperties>
</file>