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33" r:id="rId2"/>
    <p:sldId id="429" r:id="rId3"/>
    <p:sldId id="428" r:id="rId4"/>
    <p:sldId id="435" r:id="rId5"/>
    <p:sldId id="440" r:id="rId6"/>
    <p:sldId id="441" r:id="rId7"/>
    <p:sldId id="437" r:id="rId8"/>
    <p:sldId id="43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CC00"/>
    <a:srgbClr val="FF99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155" autoAdjust="0"/>
  </p:normalViewPr>
  <p:slideViewPr>
    <p:cSldViewPr snapToGrid="0">
      <p:cViewPr varScale="1">
        <p:scale>
          <a:sx n="107" d="100"/>
          <a:sy n="107" d="100"/>
        </p:scale>
        <p:origin x="19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3D4D-EB2F-4980-8329-D28011D8AD2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33F8B-ACF2-40DC-9DE8-7BA49DD0C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0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30D0-3898-4C4F-BAC7-4E8AE6E236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30D0-3898-4C4F-BAC7-4E8AE6E236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8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30D0-3898-4C4F-BAC7-4E8AE6E236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61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30D0-3898-4C4F-BAC7-4E8AE6E236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6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30D0-3898-4C4F-BAC7-4E8AE6E236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0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30D0-3898-4C4F-BAC7-4E8AE6E236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9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30D0-3898-4C4F-BAC7-4E8AE6E236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1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30D0-3898-4C4F-BAC7-4E8AE6E236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7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30D0-3898-4C4F-BAC7-4E8AE6E236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30D0-3898-4C4F-BAC7-4E8AE6E236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5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30D0-3898-4C4F-BAC7-4E8AE6E236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45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130D0-3898-4C4F-BAC7-4E8AE6E236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2ABB-D48F-4B11-B4E3-BA4B762E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49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1424" y="2086709"/>
            <a:ext cx="4721164" cy="1233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/>
              <a:t>농도계 국산화 진행 상황</a:t>
            </a:r>
            <a:endParaRPr lang="en-US" altLang="ko-KR" sz="3200" b="1" dirty="0"/>
          </a:p>
          <a:p>
            <a:pPr algn="ctr">
              <a:lnSpc>
                <a:spcPct val="150000"/>
              </a:lnSpc>
            </a:pPr>
            <a:r>
              <a:rPr lang="en-US" altLang="ko-KR" sz="2000" dirty="0"/>
              <a:t>(</a:t>
            </a:r>
            <a:r>
              <a:rPr lang="ko-KR" altLang="en-US" sz="2000" dirty="0"/>
              <a:t>광학 측정</a:t>
            </a:r>
            <a:r>
              <a:rPr lang="en-US" altLang="ko-KR" sz="20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227" y="5204223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2020. 7. 10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202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891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IR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PD </a:t>
            </a:r>
            <a:r>
              <a:rPr lang="ko-KR" altLang="en-US" sz="1400" b="1" dirty="0"/>
              <a:t>증폭 회로 </a:t>
            </a:r>
            <a:r>
              <a:rPr lang="en-US" altLang="ko-KR" sz="1400" b="1" dirty="0"/>
              <a:t>test</a:t>
            </a:r>
            <a:endParaRPr lang="ko-KR" altLang="en-US" sz="1400" b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1200942" y="906189"/>
            <a:ext cx="6742116" cy="2143993"/>
            <a:chOff x="1200942" y="531702"/>
            <a:chExt cx="6742116" cy="2143993"/>
          </a:xfrm>
        </p:grpSpPr>
        <p:grpSp>
          <p:nvGrpSpPr>
            <p:cNvPr id="36" name="그룹 35"/>
            <p:cNvGrpSpPr/>
            <p:nvPr/>
          </p:nvGrpSpPr>
          <p:grpSpPr>
            <a:xfrm>
              <a:off x="1200942" y="531702"/>
              <a:ext cx="6742116" cy="2143993"/>
              <a:chOff x="869175" y="1396041"/>
              <a:chExt cx="6742116" cy="2143993"/>
            </a:xfrm>
          </p:grpSpPr>
          <p:sp>
            <p:nvSpPr>
              <p:cNvPr id="6" name="순서도: 추출 5"/>
              <p:cNvSpPr/>
              <p:nvPr/>
            </p:nvSpPr>
            <p:spPr>
              <a:xfrm rot="5400000">
                <a:off x="2954876" y="2663138"/>
                <a:ext cx="937856" cy="815936"/>
              </a:xfrm>
              <a:prstGeom prst="flowChartExtra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추출 6"/>
              <p:cNvSpPr/>
              <p:nvPr/>
            </p:nvSpPr>
            <p:spPr>
              <a:xfrm rot="5400000">
                <a:off x="2954877" y="1457001"/>
                <a:ext cx="937856" cy="815936"/>
              </a:xfrm>
              <a:prstGeom prst="flowChartExtra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순서도: 추출 7"/>
              <p:cNvSpPr/>
              <p:nvPr/>
            </p:nvSpPr>
            <p:spPr>
              <a:xfrm rot="5400000">
                <a:off x="4587735" y="2078329"/>
                <a:ext cx="937856" cy="815936"/>
              </a:xfrm>
              <a:prstGeom prst="flowChartExtra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281552" y="2177143"/>
                <a:ext cx="1329739" cy="6183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PC/DAQ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(data logging)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869175" y="2177143"/>
                <a:ext cx="1329739" cy="6183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IR photodiode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꺾인 연결선 18"/>
              <p:cNvCxnSpPr>
                <a:stCxn id="11" idx="3"/>
                <a:endCxn id="7" idx="2"/>
              </p:cNvCxnSpPr>
              <p:nvPr/>
            </p:nvCxnSpPr>
            <p:spPr>
              <a:xfrm flipV="1">
                <a:off x="2198914" y="1864969"/>
                <a:ext cx="816923" cy="621328"/>
              </a:xfrm>
              <a:prstGeom prst="bentConnector3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꺾인 연결선 20"/>
              <p:cNvCxnSpPr>
                <a:stCxn id="11" idx="3"/>
                <a:endCxn id="6" idx="2"/>
              </p:cNvCxnSpPr>
              <p:nvPr/>
            </p:nvCxnSpPr>
            <p:spPr>
              <a:xfrm>
                <a:off x="2198914" y="2486297"/>
                <a:ext cx="816922" cy="584809"/>
              </a:xfrm>
              <a:prstGeom prst="bentConnector3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꺾인 연결선 27"/>
              <p:cNvCxnSpPr>
                <a:stCxn id="7" idx="0"/>
                <a:endCxn id="8" idx="2"/>
              </p:cNvCxnSpPr>
              <p:nvPr/>
            </p:nvCxnSpPr>
            <p:spPr>
              <a:xfrm>
                <a:off x="3831773" y="1864969"/>
                <a:ext cx="816922" cy="621328"/>
              </a:xfrm>
              <a:prstGeom prst="bentConnector3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꺾인 연결선 29"/>
              <p:cNvCxnSpPr>
                <a:stCxn id="6" idx="0"/>
                <a:endCxn id="8" idx="2"/>
              </p:cNvCxnSpPr>
              <p:nvPr/>
            </p:nvCxnSpPr>
            <p:spPr>
              <a:xfrm flipV="1">
                <a:off x="3831772" y="2486297"/>
                <a:ext cx="816923" cy="584809"/>
              </a:xfrm>
              <a:prstGeom prst="bentConnector3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648695" y="2255464"/>
                <a:ext cx="593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Amp.</a:t>
                </a:r>
              </a:p>
              <a:p>
                <a:pPr algn="ctr"/>
                <a:r>
                  <a:rPr lang="en-US" altLang="ko-KR" sz="1200" b="1" dirty="0"/>
                  <a:t>(diff.)</a:t>
                </a:r>
                <a:endParaRPr lang="ko-KR" altLang="en-US" sz="1200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937231" y="1608010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Amp.</a:t>
                </a:r>
              </a:p>
              <a:p>
                <a:pPr algn="ctr"/>
                <a:r>
                  <a:rPr lang="en-US" altLang="ko-KR" sz="1200" b="1" dirty="0"/>
                  <a:t>(Case 1)</a:t>
                </a:r>
                <a:endParaRPr lang="ko-KR" altLang="en-US" sz="12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937231" y="281414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Amp.</a:t>
                </a:r>
              </a:p>
              <a:p>
                <a:pPr algn="ctr"/>
                <a:r>
                  <a:rPr lang="en-US" altLang="ko-KR" sz="1200" b="1" dirty="0"/>
                  <a:t>(Case 2)</a:t>
                </a:r>
                <a:endParaRPr lang="ko-KR" altLang="en-US" sz="1200" b="1" dirty="0"/>
              </a:p>
            </p:txBody>
          </p:sp>
          <p:cxnSp>
            <p:nvCxnSpPr>
              <p:cNvPr id="35" name="직선 화살표 연결선 34"/>
              <p:cNvCxnSpPr>
                <a:stCxn id="8" idx="0"/>
                <a:endCxn id="10" idx="1"/>
              </p:cNvCxnSpPr>
              <p:nvPr/>
            </p:nvCxnSpPr>
            <p:spPr>
              <a:xfrm>
                <a:off x="5464631" y="2486297"/>
                <a:ext cx="81692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5155474" y="1954206"/>
              <a:ext cx="1172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(On/Off </a:t>
              </a:r>
              <a:r>
                <a:rPr lang="ko-KR" altLang="en-US" sz="1200" b="1" dirty="0"/>
                <a:t>가능</a:t>
              </a:r>
              <a:r>
                <a:rPr lang="en-US" altLang="ko-KR" sz="1200" b="1" dirty="0"/>
                <a:t>)</a:t>
              </a:r>
              <a:endParaRPr lang="ko-KR" altLang="en-US" sz="1200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4967" y="3572481"/>
            <a:ext cx="49816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/>
              <a:t>IR PD signal</a:t>
            </a:r>
            <a:r>
              <a:rPr lang="ko-KR" altLang="en-US" sz="1400" b="1" dirty="0"/>
              <a:t> 증폭을 위해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가지 </a:t>
            </a:r>
            <a:r>
              <a:rPr lang="en-US" altLang="ko-KR" sz="1400" b="1" dirty="0"/>
              <a:t>type</a:t>
            </a:r>
            <a:r>
              <a:rPr lang="ko-KR" altLang="en-US" sz="1400" b="1" dirty="0"/>
              <a:t>의 회로 </a:t>
            </a:r>
            <a:r>
              <a:rPr lang="en-US" altLang="ko-KR" sz="1400" b="1" dirty="0"/>
              <a:t>test</a:t>
            </a:r>
            <a:r>
              <a:rPr lang="ko-KR" altLang="en-US" sz="1400" b="1" dirty="0"/>
              <a:t>를 진행함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→ </a:t>
            </a:r>
            <a:r>
              <a:rPr lang="en-US" altLang="ko-KR" sz="1400" b="1" dirty="0"/>
              <a:t>Type 1: Case 1 Amp.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→ </a:t>
            </a:r>
            <a:r>
              <a:rPr lang="en-US" altLang="ko-KR" sz="1400" b="1" dirty="0"/>
              <a:t>Type 2: Case 2 Amp.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→ </a:t>
            </a:r>
            <a:r>
              <a:rPr lang="en-US" altLang="ko-KR" sz="1400" b="1" dirty="0"/>
              <a:t>Type 3: Case 1 Amp. + Differential Amp.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00FF"/>
                </a:solidFill>
              </a:rPr>
              <a:t> </a:t>
            </a:r>
            <a:r>
              <a:rPr lang="ko-KR" altLang="en-US" sz="1400" b="1" dirty="0">
                <a:solidFill>
                  <a:srgbClr val="0000FF"/>
                </a:solidFill>
              </a:rPr>
              <a:t>→ </a:t>
            </a:r>
            <a:r>
              <a:rPr lang="en-US" altLang="ko-KR" sz="1400" b="1" dirty="0">
                <a:solidFill>
                  <a:srgbClr val="0000FF"/>
                </a:solidFill>
              </a:rPr>
              <a:t>Type 4: Case 2 Amp. + Differential Amp.</a:t>
            </a:r>
          </a:p>
        </p:txBody>
      </p:sp>
    </p:spTree>
    <p:extLst>
      <p:ext uri="{BB962C8B-B14F-4D97-AF65-F5344CB8AC3E}">
        <p14:creationId xmlns:p14="http://schemas.microsoft.com/office/powerpoint/2010/main" val="207066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측정 </a:t>
            </a:r>
            <a:r>
              <a:rPr lang="en-US" altLang="ko-KR" sz="1400" b="1" dirty="0"/>
              <a:t>schedule</a:t>
            </a:r>
            <a:endParaRPr lang="ko-KR" altLang="en-US" sz="1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33595"/>
              </p:ext>
            </p:extLst>
          </p:nvPr>
        </p:nvGraphicFramePr>
        <p:xfrm>
          <a:off x="252000" y="412919"/>
          <a:ext cx="8676000" cy="317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금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0000FF"/>
                          </a:solidFill>
                        </a:rPr>
                        <a:t>토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6/28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en-US" altLang="ko-KR" sz="11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/>
                        <a:t>6/29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/>
                        <a:t>6/30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/>
                        <a:t>7/1</a:t>
                      </a:r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/>
                        <a:t>7/2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/>
                        <a:t>- IR</a:t>
                      </a:r>
                      <a:r>
                        <a:rPr lang="ko-KR" altLang="en-US" sz="1100" baseline="0" dirty="0"/>
                        <a:t> </a:t>
                      </a:r>
                      <a:r>
                        <a:rPr lang="en-US" altLang="ko-KR" sz="1100" baseline="0" dirty="0"/>
                        <a:t>PD </a:t>
                      </a:r>
                      <a:r>
                        <a:rPr lang="ko-KR" altLang="en-US" sz="1100" baseline="0" dirty="0"/>
                        <a:t>회로 입고</a:t>
                      </a:r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/>
                        <a:t>7/3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/>
                        <a:t>-</a:t>
                      </a:r>
                      <a:r>
                        <a:rPr lang="en-US" altLang="ko-KR" sz="1100" baseline="0" dirty="0"/>
                        <a:t> IR PD </a:t>
                      </a:r>
                      <a:r>
                        <a:rPr lang="ko-KR" altLang="en-US" sz="1100" baseline="0" dirty="0"/>
                        <a:t>회로 </a:t>
                      </a:r>
                      <a:r>
                        <a:rPr lang="ko-KR" altLang="en-US" sz="1100" baseline="0" dirty="0" err="1"/>
                        <a:t>재입고</a:t>
                      </a:r>
                      <a:endParaRPr lang="en-US" altLang="ko-KR" sz="1100" baseline="0" dirty="0"/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증폭회로 </a:t>
                      </a:r>
                      <a:r>
                        <a:rPr lang="en-US" altLang="ko-KR" sz="1100" dirty="0"/>
                        <a:t>test/</a:t>
                      </a:r>
                      <a:r>
                        <a:rPr lang="ko-KR" altLang="en-US" sz="1100" dirty="0"/>
                        <a:t>선정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  (DIW)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7/4</a:t>
                      </a:r>
                      <a:endParaRPr lang="ko-KR" altLang="en-US" sz="11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7/5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en-US" altLang="ko-KR" sz="11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/>
                        <a:t>7/6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증폭회로 </a:t>
                      </a:r>
                      <a:r>
                        <a:rPr lang="en-US" altLang="ko-KR" sz="1100" dirty="0"/>
                        <a:t>test/</a:t>
                      </a:r>
                      <a:r>
                        <a:rPr lang="ko-KR" altLang="en-US" sz="1100" dirty="0"/>
                        <a:t>선정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  (SC-1)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/>
                        <a:t>7/7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- H</a:t>
                      </a:r>
                      <a:r>
                        <a:rPr lang="en-US" altLang="ko-KR" sz="1100" baseline="-25000" dirty="0"/>
                        <a:t>2</a:t>
                      </a:r>
                      <a:r>
                        <a:rPr lang="en-US" altLang="ko-KR" sz="1100" dirty="0"/>
                        <a:t>O</a:t>
                      </a:r>
                      <a:r>
                        <a:rPr lang="en-US" altLang="ko-KR" sz="1100" baseline="-25000" dirty="0"/>
                        <a:t>2</a:t>
                      </a:r>
                      <a:r>
                        <a:rPr lang="en-US" altLang="ko-KR" sz="1100" baseline="0" dirty="0"/>
                        <a:t> 0 </a:t>
                      </a:r>
                      <a:r>
                        <a:rPr lang="en-US" altLang="ko-KR" sz="1100" baseline="0" dirty="0" err="1"/>
                        <a:t>wt</a:t>
                      </a:r>
                      <a:r>
                        <a:rPr lang="en-US" altLang="ko-KR" sz="1100" baseline="0" dirty="0"/>
                        <a:t>%</a:t>
                      </a:r>
                      <a:br>
                        <a:rPr lang="en-US" altLang="ko-KR" sz="1100" baseline="0" dirty="0"/>
                      </a:br>
                      <a:r>
                        <a:rPr lang="en-US" altLang="ko-KR" sz="1100" baseline="0" dirty="0"/>
                        <a:t>  series</a:t>
                      </a:r>
                      <a:r>
                        <a:rPr lang="ko-KR" altLang="en-US" sz="1100" baseline="0" dirty="0"/>
                        <a:t> 측정 완료</a:t>
                      </a:r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/>
                        <a:t>7/8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- H</a:t>
                      </a:r>
                      <a:r>
                        <a:rPr lang="en-US" altLang="ko-KR" sz="1100" baseline="-25000" dirty="0"/>
                        <a:t>2</a:t>
                      </a:r>
                      <a:r>
                        <a:rPr lang="en-US" altLang="ko-KR" sz="1100" dirty="0"/>
                        <a:t>O</a:t>
                      </a:r>
                      <a:r>
                        <a:rPr lang="en-US" altLang="ko-KR" sz="1100" baseline="-25000" dirty="0"/>
                        <a:t>2</a:t>
                      </a:r>
                      <a:r>
                        <a:rPr lang="en-US" altLang="ko-KR" sz="1100" baseline="0" dirty="0"/>
                        <a:t> ~4 </a:t>
                      </a:r>
                      <a:r>
                        <a:rPr lang="en-US" altLang="ko-KR" sz="1100" baseline="0" dirty="0" err="1"/>
                        <a:t>wt</a:t>
                      </a:r>
                      <a:r>
                        <a:rPr lang="en-US" altLang="ko-KR" sz="1100" baseline="0" dirty="0"/>
                        <a:t>% </a:t>
                      </a:r>
                      <a:br>
                        <a:rPr lang="en-US" altLang="ko-KR" sz="1100" baseline="0" dirty="0"/>
                      </a:br>
                      <a:r>
                        <a:rPr lang="en-US" altLang="ko-KR" sz="1100" baseline="0" dirty="0"/>
                        <a:t>  series</a:t>
                      </a:r>
                      <a:r>
                        <a:rPr lang="ko-KR" altLang="en-US" sz="1100" baseline="0" dirty="0"/>
                        <a:t> 측정 완료</a:t>
                      </a:r>
                      <a:endParaRPr lang="ko-KR" altLang="en-US" sz="1100" dirty="0"/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/>
                        <a:t>7/9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- H</a:t>
                      </a:r>
                      <a:r>
                        <a:rPr lang="en-US" altLang="ko-KR" sz="1100" baseline="-25000" dirty="0"/>
                        <a:t>2</a:t>
                      </a:r>
                      <a:r>
                        <a:rPr lang="en-US" altLang="ko-KR" sz="1100" dirty="0"/>
                        <a:t>O</a:t>
                      </a:r>
                      <a:r>
                        <a:rPr lang="en-US" altLang="ko-KR" sz="1100" baseline="-25000" dirty="0"/>
                        <a:t>2</a:t>
                      </a:r>
                      <a:r>
                        <a:rPr lang="en-US" altLang="ko-KR" sz="1100" baseline="0" dirty="0"/>
                        <a:t> ~5.2 </a:t>
                      </a:r>
                      <a:r>
                        <a:rPr lang="en-US" altLang="ko-KR" sz="1100" baseline="0" dirty="0" err="1"/>
                        <a:t>wt</a:t>
                      </a:r>
                      <a:r>
                        <a:rPr lang="en-US" altLang="ko-KR" sz="1100" baseline="0" dirty="0"/>
                        <a:t>% </a:t>
                      </a:r>
                      <a:br>
                        <a:rPr lang="en-US" altLang="ko-KR" sz="1100" baseline="0" dirty="0"/>
                      </a:br>
                      <a:r>
                        <a:rPr lang="en-US" altLang="ko-KR" sz="1100" baseline="0" dirty="0"/>
                        <a:t>  series</a:t>
                      </a:r>
                      <a:r>
                        <a:rPr lang="ko-KR" altLang="en-US" sz="1100" baseline="0" dirty="0"/>
                        <a:t> 측정 완료</a:t>
                      </a:r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/>
                        <a:t>7/10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- H</a:t>
                      </a:r>
                      <a:r>
                        <a:rPr lang="en-US" altLang="ko-KR" sz="1100" baseline="-25000" dirty="0"/>
                        <a:t>2</a:t>
                      </a:r>
                      <a:r>
                        <a:rPr lang="en-US" altLang="ko-KR" sz="1100" dirty="0"/>
                        <a:t>O</a:t>
                      </a:r>
                      <a:r>
                        <a:rPr lang="en-US" altLang="ko-KR" sz="1100" baseline="-25000" dirty="0"/>
                        <a:t>2</a:t>
                      </a:r>
                      <a:r>
                        <a:rPr lang="en-US" altLang="ko-KR" sz="1100" baseline="0" dirty="0"/>
                        <a:t> ~6.5 </a:t>
                      </a:r>
                      <a:r>
                        <a:rPr lang="en-US" altLang="ko-KR" sz="1100" baseline="0" dirty="0" err="1"/>
                        <a:t>wt</a:t>
                      </a:r>
                      <a:r>
                        <a:rPr lang="en-US" altLang="ko-KR" sz="1100" baseline="0" dirty="0"/>
                        <a:t>% </a:t>
                      </a:r>
                      <a:br>
                        <a:rPr lang="en-US" altLang="ko-KR" sz="1100" baseline="0" dirty="0"/>
                      </a:br>
                      <a:r>
                        <a:rPr lang="en-US" altLang="ko-KR" sz="1100" baseline="0" dirty="0"/>
                        <a:t>  series</a:t>
                      </a:r>
                      <a:r>
                        <a:rPr lang="ko-KR" altLang="en-US" sz="1100" baseline="0" dirty="0"/>
                        <a:t> 측정</a:t>
                      </a:r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>
                          <a:solidFill>
                            <a:srgbClr val="0000FF"/>
                          </a:solidFill>
                        </a:rPr>
                        <a:t>7/11</a:t>
                      </a:r>
                      <a:endParaRPr lang="ko-KR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7/12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/>
                        <a:t>7/13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altLang="ko-KR" sz="1100" baseline="0" dirty="0"/>
                        <a:t>- Surface fitting </a:t>
                      </a:r>
                      <a:br>
                        <a:rPr lang="en-US" altLang="ko-KR" sz="1100" baseline="0" dirty="0"/>
                      </a:br>
                      <a:r>
                        <a:rPr lang="en-US" altLang="ko-KR" sz="1100" baseline="0" dirty="0"/>
                        <a:t>  </a:t>
                      </a:r>
                      <a:r>
                        <a:rPr lang="ko-KR" altLang="en-US" sz="1100" baseline="0" dirty="0"/>
                        <a:t>검증</a:t>
                      </a:r>
                      <a:endParaRPr lang="en-US" altLang="ko-KR" sz="1100" baseline="0" dirty="0"/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재측정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필요시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/>
                        <a:t>7/14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/>
                        <a:t>- Surface fitting </a:t>
                      </a:r>
                      <a:br>
                        <a:rPr lang="en-US" altLang="ko-KR" sz="1100" baseline="0" dirty="0"/>
                      </a:br>
                      <a:r>
                        <a:rPr lang="en-US" altLang="ko-KR" sz="1100" baseline="0" dirty="0"/>
                        <a:t>  </a:t>
                      </a:r>
                      <a:r>
                        <a:rPr lang="ko-KR" altLang="en-US" sz="1100" baseline="0" dirty="0"/>
                        <a:t>검증</a:t>
                      </a:r>
                      <a:endParaRPr lang="en-US" altLang="ko-KR" sz="11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재측정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필요시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/>
                        <a:t>7/15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/>
                        <a:t>- Feasibility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확인 </a:t>
                      </a:r>
                      <a:br>
                        <a:rPr lang="en-US" altLang="ko-KR" sz="1100" baseline="0" dirty="0"/>
                      </a:br>
                      <a:r>
                        <a:rPr lang="en-US" altLang="ko-KR" sz="1100" baseline="0" dirty="0"/>
                        <a:t>  </a:t>
                      </a:r>
                      <a:r>
                        <a:rPr lang="ko-KR" altLang="en-US" sz="1100" baseline="0" dirty="0"/>
                        <a:t>완료</a:t>
                      </a:r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/>
                        <a:t>7/16</a:t>
                      </a:r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/>
                        <a:t>7/17</a:t>
                      </a:r>
                      <a:endParaRPr lang="en-US" altLang="ko-KR" sz="1100" baseline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100" dirty="0">
                          <a:solidFill>
                            <a:srgbClr val="0000FF"/>
                          </a:solidFill>
                        </a:rPr>
                        <a:t>7/18</a:t>
                      </a:r>
                      <a:endParaRPr lang="ko-KR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49783" y="3998515"/>
            <a:ext cx="4802661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※ Target </a:t>
            </a:r>
            <a:r>
              <a:rPr lang="ko-KR" altLang="en-US" sz="1400" b="1" dirty="0"/>
              <a:t>농도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-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OH: 1.03 ± 0.2 </a:t>
            </a:r>
            <a:r>
              <a:rPr lang="en-US" altLang="ko-KR" sz="1400" b="1" dirty="0" err="1"/>
              <a:t>wt</a:t>
            </a:r>
            <a:r>
              <a:rPr lang="en-US" altLang="ko-KR" sz="1400" b="1" dirty="0"/>
              <a:t>% (0.83 ~ 1.23 </a:t>
            </a:r>
            <a:r>
              <a:rPr lang="en-US" altLang="ko-KR" sz="1400" b="1" dirty="0" err="1"/>
              <a:t>wt</a:t>
            </a:r>
            <a:r>
              <a:rPr lang="en-US" altLang="ko-KR" sz="1400" b="1" dirty="0"/>
              <a:t>%)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-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: 5.43 ± 0.3 </a:t>
            </a:r>
            <a:r>
              <a:rPr lang="en-US" altLang="ko-KR" sz="1400" b="1" dirty="0" err="1"/>
              <a:t>wt</a:t>
            </a:r>
            <a:r>
              <a:rPr lang="en-US" altLang="ko-KR" sz="1400" b="1" dirty="0"/>
              <a:t>% (5.13 ~ 5.73 </a:t>
            </a:r>
            <a:r>
              <a:rPr lang="en-US" altLang="ko-KR" sz="1400" b="1" dirty="0" err="1"/>
              <a:t>wt</a:t>
            </a:r>
            <a:r>
              <a:rPr lang="en-US" altLang="ko-KR" sz="1400" b="1" dirty="0"/>
              <a:t>%)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※ Surface fitting </a:t>
            </a:r>
            <a:r>
              <a:rPr lang="ko-KR" altLang="en-US" sz="1400" b="1" dirty="0"/>
              <a:t>검증</a:t>
            </a:r>
            <a:br>
              <a:rPr lang="en-US" altLang="ko-KR" sz="1400" b="1" dirty="0"/>
            </a:br>
            <a:r>
              <a:rPr lang="en-US" altLang="ko-KR" sz="1400" b="1" dirty="0"/>
              <a:t>   : Target range </a:t>
            </a:r>
            <a:r>
              <a:rPr lang="ko-KR" altLang="en-US" sz="1400" b="1" dirty="0"/>
              <a:t>內</a:t>
            </a:r>
            <a:r>
              <a:rPr lang="en-US" altLang="ko-KR" sz="1400" b="1" dirty="0"/>
              <a:t> SC-1 </a:t>
            </a:r>
            <a:r>
              <a:rPr lang="ko-KR" altLang="en-US" sz="1400" b="1" dirty="0"/>
              <a:t>용액에 대해 </a:t>
            </a:r>
            <a:r>
              <a:rPr lang="en-US" altLang="ko-KR" sz="1400" b="1" dirty="0"/>
              <a:t>surface fitting</a:t>
            </a:r>
            <a:r>
              <a:rPr lang="ko-KR" altLang="en-US" sz="1400" b="1" dirty="0"/>
              <a:t>을 </a:t>
            </a:r>
            <a:br>
              <a:rPr lang="en-US" altLang="ko-KR" sz="1400" b="1" dirty="0"/>
            </a:br>
            <a:r>
              <a:rPr lang="en-US" altLang="ko-KR" sz="1400" b="1" dirty="0"/>
              <a:t>     </a:t>
            </a:r>
            <a:r>
              <a:rPr lang="ko-KR" altLang="en-US" sz="1400" b="1" dirty="0"/>
              <a:t>통한 농도 역산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※ </a:t>
            </a:r>
            <a:r>
              <a:rPr lang="ko-KR" altLang="en-US" sz="1400" b="1" dirty="0"/>
              <a:t>진행상황 미팅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차주中</a:t>
            </a:r>
            <a:r>
              <a:rPr lang="ko-KR" altLang="en-US" sz="1400" b="1" dirty="0"/>
              <a:t> 별도 논의</a:t>
            </a:r>
            <a:endParaRPr lang="en-US" altLang="ko-KR" sz="1400" b="1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613175"/>
              </p:ext>
            </p:extLst>
          </p:nvPr>
        </p:nvGraphicFramePr>
        <p:xfrm>
          <a:off x="277540" y="3857625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540" y="3857625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258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+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농도 </a:t>
            </a:r>
            <a:r>
              <a:rPr lang="en-US" altLang="ko-KR" sz="1400" b="1" dirty="0"/>
              <a:t>table</a:t>
            </a:r>
            <a:endParaRPr lang="ko-KR" altLang="en-US" sz="14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40104"/>
              </p:ext>
            </p:extLst>
          </p:nvPr>
        </p:nvGraphicFramePr>
        <p:xfrm>
          <a:off x="216070" y="421342"/>
          <a:ext cx="8711860" cy="6232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1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5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6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6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32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Group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No.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V/V</a:t>
                      </a:r>
                      <a:r>
                        <a:rPr lang="en-US" altLang="ko-KR" sz="1200" b="1" baseline="0" dirty="0"/>
                        <a:t> ratio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Concentration (</a:t>
                      </a:r>
                      <a:r>
                        <a:rPr lang="en-US" altLang="ko-KR" sz="1200" b="1" dirty="0" err="1"/>
                        <a:t>wt</a:t>
                      </a:r>
                      <a:r>
                        <a:rPr lang="en-US" altLang="ko-KR" sz="1200" b="1" dirty="0"/>
                        <a:t>%)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NH</a:t>
                      </a:r>
                      <a:r>
                        <a:rPr lang="en-US" altLang="ko-KR" sz="1200" b="1" baseline="-25000" dirty="0"/>
                        <a:t>4</a:t>
                      </a:r>
                      <a:r>
                        <a:rPr lang="en-US" altLang="ko-KR" sz="1200" b="1" dirty="0"/>
                        <a:t>OH (mL)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H</a:t>
                      </a:r>
                      <a:r>
                        <a:rPr lang="en-US" altLang="ko-KR" sz="1200" b="1" baseline="-25000" dirty="0"/>
                        <a:t>2</a:t>
                      </a:r>
                      <a:r>
                        <a:rPr lang="en-US" altLang="ko-KR" sz="1200" b="1" dirty="0"/>
                        <a:t>O</a:t>
                      </a:r>
                      <a:r>
                        <a:rPr lang="en-US" altLang="ko-KR" sz="1200" b="1" baseline="-25000" dirty="0"/>
                        <a:t>2</a:t>
                      </a:r>
                      <a:r>
                        <a:rPr lang="en-US" altLang="ko-KR" sz="1200" b="1" baseline="0" dirty="0"/>
                        <a:t> (mL)</a:t>
                      </a:r>
                      <a:endParaRPr lang="ko-KR" altLang="en-US" sz="1200" b="1" baseline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DIW (mL)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Total (mL)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NH</a:t>
                      </a:r>
                      <a:r>
                        <a:rPr lang="en-US" altLang="ko-KR" sz="1200" b="1" baseline="-25000" dirty="0"/>
                        <a:t>4</a:t>
                      </a:r>
                      <a:r>
                        <a:rPr lang="en-US" altLang="ko-KR" sz="1200" b="1" dirty="0"/>
                        <a:t>OH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H</a:t>
                      </a:r>
                      <a:r>
                        <a:rPr lang="en-US" altLang="ko-KR" sz="1200" b="1" baseline="-25000" dirty="0"/>
                        <a:t>2</a:t>
                      </a:r>
                      <a:r>
                        <a:rPr lang="en-US" altLang="ko-KR" sz="1200" b="1" dirty="0"/>
                        <a:t>O</a:t>
                      </a:r>
                      <a:r>
                        <a:rPr lang="en-US" altLang="ko-KR" sz="1200" b="1" baseline="-25000" dirty="0"/>
                        <a:t>2</a:t>
                      </a:r>
                      <a:endParaRPr lang="ko-KR" altLang="en-US" sz="1200" b="1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7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1-1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1-2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96.4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1-3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95.6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0.998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1-4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94.8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1.180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1-5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1.362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27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2-1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3.944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2-2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84.4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0.805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3.958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2-3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83.6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3.961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2-4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82.8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1.164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3.964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2-5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1.345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3.967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27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3-1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5.236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3-2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80.4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0.801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5.254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3-3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79.6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5.258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3-4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78.8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1.159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5.262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3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3-5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1.339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5.266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327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4-1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6.517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3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4-2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76.4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6.539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3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4-3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75.6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0.976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6.544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83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4-4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74.8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1.154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6.549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832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4-5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6.554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52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565404"/>
              </p:ext>
            </p:extLst>
          </p:nvPr>
        </p:nvGraphicFramePr>
        <p:xfrm>
          <a:off x="704850" y="3530600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0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4850" y="3530600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934901"/>
              </p:ext>
            </p:extLst>
          </p:nvPr>
        </p:nvGraphicFramePr>
        <p:xfrm>
          <a:off x="4518025" y="465138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8025" y="465138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212896"/>
              </p:ext>
            </p:extLst>
          </p:nvPr>
        </p:nvGraphicFramePr>
        <p:xfrm>
          <a:off x="704850" y="465138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4850" y="465138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0"/>
            <a:ext cx="5153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UV+IR </a:t>
            </a:r>
            <a:r>
              <a:rPr lang="ko-KR" altLang="en-US" sz="1400" b="1" dirty="0"/>
              <a:t>동시측정 </a:t>
            </a:r>
            <a:r>
              <a:rPr lang="en-US" altLang="ko-KR" sz="1400" b="1" dirty="0">
                <a:solidFill>
                  <a:srgbClr val="FF0000"/>
                </a:solidFill>
              </a:rPr>
              <a:t>Filtered + fitted data – UV</a:t>
            </a:r>
            <a:r>
              <a:rPr lang="en-US" altLang="ko-KR" sz="1400" b="1" dirty="0"/>
              <a:t> (0 ~ 1800 sec)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9009" y="3317946"/>
            <a:ext cx="882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Group 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7718" y="3317946"/>
            <a:ext cx="882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US" altLang="ko-KR"/>
              <a:t>Group 4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9009" y="253884"/>
            <a:ext cx="882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Group 1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7718" y="253884"/>
            <a:ext cx="882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Group 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27718" y="3625723"/>
            <a:ext cx="2966371" cy="2384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“</a:t>
            </a:r>
            <a:r>
              <a:rPr lang="ko-KR" altLang="en-US" sz="1200" b="1" dirty="0">
                <a:solidFill>
                  <a:schemeClr val="tx1"/>
                </a:solidFill>
              </a:rPr>
              <a:t>측정 예정</a:t>
            </a:r>
            <a:r>
              <a:rPr lang="en-US" altLang="ko-KR" sz="1200" b="1" dirty="0">
                <a:solidFill>
                  <a:schemeClr val="tx1"/>
                </a:solidFill>
              </a:rPr>
              <a:t>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8926" y="6504300"/>
            <a:ext cx="7618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→ </a:t>
            </a:r>
            <a:r>
              <a:rPr lang="en-US" altLang="ko-KR" sz="1400" b="1" dirty="0"/>
              <a:t>Group 4 </a:t>
            </a:r>
            <a:r>
              <a:rPr lang="ko-KR" altLang="en-US" sz="1400" b="1" dirty="0"/>
              <a:t>측정 예정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이후 </a:t>
            </a:r>
            <a:r>
              <a:rPr lang="en-US" altLang="ko-KR" sz="1400" b="1" dirty="0"/>
              <a:t>surface fitting </a:t>
            </a:r>
            <a:r>
              <a:rPr lang="ko-KR" altLang="en-US" sz="1400" b="1" dirty="0"/>
              <a:t>적합성 판단 및 이상 데이터 </a:t>
            </a:r>
            <a:r>
              <a:rPr lang="ko-KR" altLang="en-US" sz="1400" b="1" dirty="0" err="1"/>
              <a:t>확인후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재측정</a:t>
            </a:r>
            <a:r>
              <a:rPr lang="ko-KR" altLang="en-US" sz="1400" b="1" dirty="0"/>
              <a:t> 예정</a:t>
            </a:r>
          </a:p>
        </p:txBody>
      </p:sp>
    </p:spTree>
    <p:extLst>
      <p:ext uri="{BB962C8B-B14F-4D97-AF65-F5344CB8AC3E}">
        <p14:creationId xmlns:p14="http://schemas.microsoft.com/office/powerpoint/2010/main" val="367801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50719"/>
              </p:ext>
            </p:extLst>
          </p:nvPr>
        </p:nvGraphicFramePr>
        <p:xfrm>
          <a:off x="704850" y="3530600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4850" y="3530600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543986"/>
              </p:ext>
            </p:extLst>
          </p:nvPr>
        </p:nvGraphicFramePr>
        <p:xfrm>
          <a:off x="4518025" y="465138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7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8025" y="465138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906602"/>
              </p:ext>
            </p:extLst>
          </p:nvPr>
        </p:nvGraphicFramePr>
        <p:xfrm>
          <a:off x="704850" y="465138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8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4850" y="465138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0"/>
            <a:ext cx="5074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UV+IR </a:t>
            </a:r>
            <a:r>
              <a:rPr lang="ko-KR" altLang="en-US" sz="1400" b="1" dirty="0"/>
              <a:t>동시측정 </a:t>
            </a:r>
            <a:r>
              <a:rPr lang="en-US" altLang="ko-KR" sz="1400" b="1" dirty="0">
                <a:solidFill>
                  <a:srgbClr val="FF0000"/>
                </a:solidFill>
              </a:rPr>
              <a:t>Filtered + fitted data – IR</a:t>
            </a:r>
            <a:r>
              <a:rPr lang="en-US" altLang="ko-KR" sz="1400" b="1" dirty="0"/>
              <a:t> (0 ~ 1800 sec)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9009" y="3317946"/>
            <a:ext cx="882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Group 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7718" y="3317946"/>
            <a:ext cx="882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US" altLang="ko-KR"/>
              <a:t>Group 4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9009" y="253884"/>
            <a:ext cx="882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Group 1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7718" y="253884"/>
            <a:ext cx="882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Group 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27718" y="3625723"/>
            <a:ext cx="2966371" cy="2384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“</a:t>
            </a:r>
            <a:r>
              <a:rPr lang="ko-KR" altLang="en-US" sz="1200" b="1" dirty="0">
                <a:solidFill>
                  <a:schemeClr val="tx1"/>
                </a:solidFill>
              </a:rPr>
              <a:t>측정 예정</a:t>
            </a:r>
            <a:r>
              <a:rPr lang="en-US" altLang="ko-KR" sz="1200" b="1" dirty="0">
                <a:solidFill>
                  <a:schemeClr val="tx1"/>
                </a:solidFill>
              </a:rPr>
              <a:t>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926" y="6504300"/>
            <a:ext cx="7618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→ </a:t>
            </a:r>
            <a:r>
              <a:rPr lang="en-US" altLang="ko-KR" sz="1400" b="1" dirty="0"/>
              <a:t>Group 4 </a:t>
            </a:r>
            <a:r>
              <a:rPr lang="ko-KR" altLang="en-US" sz="1400" b="1" dirty="0"/>
              <a:t>측정 예정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이후 </a:t>
            </a:r>
            <a:r>
              <a:rPr lang="en-US" altLang="ko-KR" sz="1400" b="1" dirty="0"/>
              <a:t>surface fitting </a:t>
            </a:r>
            <a:r>
              <a:rPr lang="ko-KR" altLang="en-US" sz="1400" b="1" dirty="0"/>
              <a:t>적합성 판단 및 이상 데이터 </a:t>
            </a:r>
            <a:r>
              <a:rPr lang="ko-KR" altLang="en-US" sz="1400" b="1" dirty="0" err="1"/>
              <a:t>확인후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재측정</a:t>
            </a:r>
            <a:r>
              <a:rPr lang="ko-KR" altLang="en-US" sz="1400" b="1" dirty="0"/>
              <a:t> 예정</a:t>
            </a:r>
          </a:p>
        </p:txBody>
      </p:sp>
    </p:spTree>
    <p:extLst>
      <p:ext uri="{BB962C8B-B14F-4D97-AF65-F5344CB8AC3E}">
        <p14:creationId xmlns:p14="http://schemas.microsoft.com/office/powerpoint/2010/main" val="161753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739328"/>
              </p:ext>
            </p:extLst>
          </p:nvPr>
        </p:nvGraphicFramePr>
        <p:xfrm>
          <a:off x="166501" y="308125"/>
          <a:ext cx="8810999" cy="6428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2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2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25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25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2020. 6.</a:t>
                      </a:r>
                      <a:r>
                        <a:rPr lang="en-US" altLang="ko-KR" sz="1100" b="1" baseline="0" dirty="0"/>
                        <a:t> 16 data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2020. 7. 10 data</a:t>
                      </a:r>
                      <a:endParaRPr lang="ko-KR" altLang="en-US" sz="11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6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No.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Raw data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Hampel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filter</a:t>
                      </a:r>
                    </a:p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</a:t>
                      </a:r>
                      <a:r>
                        <a:rPr lang="en-US" altLang="ko-KR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20)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</a:rPr>
                        <a:t>Raw data</a:t>
                      </a:r>
                      <a:endParaRPr lang="ko-KR" altLang="en-US" sz="11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Hampel</a:t>
                      </a:r>
                      <a:r>
                        <a:rPr lang="en-US" altLang="ko-KR" sz="11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filtered</a:t>
                      </a:r>
                    </a:p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(k</a:t>
                      </a:r>
                      <a:r>
                        <a:rPr lang="en-US" altLang="ko-KR" sz="1100" b="1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= 20)</a:t>
                      </a:r>
                      <a:endParaRPr lang="ko-KR" altLang="en-US" sz="11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AVG</a:t>
                      </a:r>
                    </a:p>
                    <a:p>
                      <a:pPr algn="ctr" latinLnBrk="1"/>
                      <a:r>
                        <a:rPr lang="en-US" altLang="ko-KR" sz="1100" b="1" dirty="0"/>
                        <a:t>(mV)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SD</a:t>
                      </a:r>
                    </a:p>
                    <a:p>
                      <a:pPr algn="ctr" latinLnBrk="1"/>
                      <a:r>
                        <a:rPr lang="en-US" altLang="ko-KR" sz="1100" b="1" dirty="0"/>
                        <a:t>(mV)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AVG</a:t>
                      </a:r>
                    </a:p>
                    <a:p>
                      <a:pPr algn="ctr" latinLnBrk="1"/>
                      <a:r>
                        <a:rPr lang="en-US" altLang="ko-KR" sz="1100" b="1" dirty="0"/>
                        <a:t>(mV)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SD</a:t>
                      </a:r>
                    </a:p>
                    <a:p>
                      <a:pPr algn="ctr" latinLnBrk="1"/>
                      <a:r>
                        <a:rPr lang="en-US" altLang="ko-KR" sz="1100" b="1" dirty="0"/>
                        <a:t>(mV)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</a:rPr>
                        <a:t>AVG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</a:rPr>
                        <a:t>(mV)</a:t>
                      </a:r>
                      <a:endParaRPr lang="ko-KR" altLang="en-US" sz="11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</a:rPr>
                        <a:t>SD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</a:rPr>
                        <a:t>(mV)</a:t>
                      </a:r>
                      <a:endParaRPr lang="ko-KR" altLang="en-US" sz="11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</a:rPr>
                        <a:t>AVG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</a:rPr>
                        <a:t>(mV)</a:t>
                      </a:r>
                      <a:endParaRPr lang="ko-KR" altLang="en-US" sz="11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</a:rPr>
                        <a:t>SD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</a:rPr>
                        <a:t>(mV)</a:t>
                      </a:r>
                      <a:endParaRPr lang="ko-KR" altLang="en-US" sz="11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1-1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2.983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2.960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1292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0.753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1293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0.630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1-2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1401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0.973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1401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0.786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1289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0.596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1289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1-3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0.858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1291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1291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0.705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1-4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4.607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1.499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1291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0.827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1290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0.699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1-5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1404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1404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0.600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1293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1.042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1293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0.908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2-1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581.6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0.856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581.7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543.3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0.701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543.2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0.565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2-2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242.0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3.827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241.9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0.998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223.0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1.289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222.9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0.990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2-3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215.6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5.566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215.4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1.160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219.3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6.104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219.1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1.237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2-4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197.3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9.979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196.9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1.498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184.0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2.554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184.0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0.853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2-5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179.5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1.341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179.5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1.188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174.5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1.900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174.5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1.010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3-1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444.3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0.826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444.3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0.781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419.8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0.970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419.7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3-2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152.4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7.217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152.1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1.035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147.0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3.743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146.8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3-3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137.2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5.185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137.1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0.998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134.8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3.077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134.8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0.986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3-4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130.4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5.393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130.1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127.3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3.611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127.3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0.880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3-5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105.3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2.913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105.2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0.955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109.0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4.479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108.9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0.956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4-1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344.0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1.010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344.0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4-2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111.5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9.585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111.0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0.940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4-3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91.86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7.192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91.48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0.823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4-4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88.16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8.644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87.72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0.855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4-5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77.79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10.131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77.35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1.406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SC-1 </a:t>
            </a:r>
            <a:r>
              <a:rPr lang="ko-KR" altLang="en-US" sz="1400" b="1" dirty="0" err="1"/>
              <a:t>농도별</a:t>
            </a:r>
            <a:r>
              <a:rPr lang="ko-KR" altLang="en-US" sz="1400" b="1" dirty="0"/>
              <a:t> 측정 </a:t>
            </a:r>
            <a:r>
              <a:rPr lang="en-US" altLang="ko-KR" sz="1400" b="1" dirty="0"/>
              <a:t>data: UV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3799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334976"/>
              </p:ext>
            </p:extLst>
          </p:nvPr>
        </p:nvGraphicFramePr>
        <p:xfrm>
          <a:off x="79912" y="308125"/>
          <a:ext cx="8984176" cy="6428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2020. 6.</a:t>
                      </a:r>
                      <a:r>
                        <a:rPr lang="en-US" altLang="ko-KR" sz="1100" b="1" baseline="0" dirty="0"/>
                        <a:t> 16 data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2020. 7. 10 data</a:t>
                      </a:r>
                      <a:endParaRPr lang="ko-KR" altLang="en-US" sz="11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6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No.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Raw data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Hampel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filtered</a:t>
                      </a:r>
                    </a:p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</a:t>
                      </a:r>
                      <a:r>
                        <a:rPr lang="en-US" altLang="ko-KR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200)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</a:rPr>
                        <a:t>Raw data</a:t>
                      </a:r>
                      <a:endParaRPr lang="ko-KR" altLang="en-US" sz="11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Hampel</a:t>
                      </a:r>
                      <a:r>
                        <a:rPr lang="en-US" altLang="ko-KR" sz="11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filtered</a:t>
                      </a:r>
                    </a:p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(k</a:t>
                      </a:r>
                      <a:r>
                        <a:rPr lang="en-US" altLang="ko-KR" sz="1100" b="1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= 200)</a:t>
                      </a:r>
                      <a:endParaRPr lang="ko-KR" altLang="en-US" sz="11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Band pass filtered</a:t>
                      </a:r>
                    </a:p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(12.5</a:t>
                      </a:r>
                      <a:r>
                        <a:rPr lang="en-US" altLang="ko-KR" sz="1100" b="1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~ 37.5 Hz)</a:t>
                      </a:r>
                      <a:endParaRPr lang="ko-KR" altLang="en-US" sz="11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AVG</a:t>
                      </a:r>
                    </a:p>
                    <a:p>
                      <a:pPr algn="ctr" latinLnBrk="1"/>
                      <a:r>
                        <a:rPr lang="en-US" altLang="ko-KR" sz="1100" b="1" dirty="0"/>
                        <a:t>(mV)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SD</a:t>
                      </a:r>
                    </a:p>
                    <a:p>
                      <a:pPr algn="ctr" latinLnBrk="1"/>
                      <a:r>
                        <a:rPr lang="en-US" altLang="ko-KR" sz="1100" b="1" dirty="0"/>
                        <a:t>(mV)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AVG</a:t>
                      </a:r>
                    </a:p>
                    <a:p>
                      <a:pPr algn="ctr" latinLnBrk="1"/>
                      <a:r>
                        <a:rPr lang="en-US" altLang="ko-KR" sz="1100" b="1" dirty="0"/>
                        <a:t>(mV)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SD</a:t>
                      </a:r>
                    </a:p>
                    <a:p>
                      <a:pPr algn="ctr" latinLnBrk="1"/>
                      <a:r>
                        <a:rPr lang="en-US" altLang="ko-KR" sz="1100" b="1" dirty="0"/>
                        <a:t>(mV)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</a:rPr>
                        <a:t>AVG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</a:rPr>
                        <a:t>(mV)</a:t>
                      </a:r>
                      <a:endParaRPr lang="ko-KR" altLang="en-US" sz="11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</a:rPr>
                        <a:t>SD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</a:rPr>
                        <a:t>(mV)</a:t>
                      </a:r>
                      <a:endParaRPr lang="ko-KR" altLang="en-US" sz="11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</a:rPr>
                        <a:t>AVG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</a:rPr>
                        <a:t>(mV)</a:t>
                      </a:r>
                      <a:endParaRPr lang="ko-KR" altLang="en-US" sz="11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</a:rPr>
                        <a:t>SD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</a:rPr>
                        <a:t>(mV)</a:t>
                      </a:r>
                      <a:endParaRPr lang="ko-KR" altLang="en-US" sz="11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</a:rPr>
                        <a:t>AVG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</a:rPr>
                        <a:t>(mV)</a:t>
                      </a:r>
                      <a:endParaRPr lang="ko-KR" altLang="en-US" sz="11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</a:rPr>
                        <a:t>SD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</a:rPr>
                        <a:t>(mV)</a:t>
                      </a:r>
                      <a:endParaRPr lang="ko-KR" altLang="en-US" sz="11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1-1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631.8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9.514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631.6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9.132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4530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274.0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4530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274.0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4530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58.46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1-2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592.8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9.897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592.3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8.940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4320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269.0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4320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269.0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4320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59.51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1-3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569.3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9.893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568.8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8.950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4299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269.5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4299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269.4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4299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59.62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1-4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580.8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102.4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578.6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58.90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4263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268.3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4263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268.3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4263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59.58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1-5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596.3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9.842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595.9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8.963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4172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257.6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4172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257.6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4172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58.76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2-1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598.5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8.581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598.4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8.457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4381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268.5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4381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268.5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4381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57.62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2-2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577.8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13.40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577.0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10.60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3974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259.7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3973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255.7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3973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63.38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2-3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557.7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14.90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556.5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9.213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3908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255.7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3904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238.6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3904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59.16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2-4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524.5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21.09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522.4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10.32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3754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242.6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3752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233.8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3752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58.63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2-5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493.5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8.036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493.1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7.132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3725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242.3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3724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234.9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3724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56.78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3-1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624.2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7.988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624.1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7.858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4348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260.4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4348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260.3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4348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58.53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3-2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544.8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15.68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543.4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8.934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3869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253.1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3866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239.4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3866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58.74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3-3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522.0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11.35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521.3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9.491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3833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252.0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3830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239.4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3830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58.34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3-4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497.5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13.32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496.5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8.479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3775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249.6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3772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237.9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3772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59.01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3-5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522.0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11.33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521.3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9.210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3615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244.9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3612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231.0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3612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58.18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4-1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593.7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9.241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593.4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8.855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4-2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542.3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43.86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540.2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37.17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4-3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540.3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18.82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538.9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9.496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4-4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520.0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21.24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518.3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9.380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4-5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515.3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29.45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513.2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18.33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2323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SC-1 </a:t>
            </a:r>
            <a:r>
              <a:rPr lang="ko-KR" altLang="en-US" sz="1400" b="1" dirty="0" err="1"/>
              <a:t>농도별</a:t>
            </a:r>
            <a:r>
              <a:rPr lang="ko-KR" altLang="en-US" sz="1400" b="1" dirty="0"/>
              <a:t> 측정 </a:t>
            </a:r>
            <a:r>
              <a:rPr lang="en-US" altLang="ko-KR" sz="1400" b="1" dirty="0"/>
              <a:t>data: IR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3088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5527</TotalTime>
  <Words>1054</Words>
  <Application>Microsoft Office PowerPoint</Application>
  <PresentationFormat>화면 슬라이드 쇼(4:3)</PresentationFormat>
  <Paragraphs>624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Office 테마</vt:lpstr>
      <vt:lpstr>Graph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yjeo</dc:creator>
  <cp:lastModifiedBy>kwpark@atikorea.com</cp:lastModifiedBy>
  <cp:revision>294</cp:revision>
  <dcterms:created xsi:type="dcterms:W3CDTF">2020-02-04T07:58:27Z</dcterms:created>
  <dcterms:modified xsi:type="dcterms:W3CDTF">2020-07-13T00:14:00Z</dcterms:modified>
</cp:coreProperties>
</file>