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0" r:id="rId2"/>
    <p:sldId id="596" r:id="rId3"/>
    <p:sldId id="594" r:id="rId4"/>
    <p:sldId id="595" r:id="rId5"/>
    <p:sldId id="598" r:id="rId6"/>
    <p:sldId id="599" r:id="rId7"/>
    <p:sldId id="600" r:id="rId8"/>
    <p:sldId id="601" r:id="rId9"/>
    <p:sldId id="603" r:id="rId10"/>
    <p:sldId id="604" r:id="rId11"/>
    <p:sldId id="597" r:id="rId12"/>
    <p:sldId id="60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D050"/>
    <a:srgbClr val="BAC6D4"/>
    <a:srgbClr val="D9D9D9"/>
    <a:srgbClr val="C5E0B4"/>
    <a:srgbClr val="9DC3E6"/>
    <a:srgbClr val="CCCC00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155" autoAdjust="0"/>
  </p:normalViewPr>
  <p:slideViewPr>
    <p:cSldViewPr snapToGrid="0">
      <p:cViewPr varScale="1">
        <p:scale>
          <a:sx n="153" d="100"/>
          <a:sy n="153" d="100"/>
        </p:scale>
        <p:origin x="232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3D4D-EB2F-4980-8329-D28011D8AD2D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3F8B-ACF2-40DC-9DE8-7BA49DD0C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0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6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0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5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30D0-3898-4C4F-BAC7-4E8AE6E236D2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9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1426" y="2086709"/>
            <a:ext cx="47211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</a:t>
            </a:r>
            <a:r>
              <a:rPr lang="ko-KR" altLang="en-US" sz="3200" b="1"/>
              <a:t>국산화 실험 </a:t>
            </a:r>
            <a:r>
              <a:rPr lang="ko-KR" altLang="en-US" sz="3200" b="1" dirty="0" err="1"/>
              <a:t>세팅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2020. 8. 27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65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07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IR LED controller (pulse mode </a:t>
            </a:r>
            <a:r>
              <a:rPr lang="ko-KR" altLang="en-US" sz="1600" b="1" dirty="0"/>
              <a:t>사용시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91912" y="443443"/>
            <a:ext cx="586517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1. Operation mode</a:t>
            </a:r>
            <a:r>
              <a:rPr lang="ko-KR" altLang="en-US" sz="1400" b="1" dirty="0"/>
              <a:t> 버튼을 눌러</a:t>
            </a:r>
            <a:r>
              <a:rPr lang="en-US" altLang="ko-KR" sz="1400" b="1" dirty="0"/>
              <a:t> Pulse</a:t>
            </a:r>
            <a:r>
              <a:rPr lang="ko-KR" altLang="en-US" sz="1400" b="1" dirty="0"/>
              <a:t>로 변경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적절한 </a:t>
            </a:r>
            <a:r>
              <a:rPr lang="en-US" altLang="ko-KR" sz="1400" b="1" dirty="0"/>
              <a:t>pulse duration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frequency</a:t>
            </a:r>
            <a:r>
              <a:rPr lang="ko-KR" altLang="en-US" sz="1400" b="1" dirty="0"/>
              <a:t>를 설정하고 </a:t>
            </a:r>
            <a:r>
              <a:rPr lang="en-US" altLang="ko-KR" sz="1400" b="1" dirty="0"/>
              <a:t>LED ON</a:t>
            </a:r>
            <a:br>
              <a:rPr lang="en-US" altLang="ko-KR" sz="1400" b="1" dirty="0"/>
            </a:br>
            <a:r>
              <a:rPr lang="en-US" altLang="ko-KR" sz="1400" b="1" dirty="0"/>
              <a:t>   : pulse duration</a:t>
            </a:r>
            <a:r>
              <a:rPr lang="ko-KR" altLang="en-US" sz="1400" b="1" dirty="0"/>
              <a:t>은 ⓒ 다이얼로 조절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전류는 ⓑ 다이얼로 조절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※ Frequency</a:t>
            </a:r>
            <a:r>
              <a:rPr lang="ko-KR" altLang="en-US" sz="1400" b="1" dirty="0"/>
              <a:t>에 대해 구동 불가능한 조합이 있어 확인 필요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67" y="2523513"/>
            <a:ext cx="1080036" cy="217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05" y="2371401"/>
            <a:ext cx="34004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0" y="410210"/>
            <a:ext cx="2895600" cy="524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035429" y="4686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74471" y="46724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7225" y="3225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ⓑ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1" r="484"/>
          <a:stretch/>
        </p:blipFill>
        <p:spPr bwMode="auto">
          <a:xfrm>
            <a:off x="884997" y="5779268"/>
            <a:ext cx="8163208" cy="104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196695" y="3208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ⓒ</a:t>
            </a:r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1" y="4809157"/>
            <a:ext cx="5399312" cy="9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32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642" y="681821"/>
            <a:ext cx="84105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PD signal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에서 확인하기 위해 </a:t>
            </a:r>
            <a:r>
              <a:rPr lang="en-US" altLang="ko-KR" sz="1400" b="1" dirty="0"/>
              <a:t>DAQ </a:t>
            </a:r>
            <a:r>
              <a:rPr lang="ko-KR" altLang="en-US" sz="1400" b="1" dirty="0"/>
              <a:t>사용 </a:t>
            </a:r>
            <a:r>
              <a:rPr lang="en-US" altLang="ko-KR" sz="1400" b="1" dirty="0"/>
              <a:t>(model: NI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USB-6001)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</a:t>
            </a:r>
            <a:r>
              <a:rPr lang="ko-KR" altLang="en-US" sz="1400" b="1" dirty="0" err="1"/>
              <a:t>그동한</a:t>
            </a:r>
            <a:r>
              <a:rPr lang="ko-KR" altLang="en-US" sz="1400" b="1" dirty="0"/>
              <a:t> 사용했던 </a:t>
            </a:r>
            <a:r>
              <a:rPr lang="en-US" altLang="ko-KR" sz="1400" b="1" dirty="0"/>
              <a:t>DAQ</a:t>
            </a:r>
            <a:r>
              <a:rPr lang="ko-KR" altLang="en-US" sz="1400" b="1" dirty="0"/>
              <a:t>는 다른 연구실에서 대여한 제품이라 보내드린 부품에 포함되어 있지 않음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DAQ</a:t>
            </a:r>
            <a:r>
              <a:rPr lang="ko-KR" altLang="en-US" sz="1400" b="1" dirty="0"/>
              <a:t>를 이용한 </a:t>
            </a:r>
            <a:r>
              <a:rPr lang="en-US" altLang="ko-KR" sz="1400" b="1" dirty="0"/>
              <a:t>signal </a:t>
            </a:r>
            <a:r>
              <a:rPr lang="ko-KR" altLang="en-US" sz="1400" b="1" dirty="0"/>
              <a:t>확인은 </a:t>
            </a:r>
            <a:r>
              <a:rPr lang="en-US" altLang="ko-KR" sz="1400" b="1" dirty="0"/>
              <a:t>LabVIEW 2015/2016 software</a:t>
            </a:r>
            <a:r>
              <a:rPr lang="ko-KR" altLang="en-US" sz="1400" b="1" dirty="0"/>
              <a:t>를 이용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05258" y="333375"/>
            <a:ext cx="18192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045" y="467382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39314" y="4550717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UV PD</a:t>
            </a:r>
          </a:p>
          <a:p>
            <a:r>
              <a:rPr lang="en-US" altLang="ko-KR" sz="1600" b="1" dirty="0"/>
              <a:t>output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58828" y="467382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25623" y="4550717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IR amplifier</a:t>
            </a:r>
          </a:p>
          <a:p>
            <a:pPr algn="ctr"/>
            <a:r>
              <a:rPr lang="en-US" altLang="ko-KR" sz="1600" b="1" dirty="0"/>
              <a:t>OUT+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49598" y="4550717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IR amplifier</a:t>
            </a:r>
          </a:p>
          <a:p>
            <a:pPr algn="ctr"/>
            <a:r>
              <a:rPr lang="en-US" altLang="ko-KR" sz="1600" b="1" dirty="0"/>
              <a:t>OUT-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3959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Data acquisition</a:t>
            </a:r>
            <a:endParaRPr lang="ko-KR" altLang="en-US" sz="1600" b="1" dirty="0"/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 flipH="1">
            <a:off x="1877012" y="3645024"/>
            <a:ext cx="462740" cy="10288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0"/>
          </p:cNvCxnSpPr>
          <p:nvPr/>
        </p:nvCxnSpPr>
        <p:spPr>
          <a:xfrm>
            <a:off x="2662667" y="3645024"/>
            <a:ext cx="1" cy="9056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0"/>
          </p:cNvCxnSpPr>
          <p:nvPr/>
        </p:nvCxnSpPr>
        <p:spPr>
          <a:xfrm>
            <a:off x="3228975" y="3645024"/>
            <a:ext cx="1153820" cy="10288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8" idx="0"/>
          </p:cNvCxnSpPr>
          <p:nvPr/>
        </p:nvCxnSpPr>
        <p:spPr>
          <a:xfrm>
            <a:off x="3514725" y="3645024"/>
            <a:ext cx="1972297" cy="9056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9" idx="0"/>
          </p:cNvCxnSpPr>
          <p:nvPr/>
        </p:nvCxnSpPr>
        <p:spPr>
          <a:xfrm>
            <a:off x="3805885" y="3645024"/>
            <a:ext cx="3005112" cy="9056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55612" y="5314950"/>
            <a:ext cx="1587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UV PD </a:t>
            </a:r>
            <a:r>
              <a:rPr lang="ko-KR" altLang="en-US" sz="1400" b="1" dirty="0"/>
              <a:t>전압 측정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터미널설정</a:t>
            </a:r>
            <a:r>
              <a:rPr lang="en-US" altLang="ko-KR" sz="1400" b="1" dirty="0"/>
              <a:t>: RSE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1152525" y="4267200"/>
            <a:ext cx="2228850" cy="18859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05884" y="4267200"/>
            <a:ext cx="3776015" cy="18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06597" y="5314950"/>
            <a:ext cx="1550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IR PD </a:t>
            </a:r>
            <a:r>
              <a:rPr lang="ko-KR" altLang="en-US" sz="1400" b="1" dirty="0"/>
              <a:t>전압 측정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터미널설정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차동</a:t>
            </a:r>
            <a:endParaRPr lang="ko-KR" altLang="en-US" sz="14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339752" y="2990850"/>
            <a:ext cx="241523" cy="6541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62667" y="2990850"/>
            <a:ext cx="204358" cy="6541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228975" y="2990850"/>
            <a:ext cx="152400" cy="6541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514725" y="2990850"/>
            <a:ext cx="133350" cy="6541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3805884" y="2990850"/>
            <a:ext cx="153854" cy="6541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30363" y="2762250"/>
            <a:ext cx="202155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98713" y="2774950"/>
            <a:ext cx="202155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>
            <a:stCxn id="39" idx="0"/>
            <a:endCxn id="41" idx="0"/>
          </p:cNvCxnSpPr>
          <p:nvPr/>
        </p:nvCxnSpPr>
        <p:spPr>
          <a:xfrm rot="16200000" flipH="1">
            <a:off x="3009266" y="2384425"/>
            <a:ext cx="12700" cy="768350"/>
          </a:xfrm>
          <a:prstGeom prst="bentConnector3">
            <a:avLst>
              <a:gd name="adj1" fmla="val -383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463040" y="2281237"/>
            <a:ext cx="116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6780" y="215169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GND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503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67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SC-1 </a:t>
            </a:r>
            <a:r>
              <a:rPr lang="ko-KR" altLang="en-US" sz="1600" b="1" dirty="0"/>
              <a:t>제작 및 측정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152" y="721390"/>
            <a:ext cx="83296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만들고자 하는 </a:t>
            </a:r>
            <a:r>
              <a:rPr lang="en-US" altLang="ko-KR" sz="1400" b="1" dirty="0"/>
              <a:t>SC-1 </a:t>
            </a:r>
            <a:r>
              <a:rPr lang="ko-KR" altLang="en-US" sz="1400" b="1" dirty="0"/>
              <a:t>용액의 각 </a:t>
            </a:r>
            <a:r>
              <a:rPr lang="ko-KR" altLang="en-US" sz="1400" b="1" dirty="0" err="1"/>
              <a:t>약액의</a:t>
            </a:r>
            <a:r>
              <a:rPr lang="ko-KR" altLang="en-US" sz="1400" b="1" dirty="0"/>
              <a:t> 부피를 계산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원액 농도 </a:t>
            </a:r>
            <a:r>
              <a:rPr lang="en-US" altLang="ko-KR" sz="1400" b="1" dirty="0"/>
              <a:t>30%, </a:t>
            </a:r>
            <a:r>
              <a:rPr lang="ko-KR" altLang="en-US" sz="1400" b="1" dirty="0"/>
              <a:t>밀도</a:t>
            </a:r>
            <a:r>
              <a:rPr lang="en-US" altLang="ko-KR" sz="1400" b="1" dirty="0"/>
              <a:t> 1.11 g/mL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원액 농도 </a:t>
            </a:r>
            <a:r>
              <a:rPr lang="en-US" altLang="ko-KR" sz="1400" b="1" dirty="0"/>
              <a:t>25%, </a:t>
            </a:r>
            <a:r>
              <a:rPr lang="ko-KR" altLang="en-US" sz="1400" b="1" dirty="0"/>
              <a:t>밀도 </a:t>
            </a:r>
            <a:r>
              <a:rPr lang="en-US" altLang="ko-KR" sz="1400" b="1" dirty="0"/>
              <a:t>0.903 g/mL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2. DIW </a:t>
            </a:r>
            <a:r>
              <a:rPr lang="ko-KR" altLang="en-US" sz="1400" b="1" dirty="0"/>
              <a:t>먼저 매스 실린더를 이용하여 </a:t>
            </a:r>
            <a:r>
              <a:rPr lang="ko-KR" altLang="en-US" sz="1400" b="1" dirty="0" err="1"/>
              <a:t>정량하여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bottle</a:t>
            </a:r>
            <a:r>
              <a:rPr lang="ko-KR" altLang="en-US" sz="1400" b="1" dirty="0"/>
              <a:t>에 투입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 err="1"/>
              <a:t>냉장보관된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를 꺼내 순서대로 </a:t>
            </a:r>
            <a:r>
              <a:rPr lang="en-US" altLang="ko-KR" sz="1400" b="1" dirty="0"/>
              <a:t>1μL pipette</a:t>
            </a:r>
            <a:r>
              <a:rPr lang="ko-KR" altLang="en-US" sz="1400" b="1" dirty="0"/>
              <a:t>을 이용하여 정량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별도의 </a:t>
            </a:r>
            <a:r>
              <a:rPr lang="en-US" altLang="ko-KR" sz="1400" b="1" dirty="0"/>
              <a:t>mixing </a:t>
            </a:r>
            <a:r>
              <a:rPr lang="ko-KR" altLang="en-US" sz="1400" b="1" dirty="0"/>
              <a:t>없이 라인에 연결하고 </a:t>
            </a:r>
            <a:r>
              <a:rPr lang="en-US" altLang="ko-KR" sz="1400" b="1" dirty="0"/>
              <a:t>data logging </a:t>
            </a:r>
            <a:r>
              <a:rPr lang="ko-KR" altLang="en-US" sz="1400" b="1" dirty="0"/>
              <a:t>시작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5. Peristaltic pump</a:t>
            </a:r>
            <a:r>
              <a:rPr lang="ko-KR" altLang="en-US" sz="1400" b="1" dirty="0"/>
              <a:t>를 켜고 </a:t>
            </a:r>
            <a:r>
              <a:rPr lang="en-US" altLang="ko-KR" sz="1400" b="1" dirty="0"/>
              <a:t>circulation</a:t>
            </a:r>
            <a:r>
              <a:rPr lang="ko-KR" altLang="en-US" sz="1400" b="1" dirty="0"/>
              <a:t>을 통한 </a:t>
            </a:r>
            <a:r>
              <a:rPr lang="en-US" altLang="ko-KR" sz="1400" b="1" dirty="0"/>
              <a:t>mixing </a:t>
            </a:r>
            <a:r>
              <a:rPr lang="ko-KR" altLang="en-US" sz="1400" b="1" dirty="0"/>
              <a:t>진행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6. </a:t>
            </a:r>
            <a:r>
              <a:rPr lang="ko-KR" altLang="en-US" sz="1400" b="1" dirty="0"/>
              <a:t>첫 신호가 바뀌기 시작한 이후 </a:t>
            </a:r>
            <a:r>
              <a:rPr lang="en-US" altLang="ko-KR" sz="1400" b="1" dirty="0"/>
              <a:t>(cell</a:t>
            </a:r>
            <a:r>
              <a:rPr lang="ko-KR" altLang="en-US" sz="1400" b="1" dirty="0"/>
              <a:t>에 용액이 도달한 시점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240 sec </a:t>
            </a:r>
            <a:r>
              <a:rPr lang="ko-KR" altLang="en-US" sz="1400" b="1" dirty="0"/>
              <a:t>이후의 </a:t>
            </a:r>
            <a:r>
              <a:rPr lang="en-US" altLang="ko-KR" sz="1400" b="1" dirty="0"/>
              <a:t>data</a:t>
            </a:r>
            <a:r>
              <a:rPr lang="ko-KR" altLang="en-US" sz="1400" b="1" dirty="0"/>
              <a:t>를 뽑아 </a:t>
            </a:r>
            <a:br>
              <a:rPr lang="en-US" altLang="ko-KR" sz="1400" b="1" dirty="0"/>
            </a:br>
            <a:r>
              <a:rPr lang="en-US" altLang="ko-KR" sz="1400" b="1" dirty="0"/>
              <a:t>  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7749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yjeo\Documents\카카오톡 받은 파일\[크기변환]KakaoTalk_20200610_22473676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10246"/>
          <a:stretch/>
        </p:blipFill>
        <p:spPr bwMode="auto">
          <a:xfrm>
            <a:off x="4991906" y="3702903"/>
            <a:ext cx="3889172" cy="30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 flipV="1">
            <a:off x="6392312" y="1679626"/>
            <a:ext cx="922580" cy="758502"/>
          </a:xfrm>
          <a:prstGeom prst="bentConnector3">
            <a:avLst>
              <a:gd name="adj1" fmla="val 9955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/>
          <p:nvPr/>
        </p:nvCxnSpPr>
        <p:spPr>
          <a:xfrm flipV="1">
            <a:off x="6392312" y="1679626"/>
            <a:ext cx="1095920" cy="887426"/>
          </a:xfrm>
          <a:prstGeom prst="bentConnector3">
            <a:avLst>
              <a:gd name="adj1" fmla="val 975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572500" y="519223"/>
            <a:ext cx="0" cy="203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 flipV="1">
            <a:off x="6241434" y="388528"/>
            <a:ext cx="2146916" cy="614994"/>
          </a:xfrm>
          <a:prstGeom prst="bentConnector3">
            <a:avLst>
              <a:gd name="adj1" fmla="val 1011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V="1">
            <a:off x="6246262" y="519223"/>
            <a:ext cx="2326238" cy="613223"/>
          </a:xfrm>
          <a:prstGeom prst="bentConnector3">
            <a:avLst>
              <a:gd name="adj1" fmla="val 99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6241435" y="1286335"/>
            <a:ext cx="2493595" cy="1182376"/>
          </a:xfrm>
          <a:prstGeom prst="bentConnector3">
            <a:avLst>
              <a:gd name="adj1" fmla="val 100421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3" idx="0"/>
            <a:endCxn id="32" idx="2"/>
          </p:cNvCxnSpPr>
          <p:nvPr/>
        </p:nvCxnSpPr>
        <p:spPr>
          <a:xfrm rot="16200000" flipH="1">
            <a:off x="2443789" y="492218"/>
            <a:ext cx="1199056" cy="3940710"/>
          </a:xfrm>
          <a:prstGeom prst="bentConnector5">
            <a:avLst>
              <a:gd name="adj1" fmla="val -19065"/>
              <a:gd name="adj2" fmla="val 50463"/>
              <a:gd name="adj3" fmla="val 119065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>
            <a:off x="2504762" y="2139561"/>
            <a:ext cx="1465261" cy="275090"/>
          </a:xfrm>
          <a:prstGeom prst="bentConnector3">
            <a:avLst>
              <a:gd name="adj1" fmla="val 998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0800000">
            <a:off x="2638094" y="2139561"/>
            <a:ext cx="1484328" cy="427490"/>
          </a:xfrm>
          <a:prstGeom prst="bentConnector3">
            <a:avLst>
              <a:gd name="adj1" fmla="val 1180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84688" y="1863045"/>
            <a:ext cx="1776548" cy="1550126"/>
            <a:chOff x="169104" y="2577733"/>
            <a:chExt cx="1776548" cy="1550126"/>
          </a:xfrm>
        </p:grpSpPr>
        <p:sp>
          <p:nvSpPr>
            <p:cNvPr id="13" name="직사각형 12"/>
            <p:cNvSpPr/>
            <p:nvPr/>
          </p:nvSpPr>
          <p:spPr>
            <a:xfrm>
              <a:off x="857081" y="2577733"/>
              <a:ext cx="400594" cy="155012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9104" y="2987037"/>
              <a:ext cx="1776548" cy="71410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Peristaltic pump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27431" y="3531253"/>
            <a:ext cx="1314994" cy="1776552"/>
            <a:chOff x="2560320" y="3570509"/>
            <a:chExt cx="1314994" cy="1776552"/>
          </a:xfrm>
        </p:grpSpPr>
        <p:sp>
          <p:nvSpPr>
            <p:cNvPr id="16" name="원통 15"/>
            <p:cNvSpPr/>
            <p:nvPr/>
          </p:nvSpPr>
          <p:spPr>
            <a:xfrm>
              <a:off x="2560320" y="3888374"/>
              <a:ext cx="1314994" cy="145868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2560320" y="4617717"/>
              <a:ext cx="1314994" cy="729344"/>
            </a:xfrm>
            <a:prstGeom prst="can">
              <a:avLst>
                <a:gd name="adj" fmla="val 36754"/>
              </a:avLst>
            </a:pr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60320" y="3570509"/>
              <a:ext cx="612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63314" y="3570509"/>
              <a:ext cx="612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2411110" y="4331719"/>
              <a:ext cx="1296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5400000">
              <a:off x="2728524" y="4331719"/>
              <a:ext cx="1296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>
            <a:stCxn id="31" idx="0"/>
            <a:endCxn id="49" idx="2"/>
          </p:cNvCxnSpPr>
          <p:nvPr/>
        </p:nvCxnSpPr>
        <p:spPr>
          <a:xfrm flipH="1" flipV="1">
            <a:off x="5012037" y="1679626"/>
            <a:ext cx="1635" cy="29390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1"/>
            <a:endCxn id="13" idx="2"/>
          </p:cNvCxnSpPr>
          <p:nvPr/>
        </p:nvCxnSpPr>
        <p:spPr>
          <a:xfrm rot="10800000">
            <a:off x="1072963" y="3413171"/>
            <a:ext cx="454469" cy="231292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8939" y="1898583"/>
            <a:ext cx="13022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IR LED driver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21026" y="2913003"/>
            <a:ext cx="1162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248984" y="784820"/>
            <a:ext cx="276999" cy="701040"/>
            <a:chOff x="6612236" y="1171295"/>
            <a:chExt cx="276999" cy="701040"/>
          </a:xfrm>
        </p:grpSpPr>
        <p:sp>
          <p:nvSpPr>
            <p:cNvPr id="27" name="직사각형 26"/>
            <p:cNvSpPr/>
            <p:nvPr/>
          </p:nvSpPr>
          <p:spPr>
            <a:xfrm>
              <a:off x="6664195" y="1171295"/>
              <a:ext cx="173085" cy="701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418754" y="1383315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 PD</a:t>
              </a:r>
              <a:endParaRPr lang="ko-KR" altLang="en-US" sz="1200" b="1" dirty="0"/>
            </a:p>
          </p:txBody>
        </p:sp>
      </p:grpSp>
      <p:cxnSp>
        <p:nvCxnSpPr>
          <p:cNvPr id="29" name="직선 화살표 연결선 28"/>
          <p:cNvCxnSpPr>
            <a:stCxn id="55" idx="2"/>
            <a:endCxn id="25" idx="0"/>
          </p:cNvCxnSpPr>
          <p:nvPr/>
        </p:nvCxnSpPr>
        <p:spPr>
          <a:xfrm>
            <a:off x="8302327" y="2651175"/>
            <a:ext cx="0" cy="261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04367" y="1973529"/>
            <a:ext cx="3026444" cy="1088572"/>
            <a:chOff x="3504367" y="2365434"/>
            <a:chExt cx="3026444" cy="1088572"/>
          </a:xfrm>
        </p:grpSpPr>
        <p:sp>
          <p:nvSpPr>
            <p:cNvPr id="31" name="직사각형 30"/>
            <p:cNvSpPr/>
            <p:nvPr/>
          </p:nvSpPr>
          <p:spPr>
            <a:xfrm>
              <a:off x="3729409" y="2365434"/>
              <a:ext cx="2568526" cy="1088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849842" y="2365434"/>
              <a:ext cx="327660" cy="10885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6253812" y="2559200"/>
              <a:ext cx="276999" cy="701040"/>
              <a:chOff x="6612237" y="2788913"/>
              <a:chExt cx="276999" cy="70104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664195" y="2788913"/>
                <a:ext cx="173085" cy="701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6451616" y="2992225"/>
                <a:ext cx="598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IR PD</a:t>
                </a:r>
                <a:endParaRPr lang="ko-KR" altLang="en-US" sz="1200" b="1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3504367" y="2559200"/>
              <a:ext cx="276999" cy="701040"/>
              <a:chOff x="4209796" y="2788913"/>
              <a:chExt cx="276999" cy="701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261753" y="2788913"/>
                <a:ext cx="173085" cy="701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4015512" y="3000933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IR LED</a:t>
                </a:r>
                <a:endParaRPr lang="ko-KR" altLang="en-US" sz="12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498146" y="2747122"/>
              <a:ext cx="10310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1 mm cell</a:t>
              </a:r>
              <a:endParaRPr lang="ko-KR" altLang="en-US" sz="1400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95820" y="1618187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PTFE tube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339752" y="1065667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39752" y="121152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8904" y="728658"/>
            <a:ext cx="17258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</a:t>
            </a:r>
          </a:p>
          <a:p>
            <a:pPr algn="ctr"/>
            <a:r>
              <a:rPr lang="en-US" altLang="ko-KR" sz="1400" b="1" dirty="0"/>
              <a:t>+100 mA</a:t>
            </a:r>
          </a:p>
          <a:p>
            <a:pPr algn="ctr"/>
            <a:r>
              <a:rPr lang="en-US" altLang="ko-KR" sz="1400" b="1" dirty="0"/>
              <a:t>(constant current)</a:t>
            </a:r>
            <a:endParaRPr lang="ko-KR" altLang="en-US" sz="1400" b="1" dirty="0"/>
          </a:p>
        </p:txBody>
      </p:sp>
      <p:sp>
        <p:nvSpPr>
          <p:cNvPr id="45" name="직사각형 44"/>
          <p:cNvSpPr/>
          <p:nvPr/>
        </p:nvSpPr>
        <p:spPr>
          <a:xfrm>
            <a:off x="3563943" y="784820"/>
            <a:ext cx="173085" cy="701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3276130" y="99684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 LED</a:t>
            </a:r>
            <a:endParaRPr lang="ko-KR" altLang="en-US" sz="1200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727774" y="591054"/>
            <a:ext cx="2568526" cy="1088572"/>
            <a:chOff x="3727774" y="747816"/>
            <a:chExt cx="2568526" cy="1088572"/>
          </a:xfrm>
        </p:grpSpPr>
        <p:sp>
          <p:nvSpPr>
            <p:cNvPr id="48" name="직사각형 47"/>
            <p:cNvSpPr/>
            <p:nvPr/>
          </p:nvSpPr>
          <p:spPr>
            <a:xfrm>
              <a:off x="3727774" y="747816"/>
              <a:ext cx="2568526" cy="1088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48207" y="747816"/>
              <a:ext cx="327660" cy="10885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8146" y="1135320"/>
              <a:ext cx="10310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1 mm cell</a:t>
              </a:r>
              <a:endParaRPr lang="ko-KR" altLang="en-US" sz="14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39561" y="105441"/>
            <a:ext cx="174406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</a:t>
            </a:r>
          </a:p>
          <a:p>
            <a:pPr algn="ctr"/>
            <a:r>
              <a:rPr lang="en-US" altLang="ko-KR" sz="1400" b="1" dirty="0"/>
              <a:t>+5 V</a:t>
            </a:r>
          </a:p>
          <a:p>
            <a:pPr algn="ctr"/>
            <a:r>
              <a:rPr lang="en-US" altLang="ko-KR" sz="1400" b="1" dirty="0"/>
              <a:t>(constant voltage)</a:t>
            </a:r>
            <a:endParaRPr lang="ko-KR" altLang="en-US" sz="1400" b="1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7899400" y="1702031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51800" y="1702031"/>
            <a:ext cx="0" cy="720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76971" y="1455129"/>
            <a:ext cx="11817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IR amplifier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721026" y="2343398"/>
            <a:ext cx="1162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DAQ</a:t>
            </a:r>
            <a:endParaRPr lang="ko-KR" altLang="en-US" sz="1400" b="1" dirty="0"/>
          </a:p>
        </p:txBody>
      </p:sp>
      <p:cxnSp>
        <p:nvCxnSpPr>
          <p:cNvPr id="56" name="꺾인 연결선 55"/>
          <p:cNvCxnSpPr>
            <a:stCxn id="49" idx="0"/>
            <a:endCxn id="19" idx="3"/>
          </p:cNvCxnSpPr>
          <p:nvPr/>
        </p:nvCxnSpPr>
        <p:spPr>
          <a:xfrm rot="16200000" flipH="1" flipV="1">
            <a:off x="2400526" y="1032952"/>
            <a:ext cx="3053409" cy="2169612"/>
          </a:xfrm>
          <a:prstGeom prst="bentConnector4">
            <a:avLst>
              <a:gd name="adj1" fmla="val -7487"/>
              <a:gd name="adj2" fmla="val -85832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20439" y="533162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UV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2575" y="486489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00276" y="623649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Bottle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13672" y="377202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Pump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7338" y="4334011"/>
            <a:ext cx="582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DAQ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38408" y="453880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IR Amp.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16648" y="4880909"/>
            <a:ext cx="101687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IR LED ctrl.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</a:p>
        </p:txBody>
      </p:sp>
    </p:spTree>
    <p:extLst>
      <p:ext uri="{BB962C8B-B14F-4D97-AF65-F5344CB8AC3E}">
        <p14:creationId xmlns:p14="http://schemas.microsoft.com/office/powerpoint/2010/main" val="168353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0" y="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81368" y="5520521"/>
            <a:ext cx="5544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Flow cell</a:t>
            </a:r>
            <a:r>
              <a:rPr lang="ko-KR" altLang="en-US" sz="1400" b="1" dirty="0"/>
              <a:t>은 빛이 투과되는 면이 투명한 쪽으로 되게끔 위치시킴</a:t>
            </a:r>
            <a:r>
              <a:rPr lang="en-US" altLang="ko-KR" sz="1400" b="1" dirty="0"/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38826" y="552451"/>
            <a:ext cx="8066348" cy="5753100"/>
            <a:chOff x="536899" y="919103"/>
            <a:chExt cx="7038192" cy="5019795"/>
          </a:xfrm>
        </p:grpSpPr>
        <p:pic>
          <p:nvPicPr>
            <p:cNvPr id="3" name="Picture 3" descr="C:\Users\yjeo\Documents\카카오톡 받은 파일\[크기변환]KakaoTalk_20200503_134931722_0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7" t="7776" r="24129" b="5896"/>
            <a:stretch/>
          </p:blipFill>
          <p:spPr bwMode="auto">
            <a:xfrm rot="5400000">
              <a:off x="845178" y="610824"/>
              <a:ext cx="2852420" cy="34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C:\Users\yjeo\Documents\카카오톡 받은 파일\[크기변환]KakaoTalk_20200503_134931722_0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4" t="5529" r="20774" b="5529"/>
            <a:stretch/>
          </p:blipFill>
          <p:spPr bwMode="auto">
            <a:xfrm rot="5400000">
              <a:off x="4420272" y="616708"/>
              <a:ext cx="2852424" cy="345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7" descr="C:\Users\yjeo\Documents\카카오톡 받은 파일\[크기변환]KakaoTalk_20200503_134931722_05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72" t="39792" r="32812" b="36365"/>
            <a:stretch/>
          </p:blipFill>
          <p:spPr bwMode="auto">
            <a:xfrm rot="5400000">
              <a:off x="7073" y="4564576"/>
              <a:ext cx="1904148" cy="8444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C:\Users\yjeo\Documents\카카오톡 받은 파일\[크기변환]KakaoTalk_20200503_134931722_0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18" t="34654" r="21984" b="34654"/>
            <a:stretch/>
          </p:blipFill>
          <p:spPr bwMode="auto">
            <a:xfrm rot="5400000">
              <a:off x="851570" y="4564577"/>
              <a:ext cx="1904146" cy="8444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765260" y="4986825"/>
              <a:ext cx="400050" cy="0"/>
            </a:xfrm>
            <a:prstGeom prst="straightConnector1">
              <a:avLst/>
            </a:prstGeom>
            <a:ln w="25400">
              <a:solidFill>
                <a:srgbClr val="FFFF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6250" y="5121290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FF00"/>
                  </a:solidFill>
                </a:rPr>
                <a:t>10 mm</a:t>
              </a:r>
              <a:endParaRPr lang="ko-KR" altLang="en-US" sz="1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474078" y="4981709"/>
              <a:ext cx="288000" cy="0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762078" y="4801478"/>
              <a:ext cx="0" cy="36046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10800000">
              <a:off x="1796500" y="4981709"/>
              <a:ext cx="288000" cy="0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>
              <a:off x="1796500" y="4801478"/>
              <a:ext cx="0" cy="36046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34083" y="512129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FF00"/>
                  </a:solidFill>
                </a:rPr>
                <a:t>1 mm</a:t>
              </a:r>
              <a:endParaRPr lang="ko-KR" altLang="en-US" sz="1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1758625" y="1251671"/>
              <a:ext cx="76200" cy="1495425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15738" y="2223876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</a:rPr>
                <a:t>Cell</a:t>
              </a:r>
            </a:p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</a:rPr>
                <a:t>selection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973433" y="1836739"/>
              <a:ext cx="25922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379663" y="1512366"/>
              <a:ext cx="1435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Light direction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89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LED/PD mount</a:t>
            </a:r>
            <a:endParaRPr lang="ko-KR" altLang="en-US" sz="1600" b="1" dirty="0"/>
          </a:p>
        </p:txBody>
      </p:sp>
      <p:pic>
        <p:nvPicPr>
          <p:cNvPr id="3" name="Picture 6" descr="C:\Users\yjeo\Documents\카카오톡 받은 파일\[크기변환]KakaoTalk_20200503_134931722_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9602" r="12853" b="4620"/>
          <a:stretch/>
        </p:blipFill>
        <p:spPr bwMode="auto">
          <a:xfrm rot="5400000">
            <a:off x="-325552" y="1166417"/>
            <a:ext cx="5868863" cy="44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520762" y="3208026"/>
            <a:ext cx="401165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67103" y="2900249"/>
            <a:ext cx="1435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Light direction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6591" y="705392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FF00"/>
                </a:solidFill>
              </a:rPr>
              <a:t>Φ6 PTFE tube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526593" y="1212229"/>
            <a:ext cx="125290" cy="324926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89238" y="1955945"/>
            <a:ext cx="140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Flow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direction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117" y="1346707"/>
            <a:ext cx="915635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ko-KR" dirty="0"/>
              <a:t>UV or IR</a:t>
            </a:r>
            <a:br>
              <a:rPr lang="en-US" altLang="ko-KR" dirty="0"/>
            </a:br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60" y="1346707"/>
            <a:ext cx="11777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UV or IR</a:t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Photodiode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20747" y="1869927"/>
            <a:ext cx="0" cy="7303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21247" y="1869927"/>
            <a:ext cx="0" cy="7303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1168" y="2600325"/>
            <a:ext cx="3914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UV/IR LED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PD mount</a:t>
            </a:r>
            <a:r>
              <a:rPr lang="ko-KR" altLang="en-US" sz="1400" b="1" dirty="0"/>
              <a:t>시 자석에 붙는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부분이 있으나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실제 사용시에는 출력이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가장 높게 나오도록 회전시켜 </a:t>
            </a:r>
            <a:r>
              <a:rPr lang="ko-KR" altLang="en-US" sz="1400" b="1" dirty="0" err="1"/>
              <a:t>상하단</a:t>
            </a:r>
            <a:r>
              <a:rPr lang="ko-KR" altLang="en-US" sz="1400" b="1" dirty="0"/>
              <a:t> 나사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를 고정시켜 사용함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4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9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LED/PD wiring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9642" y="681821"/>
            <a:ext cx="841050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UV LED (</a:t>
            </a:r>
            <a:r>
              <a:rPr lang="en-US" altLang="ko-KR" sz="1400" b="1" dirty="0" err="1"/>
              <a:t>Thorlabs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LED280J)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194028"/>
            <a:ext cx="5238750" cy="446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98703" y="2128833"/>
            <a:ext cx="17258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</a:t>
            </a:r>
          </a:p>
          <a:p>
            <a:pPr algn="ctr"/>
            <a:r>
              <a:rPr lang="en-US" altLang="ko-KR" sz="1400" b="1" dirty="0"/>
              <a:t>+100 mA</a:t>
            </a:r>
          </a:p>
          <a:p>
            <a:pPr algn="ctr"/>
            <a:r>
              <a:rPr lang="en-US" altLang="ko-KR" sz="1400" b="1" dirty="0"/>
              <a:t>(constant current)</a:t>
            </a:r>
            <a:endParaRPr lang="ko-KR" altLang="en-US" sz="1400" b="1" dirty="0"/>
          </a:p>
        </p:txBody>
      </p:sp>
      <p:cxnSp>
        <p:nvCxnSpPr>
          <p:cNvPr id="7" name="꺾인 연결선 6"/>
          <p:cNvCxnSpPr>
            <a:stCxn id="6" idx="0"/>
          </p:cNvCxnSpPr>
          <p:nvPr/>
        </p:nvCxnSpPr>
        <p:spPr>
          <a:xfrm rot="16200000" flipV="1">
            <a:off x="6554405" y="1021606"/>
            <a:ext cx="276950" cy="1937504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6" idx="2"/>
          </p:cNvCxnSpPr>
          <p:nvPr/>
        </p:nvCxnSpPr>
        <p:spPr>
          <a:xfrm rot="5400000">
            <a:off x="6256208" y="1687345"/>
            <a:ext cx="225272" cy="258557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4450" y="151553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(+)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7050" y="30927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(-)</a:t>
            </a:r>
            <a:endParaRPr lang="ko-KR" altLang="en-US" sz="1600" b="1" dirty="0"/>
          </a:p>
        </p:txBody>
      </p:sp>
      <p:cxnSp>
        <p:nvCxnSpPr>
          <p:cNvPr id="20" name="꺾인 연결선 19"/>
          <p:cNvCxnSpPr/>
          <p:nvPr/>
        </p:nvCxnSpPr>
        <p:spPr>
          <a:xfrm rot="16200000" flipV="1">
            <a:off x="3863816" y="2470309"/>
            <a:ext cx="797244" cy="447675"/>
          </a:xfrm>
          <a:prstGeom prst="bentConnector3">
            <a:avLst>
              <a:gd name="adj1" fmla="val -137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1956" y="25402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(-)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9642" y="5949146"/>
            <a:ext cx="8410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UV LED</a:t>
            </a:r>
            <a:r>
              <a:rPr lang="ko-KR" altLang="en-US" sz="1400" b="1" dirty="0"/>
              <a:t>는 반드시 </a:t>
            </a:r>
            <a:r>
              <a:rPr lang="en-US" altLang="ko-KR" sz="1400" b="1" dirty="0"/>
              <a:t>constant current</a:t>
            </a:r>
            <a:r>
              <a:rPr lang="ko-KR" altLang="en-US" sz="1400" b="1" dirty="0"/>
              <a:t>로 구동하셔야 합니다</a:t>
            </a:r>
            <a:r>
              <a:rPr lang="en-US" altLang="ko-KR" sz="1400" b="1" dirty="0"/>
              <a:t>. (100 mA </a:t>
            </a:r>
            <a:r>
              <a:rPr lang="ko-KR" altLang="en-US" sz="1400" b="1" dirty="0" err="1"/>
              <a:t>인가시</a:t>
            </a:r>
            <a:r>
              <a:rPr lang="ko-KR" altLang="en-US" sz="1400" b="1" dirty="0"/>
              <a:t> 약 </a:t>
            </a:r>
            <a:r>
              <a:rPr lang="en-US" altLang="ko-KR" sz="1400" b="1" dirty="0"/>
              <a:t>6.8~6.9 V)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UV LED</a:t>
            </a:r>
            <a:r>
              <a:rPr lang="ko-KR" altLang="en-US" sz="1400" b="1" dirty="0"/>
              <a:t>의 출력은 인가 전류로 직접 조절 </a:t>
            </a:r>
            <a:r>
              <a:rPr lang="en-US" altLang="ko-KR" sz="1400" b="1" dirty="0"/>
              <a:t>(20~100 mA)</a:t>
            </a:r>
          </a:p>
        </p:txBody>
      </p:sp>
    </p:spTree>
    <p:extLst>
      <p:ext uri="{BB962C8B-B14F-4D97-AF65-F5344CB8AC3E}">
        <p14:creationId xmlns:p14="http://schemas.microsoft.com/office/powerpoint/2010/main" val="173765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9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LED/PD wiring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9642" y="681821"/>
            <a:ext cx="841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UV PD (</a:t>
            </a:r>
            <a:r>
              <a:rPr lang="en-US" altLang="ko-KR" sz="1400" b="1" dirty="0" err="1"/>
              <a:t>Roithner</a:t>
            </a:r>
            <a:r>
              <a:rPr lang="en-US" altLang="ko-KR" sz="1400" b="1" dirty="0"/>
              <a:t> Laser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UV-TIAMO-S)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642" y="5920571"/>
            <a:ext cx="841050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UV PD</a:t>
            </a:r>
            <a:r>
              <a:rPr lang="ko-KR" altLang="en-US" sz="1400" b="1" dirty="0"/>
              <a:t>에는 자체적으로 </a:t>
            </a:r>
            <a:r>
              <a:rPr lang="en-US" altLang="ko-KR" sz="1400" b="1" dirty="0" err="1"/>
              <a:t>transimpedance</a:t>
            </a:r>
            <a:r>
              <a:rPr lang="en-US" altLang="ko-KR" sz="1400" b="1" dirty="0"/>
              <a:t> amplifier</a:t>
            </a:r>
            <a:r>
              <a:rPr lang="ko-KR" altLang="en-US" sz="1400" b="1" dirty="0"/>
              <a:t>가 내장되어 있어 별도의 전압을 필요로 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</a:t>
            </a:r>
            <a:r>
              <a:rPr lang="ko-KR" altLang="en-US" sz="1400" b="1" dirty="0"/>
              <a:t>실험에서는 </a:t>
            </a:r>
            <a:r>
              <a:rPr lang="en-US" altLang="ko-KR" sz="1400" b="1" dirty="0"/>
              <a:t>5 V applied</a:t>
            </a: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99" y="1781176"/>
            <a:ext cx="3092204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52594" y="2172366"/>
            <a:ext cx="174406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</a:t>
            </a:r>
          </a:p>
          <a:p>
            <a:pPr algn="ctr"/>
            <a:r>
              <a:rPr lang="en-US" altLang="ko-KR" sz="1400" b="1" dirty="0"/>
              <a:t>+5 V</a:t>
            </a:r>
          </a:p>
          <a:p>
            <a:pPr algn="ctr"/>
            <a:r>
              <a:rPr lang="en-US" altLang="ko-KR" sz="1400" b="1" dirty="0"/>
              <a:t>(constant voltage)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43326" y="4524776"/>
            <a:ext cx="1162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DAQ</a:t>
            </a:r>
            <a:endParaRPr lang="ko-KR" altLang="en-US" sz="1400" b="1" dirty="0"/>
          </a:p>
        </p:txBody>
      </p:sp>
      <p:cxnSp>
        <p:nvCxnSpPr>
          <p:cNvPr id="13" name="꺾인 연결선 12"/>
          <p:cNvCxnSpPr>
            <a:stCxn id="15" idx="2"/>
          </p:cNvCxnSpPr>
          <p:nvPr/>
        </p:nvCxnSpPr>
        <p:spPr>
          <a:xfrm rot="5400000">
            <a:off x="4474978" y="2017452"/>
            <a:ext cx="556073" cy="2343228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238375" y="33051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15" idx="0"/>
            <a:endCxn id="37" idx="1"/>
          </p:cNvCxnSpPr>
          <p:nvPr/>
        </p:nvCxnSpPr>
        <p:spPr>
          <a:xfrm rot="16200000" flipH="1" flipV="1">
            <a:off x="3443660" y="967081"/>
            <a:ext cx="1275684" cy="3686253"/>
          </a:xfrm>
          <a:prstGeom prst="bentConnector4">
            <a:avLst>
              <a:gd name="adj1" fmla="val -48533"/>
              <a:gd name="adj2" fmla="val 1304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93520" y="314027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(+)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1573" y="155924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(-)</a:t>
            </a:r>
            <a:endParaRPr lang="ko-KR" altLang="en-US" sz="1600" b="1" dirty="0"/>
          </a:p>
        </p:txBody>
      </p:sp>
      <p:sp>
        <p:nvSpPr>
          <p:cNvPr id="47" name="직사각형 46"/>
          <p:cNvSpPr/>
          <p:nvPr/>
        </p:nvSpPr>
        <p:spPr>
          <a:xfrm>
            <a:off x="2724150" y="38481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7" idx="2"/>
            <a:endCxn id="19" idx="2"/>
          </p:cNvCxnSpPr>
          <p:nvPr/>
        </p:nvCxnSpPr>
        <p:spPr>
          <a:xfrm rot="16200000" flipH="1">
            <a:off x="3532124" y="2440050"/>
            <a:ext cx="1241628" cy="3543377"/>
          </a:xfrm>
          <a:prstGeom prst="bentConnector3">
            <a:avLst>
              <a:gd name="adj1" fmla="val 1429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9" idx="0"/>
          </p:cNvCxnSpPr>
          <p:nvPr/>
        </p:nvCxnSpPr>
        <p:spPr>
          <a:xfrm rot="16200000" flipV="1">
            <a:off x="4200365" y="2800513"/>
            <a:ext cx="533800" cy="2914725"/>
          </a:xfrm>
          <a:prstGeom prst="bentConnector2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39976" y="4524776"/>
            <a:ext cx="1162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081502" y="50577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GND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38627" y="401002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UV signal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55" name="직선 화살표 연결선 54"/>
          <p:cNvCxnSpPr>
            <a:stCxn id="19" idx="3"/>
            <a:endCxn id="53" idx="1"/>
          </p:cNvCxnSpPr>
          <p:nvPr/>
        </p:nvCxnSpPr>
        <p:spPr>
          <a:xfrm>
            <a:off x="6505928" y="4678665"/>
            <a:ext cx="434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0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9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LED/PD wiring</a:t>
            </a:r>
            <a:endParaRPr lang="ko-KR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9642" y="5682446"/>
            <a:ext cx="841050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IR LED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LED controller (MLT-37)</a:t>
            </a:r>
            <a:r>
              <a:rPr lang="ko-KR" altLang="en-US" sz="1400" b="1" dirty="0"/>
              <a:t>에 핀 배열을 맞추어 연결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42" y="681821"/>
            <a:ext cx="841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IR LED (</a:t>
            </a:r>
            <a:r>
              <a:rPr lang="en-US" altLang="ko-KR" sz="1400" b="1" dirty="0" err="1"/>
              <a:t>Roithner</a:t>
            </a:r>
            <a:r>
              <a:rPr lang="en-US" altLang="ko-KR" sz="1400" b="1" dirty="0"/>
              <a:t> Laser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LED22-TRW)</a:t>
            </a: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6" y="1536480"/>
            <a:ext cx="3048000" cy="264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220258"/>
            <a:ext cx="4705350" cy="144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42" y="681821"/>
            <a:ext cx="841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IR PD (</a:t>
            </a:r>
            <a:r>
              <a:rPr lang="en-US" altLang="ko-KR" sz="1400" b="1" dirty="0" err="1"/>
              <a:t>Roithner</a:t>
            </a:r>
            <a:r>
              <a:rPr lang="en-US" altLang="ko-KR" sz="1400" b="1" dirty="0"/>
              <a:t> Laser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PD36-05RW)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642" y="5920571"/>
            <a:ext cx="8410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IR PD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Pin 1</a:t>
            </a:r>
            <a:r>
              <a:rPr lang="ko-KR" altLang="en-US" sz="1400" b="1" dirty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증폭회로에 연결하였고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실험에서는 </a:t>
            </a:r>
            <a:r>
              <a:rPr lang="en-US" altLang="ko-KR" sz="1400" b="1" dirty="0"/>
              <a:t>Case 2 + </a:t>
            </a:r>
            <a:r>
              <a:rPr lang="ko-KR" altLang="en-US" sz="1400" b="1" dirty="0" err="1"/>
              <a:t>차동</a:t>
            </a:r>
            <a:r>
              <a:rPr lang="ko-KR" altLang="en-US" sz="1400" b="1" dirty="0"/>
              <a:t> 증폭회로 적용</a:t>
            </a:r>
            <a:br>
              <a:rPr lang="en-US" altLang="ko-KR" sz="1400" b="1" dirty="0"/>
            </a:br>
            <a:r>
              <a:rPr lang="en-US" altLang="ko-KR" sz="1400" b="1" dirty="0"/>
              <a:t>    ※ </a:t>
            </a:r>
            <a:r>
              <a:rPr lang="ko-KR" altLang="en-US" sz="1400" b="1" dirty="0"/>
              <a:t>별도의 </a:t>
            </a:r>
            <a:r>
              <a:rPr lang="en-US" altLang="ko-KR" sz="1400" b="1" dirty="0"/>
              <a:t>gain </a:t>
            </a:r>
            <a:r>
              <a:rPr lang="ko-KR" altLang="en-US" sz="1400" b="1" dirty="0"/>
              <a:t>조절 </a:t>
            </a:r>
            <a:r>
              <a:rPr lang="ko-KR" altLang="en-US" sz="1400" b="1" dirty="0" err="1"/>
              <a:t>미실시</a:t>
            </a:r>
            <a:endParaRPr lang="en-US" altLang="ko-KR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379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LED/PD wiring</a:t>
            </a:r>
            <a:endParaRPr lang="ko-KR" altLang="en-US" sz="1600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5196812" y="1839812"/>
            <a:ext cx="3714750" cy="2176200"/>
            <a:chOff x="3219517" y="2907298"/>
            <a:chExt cx="3714750" cy="2176200"/>
          </a:xfrm>
        </p:grpSpPr>
        <p:pic>
          <p:nvPicPr>
            <p:cNvPr id="1689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517" y="2907298"/>
              <a:ext cx="3714750" cy="21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52941" y="38282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66" y="439026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5341" y="411404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28899" y="1601688"/>
            <a:ext cx="1304899" cy="831652"/>
            <a:chOff x="5142894" y="1582638"/>
            <a:chExt cx="1304899" cy="831652"/>
          </a:xfrm>
        </p:grpSpPr>
        <p:sp>
          <p:nvSpPr>
            <p:cNvPr id="21" name="TextBox 20"/>
            <p:cNvSpPr txBox="1"/>
            <p:nvPr/>
          </p:nvSpPr>
          <p:spPr>
            <a:xfrm>
              <a:off x="5472846" y="2106513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GND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2846" y="1582638"/>
              <a:ext cx="97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Amplifier</a:t>
              </a:r>
              <a:endParaRPr lang="ko-KR" altLang="en-US" sz="1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72846" y="1839813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GND</a:t>
              </a:r>
              <a:endParaRPr lang="ko-KR" altLang="en-US" sz="1400" b="1" dirty="0"/>
            </a:p>
          </p:txBody>
        </p:sp>
        <p:cxnSp>
          <p:nvCxnSpPr>
            <p:cNvPr id="25" name="직선 화살표 연결선 24"/>
            <p:cNvCxnSpPr>
              <a:endCxn id="26" idx="1"/>
            </p:cNvCxnSpPr>
            <p:nvPr/>
          </p:nvCxnSpPr>
          <p:spPr>
            <a:xfrm>
              <a:off x="5142894" y="1736527"/>
              <a:ext cx="329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5149368" y="1993701"/>
              <a:ext cx="329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5149368" y="2260401"/>
              <a:ext cx="329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89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r="53681"/>
          <a:stretch/>
        </p:blipFill>
        <p:spPr bwMode="auto">
          <a:xfrm>
            <a:off x="367500" y="1223363"/>
            <a:ext cx="2161803" cy="26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243837" y="3661337"/>
            <a:ext cx="6742116" cy="2143993"/>
            <a:chOff x="1200942" y="531702"/>
            <a:chExt cx="6742116" cy="2143993"/>
          </a:xfrm>
        </p:grpSpPr>
        <p:grpSp>
          <p:nvGrpSpPr>
            <p:cNvPr id="38" name="그룹 37"/>
            <p:cNvGrpSpPr/>
            <p:nvPr/>
          </p:nvGrpSpPr>
          <p:grpSpPr>
            <a:xfrm>
              <a:off x="1200942" y="531702"/>
              <a:ext cx="6742116" cy="2143993"/>
              <a:chOff x="869175" y="1396041"/>
              <a:chExt cx="6742116" cy="2143993"/>
            </a:xfrm>
          </p:grpSpPr>
          <p:sp>
            <p:nvSpPr>
              <p:cNvPr id="40" name="순서도: 추출 39"/>
              <p:cNvSpPr/>
              <p:nvPr/>
            </p:nvSpPr>
            <p:spPr>
              <a:xfrm rot="5400000">
                <a:off x="2954876" y="2663138"/>
                <a:ext cx="937856" cy="815936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순서도: 추출 40"/>
              <p:cNvSpPr/>
              <p:nvPr/>
            </p:nvSpPr>
            <p:spPr>
              <a:xfrm rot="5400000">
                <a:off x="2954877" y="1457001"/>
                <a:ext cx="937856" cy="815936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42" name="순서도: 추출 41"/>
              <p:cNvSpPr/>
              <p:nvPr/>
            </p:nvSpPr>
            <p:spPr>
              <a:xfrm rot="5400000">
                <a:off x="4587735" y="2078329"/>
                <a:ext cx="937856" cy="815936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81552" y="2177143"/>
                <a:ext cx="1329739" cy="6183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PC/DAQ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(data logging)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869175" y="2177143"/>
                <a:ext cx="1329739" cy="6183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IR photodiode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꺾인 연결선 44"/>
              <p:cNvCxnSpPr>
                <a:stCxn id="44" idx="3"/>
                <a:endCxn id="41" idx="2"/>
              </p:cNvCxnSpPr>
              <p:nvPr/>
            </p:nvCxnSpPr>
            <p:spPr>
              <a:xfrm flipV="1">
                <a:off x="2198914" y="1864969"/>
                <a:ext cx="816923" cy="621328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꺾인 연결선 45"/>
              <p:cNvCxnSpPr>
                <a:stCxn id="44" idx="3"/>
                <a:endCxn id="40" idx="2"/>
              </p:cNvCxnSpPr>
              <p:nvPr/>
            </p:nvCxnSpPr>
            <p:spPr>
              <a:xfrm>
                <a:off x="2198914" y="2486297"/>
                <a:ext cx="816922" cy="584809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꺾인 연결선 46"/>
              <p:cNvCxnSpPr>
                <a:stCxn id="41" idx="0"/>
                <a:endCxn id="42" idx="2"/>
              </p:cNvCxnSpPr>
              <p:nvPr/>
            </p:nvCxnSpPr>
            <p:spPr>
              <a:xfrm>
                <a:off x="3831773" y="1864969"/>
                <a:ext cx="816922" cy="621328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꺾인 연결선 47"/>
              <p:cNvCxnSpPr>
                <a:stCxn id="40" idx="0"/>
                <a:endCxn id="42" idx="2"/>
              </p:cNvCxnSpPr>
              <p:nvPr/>
            </p:nvCxnSpPr>
            <p:spPr>
              <a:xfrm flipV="1">
                <a:off x="3831772" y="2486297"/>
                <a:ext cx="816923" cy="584809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30"/>
              <p:cNvSpPr txBox="1"/>
              <p:nvPr/>
            </p:nvSpPr>
            <p:spPr>
              <a:xfrm>
                <a:off x="4648695" y="2255464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/>
                  <a:t>Amp.</a:t>
                </a:r>
              </a:p>
              <a:p>
                <a:pPr algn="ctr"/>
                <a:r>
                  <a:rPr lang="en-US" altLang="ko-KR" sz="1200" b="1" dirty="0"/>
                  <a:t>(diff.)</a:t>
                </a:r>
                <a:endParaRPr lang="ko-KR" altLang="en-US" sz="1200" b="1" dirty="0"/>
              </a:p>
            </p:txBody>
          </p:sp>
          <p:sp>
            <p:nvSpPr>
              <p:cNvPr id="50" name="TextBox 31"/>
              <p:cNvSpPr txBox="1"/>
              <p:nvPr/>
            </p:nvSpPr>
            <p:spPr>
              <a:xfrm>
                <a:off x="2937231" y="1608010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/>
                  <a:t>Amp.</a:t>
                </a:r>
              </a:p>
              <a:p>
                <a:pPr algn="ctr"/>
                <a:r>
                  <a:rPr lang="en-US" altLang="ko-KR" sz="1200" b="1" dirty="0"/>
                  <a:t>(Case 1)</a:t>
                </a:r>
                <a:endParaRPr lang="ko-KR" altLang="en-US" sz="1200" b="1" dirty="0"/>
              </a:p>
            </p:txBody>
          </p:sp>
          <p:sp>
            <p:nvSpPr>
              <p:cNvPr id="51" name="TextBox 32"/>
              <p:cNvSpPr txBox="1"/>
              <p:nvPr/>
            </p:nvSpPr>
            <p:spPr>
              <a:xfrm>
                <a:off x="2937231" y="281414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b="1" dirty="0"/>
                  <a:t>Amp.</a:t>
                </a:r>
              </a:p>
              <a:p>
                <a:pPr algn="ctr"/>
                <a:r>
                  <a:rPr lang="en-US" altLang="ko-KR" sz="1200" b="1" dirty="0"/>
                  <a:t>(Case 2)</a:t>
                </a:r>
                <a:endParaRPr lang="ko-KR" altLang="en-US" sz="1200" b="1" dirty="0"/>
              </a:p>
            </p:txBody>
          </p:sp>
          <p:cxnSp>
            <p:nvCxnSpPr>
              <p:cNvPr id="52" name="직선 화살표 연결선 51"/>
              <p:cNvCxnSpPr>
                <a:stCxn id="42" idx="0"/>
                <a:endCxn id="43" idx="1"/>
              </p:cNvCxnSpPr>
              <p:nvPr/>
            </p:nvCxnSpPr>
            <p:spPr>
              <a:xfrm>
                <a:off x="5464631" y="2486297"/>
                <a:ext cx="8169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6"/>
            <p:cNvSpPr txBox="1"/>
            <p:nvPr/>
          </p:nvSpPr>
          <p:spPr>
            <a:xfrm>
              <a:off x="5155474" y="1954206"/>
              <a:ext cx="1172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(On/Off </a:t>
              </a:r>
              <a:r>
                <a:rPr lang="ko-KR" altLang="en-US" sz="1200" b="1" dirty="0"/>
                <a:t>가능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2" t="-229" r="1739" b="57429"/>
          <a:stretch/>
        </p:blipFill>
        <p:spPr bwMode="auto">
          <a:xfrm>
            <a:off x="2529303" y="1181353"/>
            <a:ext cx="2161803" cy="131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63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340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광흡수</a:t>
            </a:r>
            <a:r>
              <a:rPr lang="ko-KR" altLang="en-US" sz="1600" b="1" dirty="0"/>
              <a:t> 분석 환경 구성</a:t>
            </a:r>
            <a:r>
              <a:rPr lang="en-US" altLang="ko-KR" sz="1600" b="1" dirty="0"/>
              <a:t>: IR LED controller (</a:t>
            </a:r>
            <a:r>
              <a:rPr lang="en-US" altLang="ko-KR" sz="1600" b="1" dirty="0" err="1"/>
              <a:t>qCW</a:t>
            </a:r>
            <a:r>
              <a:rPr lang="en-US" altLang="ko-KR" sz="1600" b="1" dirty="0"/>
              <a:t> mode)</a:t>
            </a:r>
            <a:endParaRPr lang="ko-KR" altLang="en-US" sz="1600" b="1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0" y="410210"/>
            <a:ext cx="2895600" cy="524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3034" y="1235196"/>
            <a:ext cx="586517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전원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연결 </a:t>
            </a:r>
            <a:r>
              <a:rPr lang="en-US" altLang="ko-KR" sz="1400" b="1" dirty="0"/>
              <a:t>(12 V </a:t>
            </a:r>
            <a:r>
              <a:rPr lang="ko-KR" altLang="en-US" sz="1400" b="1" dirty="0"/>
              <a:t>어댑터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2. TEC mode (cooling) on: </a:t>
            </a:r>
            <a:r>
              <a:rPr lang="ko-KR" altLang="en-US" sz="1400" b="1" dirty="0"/>
              <a:t>위쪽 </a:t>
            </a:r>
            <a:r>
              <a:rPr lang="en-US" altLang="ko-KR" sz="1400" b="1" dirty="0"/>
              <a:t>LED</a:t>
            </a:r>
            <a:r>
              <a:rPr lang="ko-KR" altLang="en-US" sz="1400" b="1" dirty="0"/>
              <a:t>가 흰색에서 파란색으로 변함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※ </a:t>
            </a:r>
            <a:r>
              <a:rPr lang="ko-KR" altLang="en-US" sz="1400" b="1" dirty="0"/>
              <a:t>조절되는 온도를 조절할 경우에는 ⓐ 다이얼로 조절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3. Operation mode</a:t>
            </a:r>
            <a:r>
              <a:rPr lang="ko-KR" altLang="en-US" sz="1400" b="1" dirty="0"/>
              <a:t> 버튼을 누르면 </a:t>
            </a:r>
            <a:r>
              <a:rPr lang="en-US" altLang="ko-KR" sz="1400" b="1" dirty="0"/>
              <a:t>LED </a:t>
            </a:r>
            <a:r>
              <a:rPr lang="ko-KR" altLang="en-US" sz="1400" b="1" dirty="0"/>
              <a:t>출력모드 변경 가능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: </a:t>
            </a:r>
            <a:r>
              <a:rPr lang="ko-KR" altLang="en-US" sz="1400" b="1" dirty="0"/>
              <a:t>실험에서는 </a:t>
            </a:r>
            <a:r>
              <a:rPr lang="en-US" altLang="ko-KR" sz="1400" b="1" dirty="0"/>
              <a:t>QCW </a:t>
            </a:r>
            <a:r>
              <a:rPr lang="ko-KR" altLang="en-US" sz="1400" b="1" dirty="0"/>
              <a:t>모드 사용 → </a:t>
            </a:r>
            <a:r>
              <a:rPr lang="en-US" altLang="ko-KR" sz="1400" b="1" dirty="0"/>
              <a:t>QCW LED </a:t>
            </a:r>
            <a:r>
              <a:rPr lang="ko-KR" altLang="en-US" sz="1400" b="1" dirty="0"/>
              <a:t>점등 확인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en-US" altLang="ko-KR" sz="1400" b="1" dirty="0" err="1"/>
              <a:t>Freq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버튼을 눌러 </a:t>
            </a:r>
            <a:r>
              <a:rPr lang="en-US" altLang="ko-KR" sz="1400" b="1" dirty="0"/>
              <a:t>2 kHz</a:t>
            </a:r>
            <a:r>
              <a:rPr lang="ko-KR" altLang="en-US" sz="1400" b="1" dirty="0"/>
              <a:t>로 변경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※ </a:t>
            </a:r>
            <a:r>
              <a:rPr lang="ko-KR" altLang="en-US" sz="1400" b="1" dirty="0"/>
              <a:t>내부 </a:t>
            </a:r>
            <a:r>
              <a:rPr lang="en-US" altLang="ko-KR" sz="1400" b="1" dirty="0"/>
              <a:t>test </a:t>
            </a:r>
            <a:r>
              <a:rPr lang="ko-KR" altLang="en-US" sz="1400" b="1" dirty="0"/>
              <a:t>결과 </a:t>
            </a:r>
            <a:r>
              <a:rPr lang="en-US" altLang="ko-KR" sz="1400" b="1" dirty="0"/>
              <a:t>QCW</a:t>
            </a:r>
            <a:r>
              <a:rPr lang="ko-KR" altLang="en-US" sz="1400" b="1" dirty="0"/>
              <a:t>에서는 </a:t>
            </a:r>
            <a:r>
              <a:rPr lang="en-US" altLang="ko-KR" sz="1400" b="1" dirty="0"/>
              <a:t>duty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50%</a:t>
            </a:r>
            <a:r>
              <a:rPr lang="ko-KR" altLang="en-US" sz="1400" b="1" dirty="0"/>
              <a:t>이며 </a:t>
            </a:r>
            <a:r>
              <a:rPr lang="en-US" altLang="ko-KR" sz="1400" b="1" dirty="0"/>
              <a:t>frequency </a:t>
            </a:r>
            <a:r>
              <a:rPr lang="ko-KR" altLang="en-US" sz="1400" b="1" dirty="0"/>
              <a:t>조절이 </a:t>
            </a:r>
            <a:br>
              <a:rPr lang="en-US" altLang="ko-KR" sz="1400" b="1" dirty="0"/>
            </a:br>
            <a:r>
              <a:rPr lang="en-US" altLang="ko-KR" sz="1400" b="1" dirty="0"/>
              <a:t>      </a:t>
            </a:r>
            <a:r>
              <a:rPr lang="ko-KR" altLang="en-US" sz="1400" b="1" dirty="0"/>
              <a:t>가능함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5.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Current ON</a:t>
            </a:r>
            <a:r>
              <a:rPr lang="ko-KR" altLang="en-US" sz="1400" b="1" dirty="0"/>
              <a:t> 버튼을 눌러 </a:t>
            </a:r>
            <a:r>
              <a:rPr lang="en-US" altLang="ko-KR" sz="1400" b="1" dirty="0"/>
              <a:t>LED 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: Work </a:t>
            </a:r>
            <a:r>
              <a:rPr lang="ko-KR" altLang="en-US" sz="1400" b="1" dirty="0"/>
              <a:t>부분 </a:t>
            </a:r>
            <a:r>
              <a:rPr lang="en-US" altLang="ko-KR" sz="1400" b="1" dirty="0"/>
              <a:t>LED </a:t>
            </a:r>
            <a:r>
              <a:rPr lang="ko-KR" altLang="en-US" sz="1400" b="1" dirty="0"/>
              <a:t>점등 확인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6. Display mode</a:t>
            </a:r>
            <a:r>
              <a:rPr lang="ko-KR" altLang="en-US" sz="1400" b="1" dirty="0"/>
              <a:t>에서 실제 인가 전류와 온도 확인 가능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※ </a:t>
            </a:r>
            <a:r>
              <a:rPr lang="ko-KR" altLang="en-US" sz="1400" b="1" dirty="0"/>
              <a:t>실험에서는 </a:t>
            </a:r>
            <a:r>
              <a:rPr lang="en-US" altLang="ko-KR" sz="1400" b="1" dirty="0"/>
              <a:t>200 mA</a:t>
            </a:r>
            <a:r>
              <a:rPr lang="ko-KR" altLang="en-US" sz="1400" b="1" dirty="0"/>
              <a:t>로 사용했으며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인가 전류 </a:t>
            </a:r>
            <a:r>
              <a:rPr lang="ko-KR" altLang="en-US" sz="1400" b="1" dirty="0" err="1"/>
              <a:t>변경시에는</a:t>
            </a:r>
            <a:br>
              <a:rPr lang="en-US" altLang="ko-KR" sz="1400" b="1" dirty="0"/>
            </a:br>
            <a:r>
              <a:rPr lang="en-US" altLang="ko-KR" sz="1400" b="1" dirty="0"/>
              <a:t>      </a:t>
            </a:r>
            <a:r>
              <a:rPr lang="ko-KR" altLang="en-US" sz="1400" b="1" dirty="0"/>
              <a:t>ⓑ 다이얼로 조절</a:t>
            </a:r>
            <a:endParaRPr lang="en-US" altLang="ko-KR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03529" y="5367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101" y="466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429" y="466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8312" y="466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158" y="3211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7225" y="3225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ⓑ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6" b="53486"/>
          <a:stretch/>
        </p:blipFill>
        <p:spPr bwMode="auto">
          <a:xfrm>
            <a:off x="884997" y="5814780"/>
            <a:ext cx="7909561" cy="90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74974" y="466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9670" y="466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7656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781</Words>
  <Application>Microsoft Office PowerPoint</Application>
  <PresentationFormat>화면 슬라이드 쇼(4:3)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398</cp:revision>
  <dcterms:created xsi:type="dcterms:W3CDTF">2020-02-04T07:58:27Z</dcterms:created>
  <dcterms:modified xsi:type="dcterms:W3CDTF">2020-08-31T23:33:03Z</dcterms:modified>
</cp:coreProperties>
</file>