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3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2D9-775F-4830-BAF6-F82DE56411E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F9F9-E27F-4BC4-BF90-3660FABF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6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2D9-775F-4830-BAF6-F82DE56411E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F9F9-E27F-4BC4-BF90-3660FABF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1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2D9-775F-4830-BAF6-F82DE56411E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F9F9-E27F-4BC4-BF90-3660FABF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9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2D9-775F-4830-BAF6-F82DE56411E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F9F9-E27F-4BC4-BF90-3660FABF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2D9-775F-4830-BAF6-F82DE56411E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F9F9-E27F-4BC4-BF90-3660FABF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6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2D9-775F-4830-BAF6-F82DE56411E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F9F9-E27F-4BC4-BF90-3660FABF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2D9-775F-4830-BAF6-F82DE56411E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F9F9-E27F-4BC4-BF90-3660FABF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7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2D9-775F-4830-BAF6-F82DE56411E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F9F9-E27F-4BC4-BF90-3660FABF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1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2D9-775F-4830-BAF6-F82DE56411E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F9F9-E27F-4BC4-BF90-3660FABF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4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2D9-775F-4830-BAF6-F82DE56411E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F9F9-E27F-4BC4-BF90-3660FABF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7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2D9-775F-4830-BAF6-F82DE56411E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F9F9-E27F-4BC4-BF90-3660FABF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5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22D9-775F-4830-BAF6-F82DE56411E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F9F9-E27F-4BC4-BF90-3660FABF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21/ja01143a052" TargetMode="External"/><Relationship Id="rId3" Type="http://schemas.openxmlformats.org/officeDocument/2006/relationships/image" Target="../media/image74.png"/><Relationship Id="rId7" Type="http://schemas.openxmlformats.org/officeDocument/2006/relationships/hyperlink" Target="https://doi.org/10.1021/j100820a028" TargetMode="External"/><Relationship Id="rId12" Type="http://schemas.openxmlformats.org/officeDocument/2006/relationships/hyperlink" Target="https://chemiday.com/en/reaction/3-1-0-7704" TargetMode="Externa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0.png"/><Relationship Id="rId5" Type="http://schemas.openxmlformats.org/officeDocument/2006/relationships/image" Target="../media/image76.png"/><Relationship Id="rId10" Type="http://schemas.openxmlformats.org/officeDocument/2006/relationships/image" Target="../media/image23.png"/><Relationship Id="rId4" Type="http://schemas.openxmlformats.org/officeDocument/2006/relationships/image" Target="../media/image75.png"/><Relationship Id="rId9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5.png"/><Relationship Id="rId7" Type="http://schemas.openxmlformats.org/officeDocument/2006/relationships/hyperlink" Target="https://doi.org/10.1016/j.watres.2014.10.044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700" y="2086709"/>
            <a:ext cx="4642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/>
              <a:t>SC-1 </a:t>
            </a:r>
            <a:r>
              <a:rPr lang="en-US" altLang="ko-KR" sz="3200" b="1" dirty="0"/>
              <a:t>UV-Vis </a:t>
            </a:r>
            <a:r>
              <a:rPr lang="ko-KR" altLang="en-US" sz="3200" b="1" dirty="0" err="1"/>
              <a:t>흡광</a:t>
            </a:r>
            <a:r>
              <a:rPr lang="ko-KR" altLang="en-US" sz="3200" b="1" dirty="0"/>
              <a:t> 자료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30227" y="5204223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2020. 9. 2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181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16898"/>
              </p:ext>
            </p:extLst>
          </p:nvPr>
        </p:nvGraphicFramePr>
        <p:xfrm>
          <a:off x="255399" y="3495226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399" y="3495226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947744"/>
              </p:ext>
            </p:extLst>
          </p:nvPr>
        </p:nvGraphicFramePr>
        <p:xfrm>
          <a:off x="255399" y="484188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399" y="484188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88320"/>
              </p:ext>
            </p:extLst>
          </p:nvPr>
        </p:nvGraphicFramePr>
        <p:xfrm>
          <a:off x="4166558" y="569350"/>
          <a:ext cx="462573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Measurement</a:t>
                      </a:r>
                    </a:p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275 nm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Transmittance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2020. 4. 23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NH</a:t>
                      </a:r>
                      <a:r>
                        <a:rPr lang="en-US" altLang="ko-KR" sz="1200" b="1" baseline="-25000" dirty="0"/>
                        <a:t>4</a:t>
                      </a:r>
                      <a:r>
                        <a:rPr lang="en-US" altLang="ko-KR" sz="1200" b="1" dirty="0"/>
                        <a:t>OH:H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O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:DIW</a:t>
                      </a:r>
                      <a:r>
                        <a:rPr lang="en-US" altLang="ko-KR" sz="1200" b="1" baseline="0" dirty="0"/>
                        <a:t> </a:t>
                      </a:r>
                      <a:br>
                        <a:rPr lang="en-US" altLang="ko-KR" sz="1200" b="1" baseline="0" dirty="0"/>
                      </a:br>
                      <a:r>
                        <a:rPr lang="en-US" altLang="ko-KR" sz="1200" b="1" baseline="0" dirty="0"/>
                        <a:t>= 1:4:20 v/v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1.70%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O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:DIW</a:t>
                      </a:r>
                      <a:r>
                        <a:rPr lang="en-US" altLang="ko-KR" sz="1200" b="1" baseline="0" dirty="0"/>
                        <a:t> = 1:5 v/v</a:t>
                      </a:r>
                    </a:p>
                    <a:p>
                      <a:pPr algn="ctr" latinLnBrk="1"/>
                      <a:r>
                        <a:rPr lang="en-US" altLang="ko-KR" sz="1200" b="1" baseline="0" dirty="0"/>
                        <a:t>+ MnO</a:t>
                      </a:r>
                      <a:r>
                        <a:rPr lang="en-US" altLang="ko-KR" sz="1200" b="1" baseline="-25000" dirty="0"/>
                        <a:t>2</a:t>
                      </a:r>
                      <a:endParaRPr lang="ko-KR" altLang="en-US" sz="1200" b="1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8.30%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4229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촉매반응시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UV-Vis spectroscopy </a:t>
            </a:r>
            <a:r>
              <a:rPr lang="ko-KR" altLang="en-US" sz="1400" b="1" dirty="0"/>
              <a:t>측정 결과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5699" y="3539781"/>
            <a:ext cx="492209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SC-1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+MnO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비교시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흡광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투과가 다른 경향성이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있음</a:t>
            </a:r>
            <a:r>
              <a:rPr lang="en-US" altLang="ko-KR" sz="1400" b="1" dirty="0"/>
              <a:t>.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+MnO</a:t>
            </a:r>
            <a:r>
              <a:rPr lang="en-US" altLang="ko-KR" sz="1400" b="1" baseline="-25000" dirty="0"/>
              <a:t>2 </a:t>
            </a:r>
            <a:r>
              <a:rPr lang="ko-KR" altLang="en-US" sz="1400" b="1" dirty="0"/>
              <a:t>용액에서 </a:t>
            </a:r>
            <a:r>
              <a:rPr lang="en-US" altLang="ko-KR" sz="1400" b="1" dirty="0"/>
              <a:t>300 nm </a:t>
            </a:r>
            <a:r>
              <a:rPr lang="ko-KR" altLang="en-US" sz="1400" b="1" dirty="0"/>
              <a:t>이상에서의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더 높은 이유는 용액에 포함된 </a:t>
            </a:r>
            <a:r>
              <a:rPr lang="en-US" altLang="ko-KR" sz="1400" b="1" dirty="0"/>
              <a:t>MnO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에 의한 것으로 판단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※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에 대한 염기촉매와 양이온 촉매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Mn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반응시의 </a:t>
            </a:r>
            <a:br>
              <a:rPr lang="en-US" altLang="ko-KR" sz="1400" b="1" dirty="0"/>
            </a:br>
            <a:r>
              <a:rPr lang="en-US" altLang="ko-KR" sz="1400" b="1" dirty="0"/>
              <a:t>   UV </a:t>
            </a:r>
            <a:r>
              <a:rPr lang="ko-KR" altLang="en-US" sz="1400" b="1" dirty="0" err="1"/>
              <a:t>흡광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비교시</a:t>
            </a:r>
            <a:r>
              <a:rPr lang="ko-KR" altLang="en-US" sz="1400" b="1" dirty="0"/>
              <a:t> 다른 </a:t>
            </a:r>
            <a:r>
              <a:rPr lang="en-US" altLang="ko-KR" sz="1400" b="1" dirty="0"/>
              <a:t>mechanism</a:t>
            </a:r>
            <a:r>
              <a:rPr lang="ko-KR" altLang="en-US" sz="1400" b="1" dirty="0"/>
              <a:t>으로 반응하는 것으로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판단됨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76318" y="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B050"/>
                </a:solidFill>
              </a:rPr>
              <a:t>‘20. 4. 29 Data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9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60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혼합용액의 </a:t>
            </a:r>
            <a:r>
              <a:rPr lang="en-US" altLang="ko-KR" sz="1600" b="1" dirty="0"/>
              <a:t>UV </a:t>
            </a:r>
            <a:r>
              <a:rPr lang="ko-KR" altLang="en-US" sz="1600" b="1" dirty="0" err="1"/>
              <a:t>흡광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issue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7538" y="1586473"/>
            <a:ext cx="2939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57200" latinLnBrk="0">
              <a:defRPr i="1">
                <a:solidFill>
                  <a:srgbClr val="FF0000"/>
                </a:solidFill>
              </a:defRPr>
            </a:lvl1pPr>
            <a:lvl2pPr defTabSz="457200" latinLnBrk="0"/>
            <a:lvl3pPr defTabSz="457200" latinLnBrk="0"/>
            <a:lvl4pPr defTabSz="457200" latinLnBrk="0"/>
            <a:lvl5pPr defTabSz="457200" latinLnBrk="0"/>
            <a:lvl6pPr defTabSz="457200" latinLnBrk="0"/>
            <a:lvl7pPr defTabSz="457200" latinLnBrk="0"/>
            <a:lvl8pPr defTabSz="457200" latinLnBrk="0"/>
            <a:lvl9pPr defTabSz="457200" latinLnBrk="0"/>
          </a:lstStyle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- Disproportionation of H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(facilitated by UV &amp; catalysts including metal impurities )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86384" y="1036996"/>
                <a:ext cx="1702454" cy="240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⇄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𝐻𝑂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ko-KR" altLang="en-US" sz="16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384" y="1036996"/>
                <a:ext cx="1702454" cy="240772"/>
              </a:xfrm>
              <a:prstGeom prst="rect">
                <a:avLst/>
              </a:prstGeom>
              <a:blipFill rotWithShape="1">
                <a:blip r:embed="rId2"/>
                <a:stretch>
                  <a:fillRect l="-250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59870" y="1628283"/>
                <a:ext cx="4577360" cy="979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⟶2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𝐻𝑂</m:t>
                      </m:r>
                      <m:r>
                        <a:rPr lang="en-US" altLang="ko-KR" sz="16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</m:t>
                      </m:r>
                    </m:oMath>
                  </m:oMathPara>
                </a14:m>
                <a:endParaRPr lang="en-US" altLang="ko-KR" sz="16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𝐻𝑂</m:t>
                      </m:r>
                      <m:r>
                        <a:rPr lang="en-US" altLang="ko-KR" sz="16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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⟶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𝐻𝑂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ko-KR" sz="16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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</m:oMath>
                  </m:oMathPara>
                </a14:m>
                <a:endParaRPr lang="en-US" altLang="ko-KR" sz="16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𝐻𝑂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ko-KR" sz="16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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⟶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𝐻𝑂</m:t>
                      </m:r>
                      <m:r>
                        <a:rPr lang="en-US" altLang="ko-KR" sz="16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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6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algn="ctr"/>
                <a:r>
                  <a:rPr lang="en-US" altLang="ko-KR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Net reaction: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1/2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𝑂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870" y="1628283"/>
                <a:ext cx="4577360" cy="979242"/>
              </a:xfrm>
              <a:prstGeom prst="rect">
                <a:avLst/>
              </a:prstGeom>
              <a:blipFill rotWithShape="1">
                <a:blip r:embed="rId3"/>
                <a:stretch>
                  <a:fillRect b="-11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27537" y="1039174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- Acid dissociation of H</a:t>
            </a:r>
            <a:r>
              <a:rPr lang="en-US" altLang="ko-KR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ko-KR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ko-KR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537" y="3184669"/>
            <a:ext cx="22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- Base hydrolysis of NH</a:t>
            </a:r>
            <a:r>
              <a:rPr lang="en-US" altLang="ko-KR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ko-KR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80876" y="3235708"/>
                <a:ext cx="2401042" cy="241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⇄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𝑂𝐻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ko-KR" altLang="en-US" sz="16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876" y="3235708"/>
                <a:ext cx="2401042" cy="241926"/>
              </a:xfrm>
              <a:prstGeom prst="rect">
                <a:avLst/>
              </a:prstGeom>
              <a:blipFill rotWithShape="1">
                <a:blip r:embed="rId4"/>
                <a:stretch>
                  <a:fillRect l="-2030"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7353181" y="990829"/>
            <a:ext cx="87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altLang="ko-KR" sz="16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 11.6</a:t>
            </a:r>
            <a:endParaRPr lang="ko-KR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53181" y="2870371"/>
            <a:ext cx="97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altLang="ko-KR" sz="16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 9.245</a:t>
            </a:r>
            <a:endParaRPr lang="ko-KR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53181" y="3197523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altLang="ko-KR" sz="16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 4.75</a:t>
            </a:r>
            <a:endParaRPr lang="ko-KR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069" y="2778984"/>
            <a:ext cx="8396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78069" y="3591724"/>
            <a:ext cx="8396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5990" y="3996895"/>
            <a:ext cx="3516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Base-catalyzed decomposition of H</a:t>
            </a:r>
            <a:r>
              <a:rPr lang="en-US" altLang="ko-KR" sz="16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ko-KR" sz="16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ko-KR" altLang="en-US" sz="16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83448" y="3724433"/>
                <a:ext cx="2463623" cy="240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⇄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𝐻𝑂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16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48" y="3724433"/>
                <a:ext cx="2463623" cy="240772"/>
              </a:xfrm>
              <a:prstGeom prst="rect">
                <a:avLst/>
              </a:prstGeom>
              <a:blipFill rotWithShape="1">
                <a:blip r:embed="rId5"/>
                <a:stretch>
                  <a:fillRect l="-1980" r="-1238"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583448" y="4068490"/>
                <a:ext cx="2957669" cy="240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𝐻𝑂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⇄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𝑂𝐻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ko-KR" altLang="en-US" sz="16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48" y="4068490"/>
                <a:ext cx="2957669" cy="240772"/>
              </a:xfrm>
              <a:prstGeom prst="rect">
                <a:avLst/>
              </a:prstGeom>
              <a:blipFill rotWithShape="1">
                <a:blip r:embed="rId6"/>
                <a:stretch>
                  <a:fillRect l="-144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27536" y="693601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(1) H</a:t>
            </a:r>
            <a:r>
              <a:rPr lang="en-US" altLang="ko-KR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ko-KR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only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7537" y="277306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(2) NH</a:t>
            </a:r>
            <a:r>
              <a:rPr lang="en-US" altLang="ko-KR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only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574" y="3633563"/>
            <a:ext cx="346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(3) In the mixture of H</a:t>
            </a:r>
            <a:r>
              <a:rPr lang="en-US" altLang="ko-KR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ko-KR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and NH</a:t>
            </a:r>
            <a:r>
              <a:rPr lang="en-US" altLang="ko-KR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7537" y="4339299"/>
            <a:ext cx="21082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i="1" dirty="0">
                <a:solidFill>
                  <a:srgbClr val="000000"/>
                </a:solidFill>
                <a:latin typeface="Roboto"/>
                <a:hlinkClick r:id="rId7" tooltip="DOI URL"/>
              </a:rPr>
              <a:t>https://doi.org/10.1021/j100820a028</a:t>
            </a:r>
            <a:endParaRPr lang="ko-KR" altLang="en-US" sz="9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227134" y="1528409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i="1" dirty="0" err="1"/>
              <a:t>hv</a:t>
            </a:r>
            <a:endParaRPr lang="ko-KR" altLang="en-US" sz="1050" i="1" dirty="0"/>
          </a:p>
        </p:txBody>
      </p:sp>
      <p:sp>
        <p:nvSpPr>
          <p:cNvPr id="50" name="직사각형 49"/>
          <p:cNvSpPr/>
          <p:nvPr/>
        </p:nvSpPr>
        <p:spPr>
          <a:xfrm>
            <a:off x="547415" y="2509803"/>
            <a:ext cx="21034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i="1" u="sng" dirty="0">
                <a:solidFill>
                  <a:srgbClr val="003B66"/>
                </a:solidFill>
                <a:latin typeface="inherit"/>
                <a:hlinkClick r:id="rId8"/>
              </a:rPr>
              <a:t>https://doi.org/10.1021/ja01143a052</a:t>
            </a:r>
            <a:endParaRPr lang="ko-KR" altLang="en-US" sz="900" i="1" dirty="0"/>
          </a:p>
        </p:txBody>
      </p:sp>
      <p:pic>
        <p:nvPicPr>
          <p:cNvPr id="51" name="Picture 2" descr="H2O2 hydrogen peroxide molecule Royalty Free Vector Imag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34"/>
          <a:stretch/>
        </p:blipFill>
        <p:spPr bwMode="auto">
          <a:xfrm>
            <a:off x="7357332" y="1525853"/>
            <a:ext cx="1473684" cy="120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4862" y="4881072"/>
            <a:ext cx="3196629" cy="191336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26778" y="381067"/>
            <a:ext cx="4982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Reactions between ammonia and hydrogen peroxide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7574" y="4562490"/>
            <a:ext cx="311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- OH radical induced NH</a:t>
            </a:r>
            <a:r>
              <a:rPr lang="en-US" altLang="ko-KR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 oxidation:</a:t>
            </a:r>
            <a:endParaRPr lang="ko-KR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7415" y="6311107"/>
            <a:ext cx="166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i="1" u="sng" dirty="0"/>
              <a:t>http://dx.doi.org/10.1016/j.chemosphere.2017.06.078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647760" y="5329128"/>
                <a:ext cx="3359445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)+3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16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760" y="5329128"/>
                <a:ext cx="3359445" cy="240579"/>
              </a:xfrm>
              <a:prstGeom prst="rect">
                <a:avLst/>
              </a:prstGeom>
              <a:blipFill rotWithShape="1">
                <a:blip r:embed="rId11"/>
                <a:stretch>
                  <a:fillRect l="-1087" r="-725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/>
          <p:cNvSpPr/>
          <p:nvPr/>
        </p:nvSpPr>
        <p:spPr>
          <a:xfrm>
            <a:off x="4576396" y="6003331"/>
            <a:ext cx="4526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212121"/>
                </a:solidFill>
                <a:latin typeface="arial" panose="020B0604020202020204" pitchFamily="34" charset="0"/>
              </a:rPr>
              <a:t>Ammonium hydroxide react with hydrogen peroxide to produce nitrogen and water. Ammonium hydroxide and hydrogen peroxide - concentrated solutions. </a:t>
            </a:r>
            <a:r>
              <a:rPr lang="en-US" altLang="ko-KR" sz="900" b="1" dirty="0">
                <a:solidFill>
                  <a:srgbClr val="212121"/>
                </a:solidFill>
                <a:latin typeface="arial" panose="020B0604020202020204" pitchFamily="34" charset="0"/>
              </a:rPr>
              <a:t>The reaction takes place in a boiling solution and an overpressure.</a:t>
            </a:r>
            <a:br>
              <a:rPr lang="en-US" altLang="ko-KR" sz="900" b="1" dirty="0"/>
            </a:br>
            <a:r>
              <a:rPr lang="en-US" altLang="ko-KR" sz="900" dirty="0">
                <a:solidFill>
                  <a:srgbClr val="212121"/>
                </a:solidFill>
                <a:latin typeface="arial" panose="020B0604020202020204" pitchFamily="34" charset="0"/>
              </a:rPr>
              <a:t>Source: </a:t>
            </a:r>
            <a:r>
              <a:rPr lang="en-US" altLang="ko-KR" sz="900" dirty="0">
                <a:solidFill>
                  <a:srgbClr val="4770A5"/>
                </a:solidFill>
                <a:latin typeface="arial" panose="020B0604020202020204" pitchFamily="34" charset="0"/>
                <a:hlinkClick r:id="rId12"/>
              </a:rPr>
              <a:t>https://chemiday.com/en/reaction/3-1-0-7704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6396" y="4562490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- NH</a:t>
            </a:r>
            <a:r>
              <a:rPr lang="en-US" altLang="ko-KR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 oxidation (N</a:t>
            </a:r>
            <a:r>
              <a:rPr lang="en-US" altLang="ko-KR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600" i="1" dirty="0">
                <a:latin typeface="Calibri" panose="020F0502020204030204" pitchFamily="34" charset="0"/>
                <a:cs typeface="Calibri" panose="020F0502020204030204" pitchFamily="34" charset="0"/>
              </a:rPr>
              <a:t> gas evolution):</a:t>
            </a:r>
            <a:endParaRPr lang="ko-KR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55341" y="0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B050"/>
                </a:solidFill>
              </a:rPr>
              <a:t>‘20. 5. 20 </a:t>
            </a:r>
            <a:r>
              <a:rPr lang="ko-KR" altLang="en-US" sz="1400" dirty="0">
                <a:solidFill>
                  <a:srgbClr val="00B050"/>
                </a:solidFill>
              </a:rPr>
              <a:t>중간보고서</a:t>
            </a:r>
          </a:p>
        </p:txBody>
      </p:sp>
    </p:spTree>
    <p:extLst>
      <p:ext uri="{BB962C8B-B14F-4D97-AF65-F5344CB8AC3E}">
        <p14:creationId xmlns:p14="http://schemas.microsoft.com/office/powerpoint/2010/main" val="232371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833" y="710864"/>
            <a:ext cx="948146" cy="7655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04769" y="905072"/>
            <a:ext cx="1564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Transmittance: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97" y="710864"/>
            <a:ext cx="2445040" cy="8629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52667" y="905072"/>
            <a:ext cx="1564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Absorbance: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7859" y="1496323"/>
            <a:ext cx="84361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Beer’s law: 								</a:t>
            </a:r>
          </a:p>
          <a:p>
            <a:pPr algn="just"/>
            <a:endParaRPr lang="en-US" altLang="ko-KR" sz="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 algn="just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c = concentration of the sample in units of moles per liter (M), b = pathlength in centimeters.</a:t>
            </a:r>
          </a:p>
          <a:p>
            <a:pPr algn="just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ε = molar absorptivity (or extinction coefficient) in the units M</a:t>
            </a:r>
            <a:r>
              <a:rPr lang="en-US" altLang="ko-KR" sz="1400" baseline="30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-1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 cm</a:t>
            </a:r>
            <a:r>
              <a:rPr lang="en-US" altLang="ko-KR" sz="1400" baseline="30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-1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     (Molar absorptivity tells how much light is absorbed by a substance)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959" y="1472073"/>
            <a:ext cx="1238453" cy="4384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67034" y="153743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A</a:t>
            </a:r>
            <a:r>
              <a: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 and </a:t>
            </a:r>
            <a:r>
              <a:rPr lang="en-US" altLang="ko-KR" sz="1600" b="1" dirty="0">
                <a:solidFill>
                  <a:srgbClr val="C00000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ε</a:t>
            </a:r>
            <a:r>
              <a: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 depend on the </a:t>
            </a:r>
            <a:r>
              <a:rPr lang="en-US" altLang="ko-KR" sz="1600" b="1" dirty="0">
                <a:solidFill>
                  <a:srgbClr val="C00000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wavelength of light</a:t>
            </a:r>
            <a:endParaRPr lang="en-US" altLang="ko-KR" sz="1600" dirty="0">
              <a:solidFill>
                <a:srgbClr val="C00000"/>
              </a:solidFill>
              <a:latin typeface="Calibri" panose="020F0502020204030204" pitchFamily="34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99009" y="2558561"/>
            <a:ext cx="6671426" cy="2089642"/>
            <a:chOff x="1221750" y="2755945"/>
            <a:chExt cx="7117284" cy="2229295"/>
          </a:xfrm>
        </p:grpSpPr>
        <p:grpSp>
          <p:nvGrpSpPr>
            <p:cNvPr id="12" name="그룹 11"/>
            <p:cNvGrpSpPr/>
            <p:nvPr/>
          </p:nvGrpSpPr>
          <p:grpSpPr>
            <a:xfrm>
              <a:off x="1221750" y="2755945"/>
              <a:ext cx="7117284" cy="2229295"/>
              <a:chOff x="1236459" y="4645257"/>
              <a:chExt cx="8567724" cy="2683605"/>
            </a:xfrm>
          </p:grpSpPr>
          <p:pic>
            <p:nvPicPr>
              <p:cNvPr id="15" name="Picture 2" descr="Molar absorption coefficient (M À1 cm À1 ) of PMS, PS, and H 2 O 2 ...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459" y="4645257"/>
                <a:ext cx="3545183" cy="26836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2691767" y="4725806"/>
                <a:ext cx="16177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DOI: 10.1016/j.cej.2016.12.089</a:t>
                </a:r>
                <a:endParaRPr lang="ko-KR" altLang="en-US" sz="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" name="Picture 4" descr="UV/chlorine process for ammonia removal and disinfection by ...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1685" y="4645257"/>
                <a:ext cx="3533775" cy="26574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6951568" y="5677742"/>
                <a:ext cx="2852615" cy="259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i="1" dirty="0">
                    <a:solidFill>
                      <a:srgbClr val="0C7DBB"/>
                    </a:solidFill>
                    <a:latin typeface="NexusSans"/>
                    <a:hlinkClick r:id="rId7" tooltip="Persistent link using digital object identifier"/>
                  </a:rPr>
                  <a:t>https://doi.org/10.1016/j.watres.2014.10.044</a:t>
                </a:r>
                <a:endParaRPr lang="ko-KR" altLang="en-US" sz="800" i="1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138066" y="3527915"/>
              <a:ext cx="657225" cy="1714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74916" y="2832590"/>
              <a:ext cx="1346200" cy="120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77912" y="4584119"/>
            <a:ext cx="3491456" cy="2117662"/>
            <a:chOff x="4699314" y="4638738"/>
            <a:chExt cx="3491456" cy="2117662"/>
          </a:xfrm>
        </p:grpSpPr>
        <p:pic>
          <p:nvPicPr>
            <p:cNvPr id="21" name="Picture 4" descr="DEVELOPMENT OF A NITRATE CONCENTRATON PREDICTION MODEL USING UV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20" t="9846" r="17503" b="60978"/>
            <a:stretch/>
          </p:blipFill>
          <p:spPr bwMode="auto">
            <a:xfrm>
              <a:off x="4699314" y="4638738"/>
              <a:ext cx="3491456" cy="211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916475" y="5014350"/>
              <a:ext cx="616054" cy="2434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778" y="381067"/>
            <a:ext cx="713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Difference of extinction coefficient between ammonia and hydrogen peroxide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0"/>
            <a:ext cx="260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혼합용액의 </a:t>
            </a:r>
            <a:r>
              <a:rPr lang="en-US" altLang="ko-KR" sz="1600" b="1" dirty="0"/>
              <a:t>UV </a:t>
            </a:r>
            <a:r>
              <a:rPr lang="ko-KR" altLang="en-US" sz="1600" b="1" dirty="0" err="1"/>
              <a:t>흡광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issue</a:t>
            </a:r>
            <a:endParaRPr lang="ko-KR" altLang="en-US" sz="16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2832464" y="5642950"/>
            <a:ext cx="191176" cy="3855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35251" y="520586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280 nm </a:t>
            </a:r>
            <a:r>
              <a:rPr lang="ko-KR" altLang="en-US" sz="1200" b="1" dirty="0"/>
              <a:t>부근에서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 </a:t>
            </a:r>
            <a:r>
              <a:rPr lang="en-US" altLang="ko-KR" sz="1200" b="1" dirty="0"/>
              <a:t>NO</a:t>
            </a:r>
            <a:r>
              <a:rPr lang="en-US" altLang="ko-KR" sz="1200" b="1" baseline="-25000" dirty="0"/>
              <a:t>2</a:t>
            </a:r>
            <a:r>
              <a:rPr lang="en-US" altLang="ko-KR" sz="1200" b="1" baseline="30000" dirty="0"/>
              <a:t>-</a:t>
            </a:r>
            <a:r>
              <a:rPr lang="en-US" altLang="ko-KR" sz="1200" b="1" dirty="0"/>
              <a:t>, NO</a:t>
            </a:r>
            <a:r>
              <a:rPr lang="en-US" altLang="ko-KR" sz="1200" b="1" baseline="-25000" dirty="0"/>
              <a:t>3</a:t>
            </a:r>
            <a:r>
              <a:rPr lang="en-US" altLang="ko-KR" sz="1200" b="1" baseline="30000" dirty="0"/>
              <a:t>-</a:t>
            </a:r>
            <a:r>
              <a:rPr lang="en-US" altLang="ko-KR" sz="1200" b="1" dirty="0"/>
              <a:t> </a:t>
            </a:r>
            <a:r>
              <a:rPr lang="ko-KR" altLang="en-US" sz="1200" b="1" dirty="0" err="1"/>
              <a:t>흡광</a:t>
            </a:r>
            <a:r>
              <a:rPr lang="ko-KR" altLang="en-US" sz="1200" b="1" dirty="0"/>
              <a:t> 존재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6781" y="5262430"/>
            <a:ext cx="41776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/>
              <a:t>단독으로는 </a:t>
            </a:r>
            <a:r>
              <a:rPr lang="en-US" altLang="ko-KR" sz="1400" b="1" dirty="0"/>
              <a:t>UV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없으나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첨가된</a:t>
            </a:r>
            <a:br>
              <a:rPr lang="en-US" altLang="ko-KR" sz="1400" b="1" dirty="0"/>
            </a:br>
            <a:r>
              <a:rPr lang="en-US" altLang="ko-KR" sz="1400" b="1" dirty="0"/>
              <a:t>  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에 의해 </a:t>
            </a:r>
            <a:r>
              <a:rPr lang="en-US" altLang="ko-KR" sz="1400" b="1" dirty="0"/>
              <a:t>NO</a:t>
            </a:r>
            <a:r>
              <a:rPr lang="en-US" altLang="ko-KR" sz="1400" b="1" baseline="-25000" dirty="0"/>
              <a:t>2</a:t>
            </a:r>
            <a:r>
              <a:rPr lang="en-US" altLang="ko-KR" sz="1400" b="1" baseline="30000" dirty="0"/>
              <a:t>-</a:t>
            </a:r>
            <a:r>
              <a:rPr lang="en-US" altLang="ko-KR" sz="1400" b="1" dirty="0"/>
              <a:t>, NO</a:t>
            </a:r>
            <a:r>
              <a:rPr lang="en-US" altLang="ko-KR" sz="1400" b="1" baseline="-25000" dirty="0"/>
              <a:t>3</a:t>
            </a:r>
            <a:r>
              <a:rPr lang="en-US" altLang="ko-KR" sz="1400" b="1" baseline="30000" dirty="0"/>
              <a:t>-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 생성되면서 </a:t>
            </a:r>
            <a:r>
              <a:rPr lang="en-US" altLang="ko-KR" sz="1400" b="1" dirty="0"/>
              <a:t>UV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 err="1"/>
              <a:t>흡광에</a:t>
            </a:r>
            <a:r>
              <a:rPr lang="ko-KR" altLang="en-US" sz="1400" b="1" dirty="0"/>
              <a:t> 영향을 주는 것으로 판단됨</a:t>
            </a:r>
            <a:r>
              <a:rPr lang="en-US" altLang="ko-KR" sz="1400" b="1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55341" y="0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B050"/>
                </a:solidFill>
              </a:rPr>
              <a:t>‘20. 5. 20 </a:t>
            </a:r>
            <a:r>
              <a:rPr lang="ko-KR" altLang="en-US" sz="1400" dirty="0">
                <a:solidFill>
                  <a:srgbClr val="00B050"/>
                </a:solidFill>
              </a:rPr>
              <a:t>중간보고서</a:t>
            </a:r>
          </a:p>
        </p:txBody>
      </p:sp>
    </p:spTree>
    <p:extLst>
      <p:ext uri="{BB962C8B-B14F-4D97-AF65-F5344CB8AC3E}">
        <p14:creationId xmlns:p14="http://schemas.microsoft.com/office/powerpoint/2010/main" val="349364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728" t="9506" r="5102" b="3511"/>
          <a:stretch/>
        </p:blipFill>
        <p:spPr>
          <a:xfrm>
            <a:off x="503695" y="902373"/>
            <a:ext cx="3604260" cy="30021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5209" y="4168223"/>
            <a:ext cx="77564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평형상수 차이에 의해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는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거의 암모니아에 의해 결정될 것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1% NH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OH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가정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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0.2854 M NH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4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OH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40596" y="2647376"/>
            <a:ext cx="4241019" cy="639779"/>
            <a:chOff x="4029580" y="4020144"/>
            <a:chExt cx="4241019" cy="6397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9580" y="4020144"/>
              <a:ext cx="4241019" cy="62713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521570" y="4413739"/>
              <a:ext cx="404446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42281" y="4398313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0.2854</a:t>
              </a:r>
              <a:endParaRPr lang="ko-KR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25209" y="4989700"/>
            <a:ext cx="8049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[OH</a:t>
            </a:r>
            <a:r>
              <a:rPr lang="en-US" altLang="ko-KR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] = 0.00223 M, [H</a:t>
            </a:r>
            <a:r>
              <a:rPr lang="en-US" altLang="ko-KR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] = 4.48 x 10</a:t>
            </a:r>
            <a:r>
              <a:rPr lang="en-US" altLang="ko-KR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-12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M, pH = 11.34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거의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NH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로 존재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에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NH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첨가하면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산 해리 반응을 유도하여 평형 재정립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18543" y="1116203"/>
                <a:ext cx="1906226" cy="270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⇄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ko-KR" altLang="en-US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43" y="1116203"/>
                <a:ext cx="1906226" cy="270843"/>
              </a:xfrm>
              <a:prstGeom prst="rect">
                <a:avLst/>
              </a:prstGeom>
              <a:blipFill rotWithShape="1">
                <a:blip r:embed="rId4"/>
                <a:stretch>
                  <a:fillRect l="-3205" r="-321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130263" y="1066958"/>
            <a:ext cx="95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altLang="ko-KR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i="1" dirty="0">
                <a:latin typeface="Calibri" panose="020F0502020204030204" pitchFamily="34" charset="0"/>
                <a:cs typeface="Calibri" panose="020F0502020204030204" pitchFamily="34" charset="0"/>
              </a:rPr>
              <a:t> 11.6</a:t>
            </a:r>
            <a:endParaRPr lang="ko-KR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16145" y="1863417"/>
                <a:ext cx="2699265" cy="27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⇄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𝑂𝐻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ko-KR" altLang="en-US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45" y="1863417"/>
                <a:ext cx="2699265" cy="272126"/>
              </a:xfrm>
              <a:prstGeom prst="rect">
                <a:avLst/>
              </a:prstGeom>
              <a:blipFill rotWithShape="1">
                <a:blip r:embed="rId5"/>
                <a:stretch>
                  <a:fillRect l="-2032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45907" y="179389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altLang="ko-KR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i="1" dirty="0">
                <a:latin typeface="Calibri" panose="020F0502020204030204" pitchFamily="34" charset="0"/>
                <a:cs typeface="Calibri" panose="020F0502020204030204" pitchFamily="34" charset="0"/>
              </a:rPr>
              <a:t> 4.75</a:t>
            </a:r>
            <a:endParaRPr lang="ko-KR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6397" y="216323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0.2854-x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4999" y="2126433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6036" y="2114987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778" y="381067"/>
            <a:ext cx="517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Major chemical species in the mixture of NH</a:t>
            </a:r>
            <a:r>
              <a:rPr lang="en-US" altLang="ko-K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and H</a:t>
            </a:r>
            <a:r>
              <a:rPr lang="en-US" altLang="ko-K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260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혼합용액의 </a:t>
            </a:r>
            <a:r>
              <a:rPr lang="en-US" altLang="ko-KR" sz="1600" b="1" dirty="0"/>
              <a:t>UV </a:t>
            </a:r>
            <a:r>
              <a:rPr lang="ko-KR" altLang="en-US" sz="1600" b="1" dirty="0" err="1"/>
              <a:t>흡광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issue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55341" y="0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B050"/>
                </a:solidFill>
              </a:rPr>
              <a:t>‘20. 5. 20 </a:t>
            </a:r>
            <a:r>
              <a:rPr lang="ko-KR" altLang="en-US" sz="1400" dirty="0">
                <a:solidFill>
                  <a:srgbClr val="00B050"/>
                </a:solidFill>
              </a:rPr>
              <a:t>중간보고서</a:t>
            </a:r>
          </a:p>
        </p:txBody>
      </p:sp>
    </p:spTree>
    <p:extLst>
      <p:ext uri="{BB962C8B-B14F-4D97-AF65-F5344CB8AC3E}">
        <p14:creationId xmlns:p14="http://schemas.microsoft.com/office/powerpoint/2010/main" val="23492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4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UV-Vis spectroscopy </a:t>
            </a:r>
            <a:r>
              <a:rPr lang="ko-KR" altLang="en-US" sz="1400" b="1" dirty="0"/>
              <a:t>측정 결과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600" y="385411"/>
            <a:ext cx="221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Cuvette pass length 10 mm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7392" y="5998741"/>
            <a:ext cx="862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→ </a:t>
            </a:r>
            <a:r>
              <a:rPr lang="en-US" altLang="ko-KR" sz="1200" b="1" dirty="0"/>
              <a:t>Cuvette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pass length</a:t>
            </a:r>
            <a:r>
              <a:rPr lang="ko-KR" altLang="en-US" sz="1200" b="1" dirty="0"/>
              <a:t>가 </a:t>
            </a:r>
            <a:r>
              <a:rPr lang="en-US" altLang="ko-KR" sz="1200" b="1" dirty="0"/>
              <a:t>10 mm</a:t>
            </a:r>
            <a:r>
              <a:rPr lang="ko-KR" altLang="en-US" sz="1200" b="1" dirty="0"/>
              <a:t>에서 </a:t>
            </a:r>
            <a:r>
              <a:rPr lang="en-US" altLang="ko-KR" sz="1200" b="1" dirty="0"/>
              <a:t>1 mm</a:t>
            </a:r>
            <a:r>
              <a:rPr lang="ko-KR" altLang="en-US" sz="1200" b="1" dirty="0"/>
              <a:t>로 변경됨에 따라 </a:t>
            </a:r>
            <a:r>
              <a:rPr lang="en-US" altLang="ko-KR" sz="1200" b="1" dirty="0"/>
              <a:t>UV LED </a:t>
            </a:r>
            <a:r>
              <a:rPr lang="ko-KR" altLang="en-US" sz="1200" b="1" dirty="0" err="1"/>
              <a:t>주파장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(275 nm)</a:t>
            </a:r>
            <a:r>
              <a:rPr lang="ko-KR" altLang="en-US" sz="1200" b="1" dirty="0"/>
              <a:t>에서의 투과도가 농도에 따라 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ko-KR" altLang="en-US" sz="1200" b="1" dirty="0"/>
              <a:t>경향성 있게 나오는 것을 확인</a:t>
            </a:r>
            <a:endParaRPr lang="en-US" altLang="ko-KR" sz="1200" b="1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44200"/>
              </p:ext>
            </p:extLst>
          </p:nvPr>
        </p:nvGraphicFramePr>
        <p:xfrm>
          <a:off x="32153" y="601261"/>
          <a:ext cx="329333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3" y="601261"/>
                        <a:ext cx="329333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421163"/>
              </p:ext>
            </p:extLst>
          </p:nvPr>
        </p:nvGraphicFramePr>
        <p:xfrm>
          <a:off x="32153" y="3394108"/>
          <a:ext cx="329333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53" y="3394108"/>
                        <a:ext cx="329333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05098"/>
              </p:ext>
            </p:extLst>
          </p:nvPr>
        </p:nvGraphicFramePr>
        <p:xfrm>
          <a:off x="6426686" y="457205"/>
          <a:ext cx="2656932" cy="542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2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275 nm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Transmittance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53">
                <a:tc vMerge="1">
                  <a:txBody>
                    <a:bodyPr/>
                    <a:lstStyle/>
                    <a:p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mm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mm</a:t>
                      </a:r>
                      <a:b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endParaRPr lang="ko-KR" altLang="en-US" sz="12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Blank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(Base: Air)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Cuvette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only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84.76%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86.00%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0%</a:t>
                      </a:r>
                      <a:br>
                        <a:rPr lang="en-US" altLang="ko-KR" sz="1200" b="1" dirty="0"/>
                      </a:br>
                      <a:r>
                        <a:rPr lang="en-US" altLang="ko-KR" sz="1200" b="1" baseline="0" dirty="0"/>
                        <a:t>(DIW)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91.21%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92.23%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0.0023%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30.37%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0.0022%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20.58%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0.0023%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13.81%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0.0023%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9.54%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0.0024%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6.38%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147163"/>
              </p:ext>
            </p:extLst>
          </p:nvPr>
        </p:nvGraphicFramePr>
        <p:xfrm>
          <a:off x="3146297" y="601261"/>
          <a:ext cx="329333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6297" y="601261"/>
                        <a:ext cx="329333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0797"/>
              </p:ext>
            </p:extLst>
          </p:nvPr>
        </p:nvGraphicFramePr>
        <p:xfrm>
          <a:off x="3146297" y="3394108"/>
          <a:ext cx="329333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6297" y="3394108"/>
                        <a:ext cx="329333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0600" y="3177485"/>
            <a:ext cx="2124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Cuvette pass length 1 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628" y="385412"/>
            <a:ext cx="6189287" cy="2705730"/>
          </a:xfrm>
          <a:prstGeom prst="roundRect">
            <a:avLst>
              <a:gd name="adj" fmla="val 407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6628" y="3177486"/>
            <a:ext cx="6189287" cy="2705730"/>
          </a:xfrm>
          <a:prstGeom prst="roundRect">
            <a:avLst>
              <a:gd name="adj" fmla="val 4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6318" y="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B050"/>
                </a:solidFill>
              </a:rPr>
              <a:t>‘20. 3. 26 Data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8685"/>
              </p:ext>
            </p:extLst>
          </p:nvPr>
        </p:nvGraphicFramePr>
        <p:xfrm>
          <a:off x="255399" y="484188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99" y="484188"/>
                        <a:ext cx="3921125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120050"/>
              </p:ext>
            </p:extLst>
          </p:nvPr>
        </p:nvGraphicFramePr>
        <p:xfrm>
          <a:off x="255399" y="3495226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99" y="3495226"/>
                        <a:ext cx="3921125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45976"/>
              </p:ext>
            </p:extLst>
          </p:nvPr>
        </p:nvGraphicFramePr>
        <p:xfrm>
          <a:off x="4166558" y="569350"/>
          <a:ext cx="4625731" cy="324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275 nm (Baseline: Air)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Transmittance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DIW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91.69%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O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:DIW</a:t>
                      </a:r>
                      <a:r>
                        <a:rPr lang="en-US" altLang="ko-KR" sz="1200" b="1" baseline="0" dirty="0"/>
                        <a:t> = 1:5 v/v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11.62%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NH</a:t>
                      </a:r>
                      <a:r>
                        <a:rPr lang="en-US" altLang="ko-KR" sz="1200" b="1" baseline="-25000" dirty="0"/>
                        <a:t>4</a:t>
                      </a:r>
                      <a:r>
                        <a:rPr lang="en-US" altLang="ko-KR" sz="1200" b="1" dirty="0"/>
                        <a:t>OH:DIW</a:t>
                      </a:r>
                      <a:r>
                        <a:rPr lang="en-US" altLang="ko-KR" sz="1200" b="1" baseline="0" dirty="0"/>
                        <a:t> = 1:20 v/v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91.90%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OH:H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:DIW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1:4:20 v/v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1.72%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464"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5wt%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13.81%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5.43wt%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NH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OH 1.03wt%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1.30%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401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OH/H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UV-Vis spectroscopy </a:t>
            </a:r>
            <a:r>
              <a:rPr lang="ko-KR" altLang="en-US" sz="1400" b="1" dirty="0"/>
              <a:t>측정 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5701" y="3911256"/>
            <a:ext cx="4756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/>
              <a:t>단독으로는 </a:t>
            </a:r>
            <a:r>
              <a:rPr lang="en-US" altLang="ko-KR" sz="1400" b="1" dirty="0"/>
              <a:t>UV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없으나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혼합시</a:t>
            </a:r>
            <a:r>
              <a:rPr lang="ko-KR" altLang="en-US" sz="1400" b="1" dirty="0"/>
              <a:t> </a:t>
            </a:r>
            <a:br>
              <a:rPr lang="en-US" altLang="ko-KR" sz="1400" b="1" dirty="0"/>
            </a:br>
            <a:r>
              <a:rPr lang="en-US" altLang="ko-KR" sz="1400" b="1" dirty="0"/>
              <a:t>    (SC-1) UV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급격하게 증가함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기준 용액</a:t>
            </a:r>
            <a:r>
              <a:rPr lang="en-US" altLang="ko-KR" sz="1400" b="1" dirty="0"/>
              <a:t> (H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5.43wt% +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1.03wt%) </a:t>
            </a:r>
            <a:r>
              <a:rPr lang="ko-KR" altLang="en-US" sz="1400" b="1" dirty="0"/>
              <a:t>및 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간이 제조 용액 </a:t>
            </a:r>
            <a:r>
              <a:rPr lang="en-US" altLang="ko-KR" sz="1400" b="1" dirty="0"/>
              <a:t>(NH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OH:H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:DIW = 1:4:20 </a:t>
            </a:r>
            <a:r>
              <a:rPr lang="ko-KR" altLang="en-US" sz="1400" b="1" dirty="0" err="1"/>
              <a:t>부피피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에서 유사한 결과를 보아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에 의해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흡광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이 증가하는 것으로 보임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※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 농도에 </a:t>
            </a:r>
            <a:r>
              <a:rPr lang="en-US" altLang="ko-KR" sz="1400" b="1" dirty="0"/>
              <a:t>dependent</a:t>
            </a:r>
            <a:r>
              <a:rPr lang="ko-KR" altLang="en-US" sz="1400" b="1" dirty="0"/>
              <a:t>한지 확인 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필요</a:t>
            </a:r>
            <a:endParaRPr lang="en-US" altLang="ko-KR" sz="1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409700" y="1919288"/>
            <a:ext cx="0" cy="723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4426" y="212734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+NH</a:t>
            </a:r>
            <a:r>
              <a:rPr lang="en-US" altLang="ko-KR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ko-KR" sz="1400" b="1" dirty="0">
                <a:solidFill>
                  <a:srgbClr val="FF0000"/>
                </a:solidFill>
              </a:rPr>
              <a:t>OH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409700" y="4984002"/>
            <a:ext cx="0" cy="89327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75704" y="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B050"/>
                </a:solidFill>
              </a:rPr>
              <a:t>‘20. 4. 2 Data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074630"/>
              </p:ext>
            </p:extLst>
          </p:nvPr>
        </p:nvGraphicFramePr>
        <p:xfrm>
          <a:off x="3682856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2856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48936"/>
              </p:ext>
            </p:extLst>
          </p:nvPr>
        </p:nvGraphicFramePr>
        <p:xfrm>
          <a:off x="709469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69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852684"/>
              </p:ext>
            </p:extLst>
          </p:nvPr>
        </p:nvGraphicFramePr>
        <p:xfrm>
          <a:off x="709469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469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UV-Vis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+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290636"/>
              </p:ext>
            </p:extLst>
          </p:nvPr>
        </p:nvGraphicFramePr>
        <p:xfrm>
          <a:off x="3682856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2856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7392" y="5489570"/>
            <a:ext cx="870462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혼합시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UV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비정상적으로 증가하는 것과 관련하여 각 </a:t>
            </a:r>
            <a:r>
              <a:rPr lang="ko-KR" altLang="en-US" sz="1400" b="1" dirty="0" err="1"/>
              <a:t>약액별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range</a:t>
            </a:r>
            <a:r>
              <a:rPr lang="ko-KR" altLang="en-US" sz="1400" b="1" dirty="0"/>
              <a:t>에 해당하는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혼합액 </a:t>
            </a:r>
            <a:r>
              <a:rPr lang="en-US" altLang="ko-KR" sz="1400" b="1" dirty="0"/>
              <a:t>20</a:t>
            </a:r>
            <a:r>
              <a:rPr lang="ko-KR" altLang="en-US" sz="1400" b="1" dirty="0"/>
              <a:t>종을 제조하여 </a:t>
            </a:r>
            <a:r>
              <a:rPr lang="en-US" altLang="ko-KR" sz="1400" b="1" dirty="0"/>
              <a:t>UV </a:t>
            </a:r>
            <a:r>
              <a:rPr lang="ko-KR" altLang="en-US" sz="1400" b="1" dirty="0" err="1"/>
              <a:t>흡광을</a:t>
            </a:r>
            <a:r>
              <a:rPr lang="ko-KR" altLang="en-US" sz="1400" b="1" dirty="0"/>
              <a:t> 평가함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/>
              <a:t>농도가 일정할 때</a:t>
            </a:r>
            <a:r>
              <a:rPr lang="en-US" altLang="ko-KR" sz="1400" b="1" dirty="0"/>
              <a:t>,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농도가 증가할수록 </a:t>
            </a:r>
            <a:r>
              <a:rPr lang="en-US" altLang="ko-KR" sz="1400" b="1" dirty="0"/>
              <a:t>UV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증가하는 경향성이 있음</a:t>
            </a:r>
            <a:r>
              <a:rPr lang="en-US" altLang="ko-KR" sz="1400" b="1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1350" y="4517827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5704" y="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B050"/>
                </a:solidFill>
              </a:rPr>
              <a:t>‘20. 4. 9 Data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3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UV-Vis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+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494660"/>
              </p:ext>
            </p:extLst>
          </p:nvPr>
        </p:nvGraphicFramePr>
        <p:xfrm>
          <a:off x="60975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75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020054"/>
              </p:ext>
            </p:extLst>
          </p:nvPr>
        </p:nvGraphicFramePr>
        <p:xfrm>
          <a:off x="3034363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4363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36017"/>
              </p:ext>
            </p:extLst>
          </p:nvPr>
        </p:nvGraphicFramePr>
        <p:xfrm>
          <a:off x="6007750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750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78610"/>
              </p:ext>
            </p:extLst>
          </p:nvPr>
        </p:nvGraphicFramePr>
        <p:xfrm>
          <a:off x="60975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75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8485"/>
              </p:ext>
            </p:extLst>
          </p:nvPr>
        </p:nvGraphicFramePr>
        <p:xfrm>
          <a:off x="3034363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34363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49187" y="4755952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5704" y="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B050"/>
                </a:solidFill>
              </a:rPr>
              <a:t>‘20. 4. 9 Data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392" y="5489570"/>
            <a:ext cx="888897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혼합시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UV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비정상적으로 증가하는 것과 관련하여 기존</a:t>
            </a:r>
            <a:r>
              <a:rPr lang="en-US" altLang="ko-KR" sz="1400" b="1" dirty="0"/>
              <a:t> LED peak </a:t>
            </a:r>
            <a:r>
              <a:rPr lang="ko-KR" altLang="en-US" sz="1400" b="1" dirty="0"/>
              <a:t>파장 </a:t>
            </a:r>
            <a:r>
              <a:rPr lang="en-US" altLang="ko-KR" sz="1400" b="1" dirty="0"/>
              <a:t>(275 nm)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사용시 </a:t>
            </a:r>
            <a:r>
              <a:rPr lang="ko-KR" altLang="en-US" sz="1400" b="1" dirty="0" err="1"/>
              <a:t>흡광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saturation </a:t>
            </a:r>
            <a:r>
              <a:rPr lang="ko-KR" altLang="en-US" sz="1400" b="1" dirty="0"/>
              <a:t>문제로 인해 일부 고농도 </a:t>
            </a:r>
            <a:r>
              <a:rPr lang="ko-KR" altLang="en-US" sz="1400" b="1" dirty="0" err="1"/>
              <a:t>약액에서</a:t>
            </a:r>
            <a:r>
              <a:rPr lang="ko-KR" altLang="en-US" sz="1400" b="1" dirty="0"/>
              <a:t> 측정이 불가능할 것으로 판단됨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UV LED </a:t>
            </a:r>
            <a:r>
              <a:rPr lang="ko-KR" altLang="en-US" sz="1400" b="1" dirty="0"/>
              <a:t>피크 파장을 </a:t>
            </a:r>
            <a:r>
              <a:rPr lang="en-US" altLang="ko-KR" sz="1400" b="1" dirty="0">
                <a:solidFill>
                  <a:srgbClr val="FF0000"/>
                </a:solidFill>
              </a:rPr>
              <a:t>280 nm</a:t>
            </a:r>
            <a:r>
              <a:rPr lang="ko-KR" altLang="en-US" sz="1400" b="1" dirty="0">
                <a:solidFill>
                  <a:srgbClr val="FF0000"/>
                </a:solidFill>
              </a:rPr>
              <a:t>로 </a:t>
            </a:r>
            <a:r>
              <a:rPr lang="en-US" altLang="ko-KR" sz="1400" b="1" dirty="0">
                <a:solidFill>
                  <a:srgbClr val="FF0000"/>
                </a:solidFill>
              </a:rPr>
              <a:t>shift </a:t>
            </a:r>
            <a:r>
              <a:rPr lang="ko-KR" altLang="en-US" sz="1400" b="1" dirty="0"/>
              <a:t>할 경우 충분히 활용 가능할 것으로 보이나 여러 논의가 필요함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08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UV-Vis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+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19592"/>
              </p:ext>
            </p:extLst>
          </p:nvPr>
        </p:nvGraphicFramePr>
        <p:xfrm>
          <a:off x="276045" y="508158"/>
          <a:ext cx="85919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Absorbance @ 275 nm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</a:t>
                      </a:r>
                      <a:r>
                        <a:rPr lang="en-US" altLang="ko-KR" sz="1200" baseline="-25000" dirty="0"/>
                        <a:t>2</a:t>
                      </a:r>
                      <a:r>
                        <a:rPr lang="en-US" altLang="ko-KR" sz="1200" dirty="0"/>
                        <a:t>O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NH</a:t>
                      </a:r>
                      <a:r>
                        <a:rPr lang="en-US" altLang="ko-KR" sz="1200" baseline="-25000" dirty="0"/>
                        <a:t>4</a:t>
                      </a:r>
                      <a:r>
                        <a:rPr lang="en-US" altLang="ko-KR" sz="1200" dirty="0"/>
                        <a:t>OH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0.5wt%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0.9482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1.1200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1.4498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1.6965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4.6401*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1.0383*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1.4461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1.8086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2.2091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2.6474*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1.4820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1.8601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2.4047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2.7377*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4.6272**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1.4320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1.8817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2.3987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3.5710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4.6160**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65557"/>
              </p:ext>
            </p:extLst>
          </p:nvPr>
        </p:nvGraphicFramePr>
        <p:xfrm>
          <a:off x="276045" y="3279031"/>
          <a:ext cx="85919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Transmittance @ 275 nm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</a:t>
                      </a:r>
                      <a:r>
                        <a:rPr lang="en-US" altLang="ko-KR" sz="1200" baseline="-25000" dirty="0"/>
                        <a:t>2</a:t>
                      </a:r>
                      <a:r>
                        <a:rPr lang="en-US" altLang="ko-KR" sz="1200" dirty="0"/>
                        <a:t>O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NH</a:t>
                      </a:r>
                      <a:r>
                        <a:rPr lang="en-US" altLang="ko-KR" sz="1200" baseline="-25000" dirty="0"/>
                        <a:t>4</a:t>
                      </a:r>
                      <a:r>
                        <a:rPr lang="en-US" altLang="ko-KR" sz="1200" dirty="0"/>
                        <a:t>OH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0.5wt%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11.2913%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7.6127%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3.5712%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2.0266%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0.0023%*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9.1790%*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3.5999%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1.5686%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0.6289%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0.2437%*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3.3134%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1.3922%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0.4058%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0.1996%*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0.0024%**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3.7157%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1.3258%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0.4113%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0.0487%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0.0024%**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9575" y="5994202"/>
            <a:ext cx="61191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** UV LED/Photodiode</a:t>
            </a:r>
            <a:r>
              <a:rPr lang="ko-KR" altLang="en-US" sz="1400" dirty="0"/>
              <a:t>를 이용한 단순 투과 측정을 통한 농도 결정 불가능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5704" y="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B050"/>
                </a:solidFill>
              </a:rPr>
              <a:t>‘20. 4. 9 Data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0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UV-Vis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+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942"/>
              </p:ext>
            </p:extLst>
          </p:nvPr>
        </p:nvGraphicFramePr>
        <p:xfrm>
          <a:off x="276045" y="508158"/>
          <a:ext cx="85919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Absorbance @ 280 nm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</a:t>
                      </a:r>
                      <a:r>
                        <a:rPr lang="en-US" altLang="ko-KR" sz="1200" baseline="-25000" dirty="0"/>
                        <a:t>2</a:t>
                      </a:r>
                      <a:r>
                        <a:rPr lang="en-US" altLang="ko-KR" sz="1200" dirty="0"/>
                        <a:t>O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NH</a:t>
                      </a:r>
                      <a:r>
                        <a:rPr lang="en-US" altLang="ko-KR" sz="1200" baseline="-25000" dirty="0"/>
                        <a:t>4</a:t>
                      </a:r>
                      <a:r>
                        <a:rPr lang="en-US" altLang="ko-KR" sz="1200" dirty="0"/>
                        <a:t>OH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0.5wt%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0.7214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0.8396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1.0786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1.2548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2.2417*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0.7844*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1.0865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1.3398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1.5938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1.8144*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1.1229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1.3998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1.7392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1.8589*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2.5275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1.0809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1.4032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1.7183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2.0190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2.4575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5887"/>
              </p:ext>
            </p:extLst>
          </p:nvPr>
        </p:nvGraphicFramePr>
        <p:xfrm>
          <a:off x="276045" y="3279031"/>
          <a:ext cx="85919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Transmittance @ 280 nm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</a:t>
                      </a:r>
                      <a:r>
                        <a:rPr lang="en-US" altLang="ko-KR" sz="1200" baseline="-25000" dirty="0"/>
                        <a:t>2</a:t>
                      </a:r>
                      <a:r>
                        <a:rPr lang="en-US" altLang="ko-KR" sz="1200" dirty="0"/>
                        <a:t>O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NH</a:t>
                      </a:r>
                      <a:r>
                        <a:rPr lang="en-US" altLang="ko-KR" sz="1200" baseline="-25000" dirty="0"/>
                        <a:t>4</a:t>
                      </a:r>
                      <a:r>
                        <a:rPr lang="en-US" altLang="ko-KR" sz="1200" dirty="0"/>
                        <a:t>OH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0.5wt%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19.0178%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14.4979%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8.3738%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5.5913%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0.5895%*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16.4567%*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8.2235%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4.5976%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2.5675%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1.5507%*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7.5610%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4.0052%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1.8397%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1.4004%*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0.3161%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8.3270%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3.9752%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1.9311%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0.9704%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0.3734%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9575" y="5994202"/>
            <a:ext cx="128432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37392" y="6283162"/>
            <a:ext cx="72667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280 nm </a:t>
            </a:r>
            <a:r>
              <a:rPr lang="ko-KR" altLang="en-US" sz="1400" b="1" dirty="0"/>
              <a:t>에서의 투과율 </a:t>
            </a:r>
            <a:r>
              <a:rPr lang="ko-KR" altLang="en-US" sz="1400" b="1" dirty="0" err="1"/>
              <a:t>확인시</a:t>
            </a:r>
            <a:r>
              <a:rPr lang="ko-KR" altLang="en-US" sz="1400" b="1" dirty="0"/>
              <a:t> 고농도 </a:t>
            </a:r>
            <a:r>
              <a:rPr lang="ko-KR" altLang="en-US" sz="1400" b="1" dirty="0" err="1"/>
              <a:t>약액에서</a:t>
            </a:r>
            <a:r>
              <a:rPr lang="ko-KR" altLang="en-US" sz="1400" b="1" dirty="0"/>
              <a:t> 충분히 측정이 가능할 것으로 판단됨</a:t>
            </a:r>
            <a:r>
              <a:rPr lang="en-US" altLang="ko-KR" sz="1400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6318" y="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B050"/>
                </a:solidFill>
              </a:rPr>
              <a:t>‘20. 4. 16 Data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39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871029"/>
              </p:ext>
            </p:extLst>
          </p:nvPr>
        </p:nvGraphicFramePr>
        <p:xfrm>
          <a:off x="255399" y="3495226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399" y="3495226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83249"/>
              </p:ext>
            </p:extLst>
          </p:nvPr>
        </p:nvGraphicFramePr>
        <p:xfrm>
          <a:off x="255399" y="484188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399" y="484188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7038"/>
              </p:ext>
            </p:extLst>
          </p:nvPr>
        </p:nvGraphicFramePr>
        <p:xfrm>
          <a:off x="4166558" y="569350"/>
          <a:ext cx="4625730" cy="2610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Measurement</a:t>
                      </a:r>
                    </a:p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275 nm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Transmittance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Baseline:</a:t>
                      </a:r>
                      <a:r>
                        <a:rPr lang="en-US" altLang="ko-KR" sz="1200" b="1" baseline="0" dirty="0"/>
                        <a:t> Air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DIW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91.69%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2020. 3.</a:t>
                      </a:r>
                      <a:r>
                        <a:rPr lang="en-US" altLang="ko-KR" sz="1200" b="1" baseline="0" dirty="0"/>
                        <a:t> 30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O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:DIW</a:t>
                      </a:r>
                      <a:r>
                        <a:rPr lang="en-US" altLang="ko-KR" sz="1200" b="1" baseline="0" dirty="0"/>
                        <a:t> = 1:5 v/v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11.62%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5wt%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13.81%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2020. 4. 23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O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:DIW</a:t>
                      </a:r>
                      <a:r>
                        <a:rPr lang="en-US" altLang="ko-KR" sz="1200" b="1" baseline="0" dirty="0"/>
                        <a:t> = 1:5 v/v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11.52%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5wt%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14.47%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3269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UV-Vis spectroscopy </a:t>
            </a:r>
            <a:r>
              <a:rPr lang="ko-KR" altLang="en-US" sz="1400" b="1" dirty="0"/>
              <a:t>측정 결과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5700" y="3539781"/>
            <a:ext cx="492209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: DIW = 1:5 v/v (</a:t>
            </a:r>
            <a:r>
              <a:rPr lang="ko-KR" altLang="en-US" sz="1400" b="1" dirty="0"/>
              <a:t>측정일 마다 새로 제작</a:t>
            </a:r>
            <a:r>
              <a:rPr lang="en-US" altLang="ko-KR" sz="1400" b="1" dirty="0"/>
              <a:t>),</a:t>
            </a:r>
            <a:br>
              <a:rPr lang="en-US" altLang="ko-KR" sz="1400" b="1" dirty="0"/>
            </a:br>
            <a:r>
              <a:rPr lang="en-US" altLang="ko-KR" sz="1400" b="1" dirty="0"/>
              <a:t>  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5wt% (</a:t>
            </a:r>
            <a:r>
              <a:rPr lang="ko-KR" altLang="en-US" sz="1400" b="1" dirty="0"/>
              <a:t>동일 용액에 대해 측정 일자가 다름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 err="1"/>
              <a:t>측정시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250 nm </a:t>
            </a:r>
            <a:r>
              <a:rPr lang="ko-KR" altLang="en-US" sz="1400" b="1" dirty="0"/>
              <a:t>부근의 </a:t>
            </a:r>
            <a:r>
              <a:rPr lang="ko-KR" altLang="en-US" sz="1400" b="1" dirty="0" err="1"/>
              <a:t>흡광에</a:t>
            </a:r>
            <a:r>
              <a:rPr lang="ko-KR" altLang="en-US" sz="1400" b="1" dirty="0"/>
              <a:t> 다소 차이가 있으나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투과도의 차이는 크지 않은 것을 확인함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※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단일 </a:t>
            </a:r>
            <a:r>
              <a:rPr lang="ko-KR" altLang="en-US" sz="1400" b="1" dirty="0" err="1"/>
              <a:t>약액은</a:t>
            </a:r>
            <a:r>
              <a:rPr lang="ko-KR" altLang="en-US" sz="1400" b="1" dirty="0"/>
              <a:t> 시간이 지나도 크게 변하지 않는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 것으로 판단됨</a:t>
            </a:r>
            <a:r>
              <a:rPr lang="en-US" altLang="ko-KR" sz="14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6318" y="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B050"/>
                </a:solidFill>
              </a:rPr>
              <a:t>‘20. 4. 29 Data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1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746741"/>
              </p:ext>
            </p:extLst>
          </p:nvPr>
        </p:nvGraphicFramePr>
        <p:xfrm>
          <a:off x="255399" y="3495226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399" y="3495226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3269"/>
              </p:ext>
            </p:extLst>
          </p:nvPr>
        </p:nvGraphicFramePr>
        <p:xfrm>
          <a:off x="255399" y="484188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399" y="484188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04433"/>
              </p:ext>
            </p:extLst>
          </p:nvPr>
        </p:nvGraphicFramePr>
        <p:xfrm>
          <a:off x="4166558" y="569349"/>
          <a:ext cx="4625730" cy="264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Measurement</a:t>
                      </a:r>
                    </a:p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275 nm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Transmittance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2020. 3.</a:t>
                      </a:r>
                      <a:r>
                        <a:rPr lang="en-US" altLang="ko-KR" sz="1200" b="1" baseline="0" dirty="0"/>
                        <a:t> 30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NH</a:t>
                      </a:r>
                      <a:r>
                        <a:rPr lang="en-US" altLang="ko-KR" sz="1200" b="1" baseline="-25000" dirty="0"/>
                        <a:t>4</a:t>
                      </a:r>
                      <a:r>
                        <a:rPr lang="en-US" altLang="ko-KR" sz="1200" b="1" dirty="0"/>
                        <a:t>OH:H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O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:DIW</a:t>
                      </a:r>
                      <a:r>
                        <a:rPr lang="en-US" altLang="ko-KR" sz="1200" b="1" baseline="0" dirty="0"/>
                        <a:t> </a:t>
                      </a:r>
                      <a:br>
                        <a:rPr lang="en-US" altLang="ko-KR" sz="1200" b="1" baseline="0" dirty="0"/>
                      </a:br>
                      <a:r>
                        <a:rPr lang="en-US" altLang="ko-KR" sz="1200" b="1" baseline="0" dirty="0"/>
                        <a:t>= 1:4:20 v/v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1.72%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1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5.43wt% +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OH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1.03wt%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1.30%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1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2020. 4. 23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NH</a:t>
                      </a:r>
                      <a:r>
                        <a:rPr lang="en-US" altLang="ko-KR" sz="1200" b="1" baseline="-25000" dirty="0"/>
                        <a:t>4</a:t>
                      </a:r>
                      <a:r>
                        <a:rPr lang="en-US" altLang="ko-KR" sz="1200" b="1" dirty="0"/>
                        <a:t>OH:H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O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:DIW</a:t>
                      </a:r>
                      <a:r>
                        <a:rPr lang="en-US" altLang="ko-KR" sz="1200" b="1" baseline="0" dirty="0"/>
                        <a:t> </a:t>
                      </a:r>
                      <a:br>
                        <a:rPr lang="en-US" altLang="ko-KR" sz="1200" b="1" baseline="0" dirty="0"/>
                      </a:br>
                      <a:r>
                        <a:rPr lang="en-US" altLang="ko-KR" sz="1200" b="1" baseline="0" dirty="0"/>
                        <a:t>= 1:4:20 v/v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1.70%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1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5.43wt% +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OH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1.03wt%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57.52%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401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OH/H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UV-Vis spectroscopy </a:t>
            </a:r>
            <a:r>
              <a:rPr lang="ko-KR" altLang="en-US" sz="1400" b="1" dirty="0"/>
              <a:t>측정 결과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5700" y="3454056"/>
            <a:ext cx="49220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OH:H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:DIW = 1:4:20 v/v (</a:t>
            </a:r>
            <a:r>
              <a:rPr lang="ko-KR" altLang="en-US" sz="1400" b="1" dirty="0"/>
              <a:t>각 측정일 새로 제작</a:t>
            </a:r>
            <a:r>
              <a:rPr lang="en-US" altLang="ko-KR" sz="1400" b="1" dirty="0"/>
              <a:t>),</a:t>
            </a:r>
            <a:br>
              <a:rPr lang="en-US" altLang="ko-KR" sz="1400" b="1" dirty="0"/>
            </a:br>
            <a:r>
              <a:rPr lang="en-US" altLang="ko-KR" sz="1400" b="1" dirty="0"/>
              <a:t>  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5.43wt% +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1.03wt% (</a:t>
            </a:r>
            <a:r>
              <a:rPr lang="ko-KR" altLang="en-US" sz="1400" b="1" dirty="0"/>
              <a:t>동일 용액에 대해 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측정 일자가 다름</a:t>
            </a:r>
            <a:r>
              <a:rPr lang="en-US" altLang="ko-KR" sz="1400" b="1" dirty="0"/>
              <a:t>) </a:t>
            </a:r>
            <a:r>
              <a:rPr lang="ko-KR" altLang="en-US" sz="1400" b="1" dirty="0" err="1"/>
              <a:t>측정시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SC-1 </a:t>
            </a:r>
            <a:r>
              <a:rPr lang="ko-KR" altLang="en-US" sz="1400" b="1" dirty="0"/>
              <a:t>용액은 염기 촉매에 의해</a:t>
            </a:r>
            <a:br>
              <a:rPr lang="en-US" altLang="ko-KR" sz="1400" b="1" dirty="0"/>
            </a:br>
            <a:r>
              <a:rPr lang="en-US" altLang="ko-KR" sz="1400" b="1" dirty="0"/>
              <a:t>  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분해가 촉진되어 시간이 지남에 따라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감소하는 것으로 판단됨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ko-KR" altLang="en-US" sz="1400" b="1" dirty="0"/>
              <a:t>→ 새로 만든 용액 의 </a:t>
            </a:r>
            <a:r>
              <a:rPr lang="en-US" altLang="ko-KR" sz="1400" b="1" dirty="0"/>
              <a:t>250 nm </a:t>
            </a:r>
            <a:r>
              <a:rPr lang="ko-KR" altLang="en-US" sz="1400" b="1" dirty="0"/>
              <a:t>부근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낮은 것은 원액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의 농도가 달라졌을 가능성이 있음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※ SC-1 </a:t>
            </a:r>
            <a:r>
              <a:rPr lang="ko-KR" altLang="en-US" sz="1400" b="1" dirty="0"/>
              <a:t>용액 </a:t>
            </a:r>
            <a:r>
              <a:rPr lang="ko-KR" altLang="en-US" sz="1400" b="1" dirty="0" err="1"/>
              <a:t>측정시</a:t>
            </a:r>
            <a:r>
              <a:rPr lang="ko-KR" altLang="en-US" sz="1400" b="1" dirty="0"/>
              <a:t> 매번 새로 제작해야 하는지 여부 확인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필요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76318" y="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B050"/>
                </a:solidFill>
              </a:rPr>
              <a:t>‘20. 4. 29 Data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3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1616</Words>
  <Application>Microsoft Office PowerPoint</Application>
  <PresentationFormat>화면 슬라이드 쇼(4:3)</PresentationFormat>
  <Paragraphs>320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inherit</vt:lpstr>
      <vt:lpstr>NexusSans</vt:lpstr>
      <vt:lpstr>Roboto</vt:lpstr>
      <vt:lpstr>맑은 고딕</vt:lpstr>
      <vt:lpstr>arial</vt:lpstr>
      <vt:lpstr>arial</vt:lpstr>
      <vt:lpstr>Calibri</vt:lpstr>
      <vt:lpstr>Cambria Math</vt:lpstr>
      <vt:lpstr>Office 테마</vt:lpstr>
      <vt:lpstr>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kwpark@atikorea.com</cp:lastModifiedBy>
  <cp:revision>2</cp:revision>
  <dcterms:created xsi:type="dcterms:W3CDTF">2020-09-02T08:33:58Z</dcterms:created>
  <dcterms:modified xsi:type="dcterms:W3CDTF">2020-10-20T00:51:54Z</dcterms:modified>
</cp:coreProperties>
</file>