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987" r:id="rId3"/>
    <p:sldId id="1189" r:id="rId4"/>
    <p:sldId id="1191" r:id="rId5"/>
    <p:sldId id="391" r:id="rId6"/>
    <p:sldId id="392" r:id="rId7"/>
    <p:sldId id="393" r:id="rId8"/>
    <p:sldId id="308" r:id="rId9"/>
    <p:sldId id="430" r:id="rId10"/>
    <p:sldId id="446" r:id="rId11"/>
    <p:sldId id="447" r:id="rId12"/>
    <p:sldId id="428" r:id="rId1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9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19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49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hyperlink" Target="https://www.google.com/url?sa=i&amp;url=https://www.alibaba.com/product-detail/InGaAs-Avalanche-Photodiode-APD-2-5_60592751520.html&amp;psig=AOvVaw2huSSnBFqpfI7SCDwEFt0O&amp;ust=1581925540522000&amp;source=images&amp;cd=vfe&amp;ved=0CAIQjRxqFwoTCNiCh4TK1ecCFQAAAAAdAAAAABA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www.google.com/url?sa=i&amp;url=http://www.roithner-laser.com/pd_electronics.html&amp;psig=AOvVaw0o8tqclx8Sf6MacrOkeWbz&amp;ust=1581925611085000&amp;source=images&amp;cd=vfe&amp;ved=0CAIQjRxqFwoTCMjAoqPK1ecCFQAAAAAdAAAAABA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5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522158" y="998152"/>
            <a:ext cx="1066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OAS-A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광학 설계</a:t>
            </a:r>
            <a:endParaRPr lang="en-US" altLang="ko-KR" sz="44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19529-3C1D-4B30-8221-BDE421688BE5}"/>
              </a:ext>
            </a:extLst>
          </p:cNvPr>
          <p:cNvSpPr txBox="1"/>
          <p:nvPr/>
        </p:nvSpPr>
        <p:spPr>
          <a:xfrm>
            <a:off x="1003901" y="2934236"/>
            <a:ext cx="10184197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&amp; D</a:t>
            </a:r>
          </a:p>
        </p:txBody>
      </p:sp>
      <p:pic>
        <p:nvPicPr>
          <p:cNvPr id="14" name="Picture 11" descr="(가로)ATIK copy">
            <a:extLst>
              <a:ext uri="{FF2B5EF4-FFF2-40B4-BE49-F238E27FC236}">
                <a16:creationId xmlns:a16="http://schemas.microsoft.com/office/drawing/2014/main" id="{49DC40F9-9219-47C9-91CA-84D2E7B6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301208"/>
            <a:ext cx="24574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70E21-25AA-4442-AB7F-874A68D28261}"/>
              </a:ext>
            </a:extLst>
          </p:cNvPr>
          <p:cNvSpPr>
            <a:spLocks noGrp="1" noChangeArrowheads="1"/>
          </p:cNvSpPr>
          <p:nvPr/>
        </p:nvSpPr>
        <p:spPr bwMode="gray">
          <a:xfrm>
            <a:off x="3915660" y="6097247"/>
            <a:ext cx="4547839" cy="3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한국에이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EDF72-66D2-4F1B-A5CC-339ACFE7E3DC}"/>
              </a:ext>
            </a:extLst>
          </p:cNvPr>
          <p:cNvSpPr txBox="1"/>
          <p:nvPr/>
        </p:nvSpPr>
        <p:spPr>
          <a:xfrm>
            <a:off x="856609" y="4285545"/>
            <a:ext cx="1066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2020.8.3</a:t>
            </a:r>
          </a:p>
        </p:txBody>
      </p:sp>
    </p:spTree>
    <p:extLst>
      <p:ext uri="{BB962C8B-B14F-4D97-AF65-F5344CB8AC3E}">
        <p14:creationId xmlns:p14="http://schemas.microsoft.com/office/powerpoint/2010/main" val="158732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85" y="607826"/>
            <a:ext cx="4320000" cy="340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92" y="607826"/>
            <a:ext cx="4320000" cy="340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"/>
            <a:ext cx="591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UV+IR </a:t>
            </a:r>
            <a:r>
              <a:rPr lang="ko-KR" altLang="en-US" sz="1400" b="1" dirty="0"/>
              <a:t>동시측정 </a:t>
            </a:r>
            <a:r>
              <a:rPr lang="en-US" altLang="ko-KR" sz="1400" b="1" dirty="0">
                <a:solidFill>
                  <a:srgbClr val="FF0000"/>
                </a:solidFill>
              </a:rPr>
              <a:t>Filtered + fitted data – IR @ 0 sec</a:t>
            </a:r>
            <a:r>
              <a:rPr lang="en-US" altLang="ko-KR" sz="1400" b="1" dirty="0"/>
              <a:t> : Surface fitting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0092" y="4420159"/>
            <a:ext cx="508414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ko-KR" altLang="en-US" sz="1400" b="1" dirty="0" err="1"/>
              <a:t>재측정이</a:t>
            </a:r>
            <a:r>
              <a:rPr lang="ko-KR" altLang="en-US" sz="1400" b="1" dirty="0"/>
              <a:t> 필요하다고 판단되는 </a:t>
            </a:r>
            <a:r>
              <a:rPr lang="en-US" altLang="ko-KR" sz="1400" b="1" dirty="0"/>
              <a:t>point</a:t>
            </a:r>
            <a:r>
              <a:rPr lang="ko-KR" altLang="en-US" sz="1400" b="1" dirty="0"/>
              <a:t>를 제외하고</a:t>
            </a:r>
            <a:br>
              <a:rPr lang="en-US" altLang="ko-KR" sz="1400" b="1" dirty="0"/>
            </a:br>
            <a:r>
              <a:rPr lang="en-US" altLang="ko-KR" sz="1400" b="1" dirty="0"/>
              <a:t>    poly surface fitting </a:t>
            </a:r>
            <a:r>
              <a:rPr lang="ko-KR" altLang="en-US" sz="1400" b="1" dirty="0" err="1"/>
              <a:t>진행시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exponential fitting</a:t>
            </a:r>
            <a:r>
              <a:rPr lang="ko-KR" altLang="en-US" sz="1400" b="1" dirty="0"/>
              <a:t>보다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더 높은 </a:t>
            </a:r>
            <a:r>
              <a:rPr lang="en-US" altLang="ko-KR" sz="1400" b="1" dirty="0"/>
              <a:t>Adj. R</a:t>
            </a:r>
            <a:r>
              <a:rPr lang="en-US" altLang="ko-KR" sz="1400" b="1" baseline="30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확보</a:t>
            </a:r>
            <a:br>
              <a:rPr lang="en-US" altLang="ko-KR" sz="1400" b="1" dirty="0"/>
            </a:br>
            <a:r>
              <a:rPr lang="en-US" altLang="ko-KR" sz="1400" b="1" dirty="0"/>
              <a:t>    : </a:t>
            </a:r>
            <a:r>
              <a:rPr lang="ko-KR" altLang="en-US" sz="1400" b="1" dirty="0" err="1"/>
              <a:t>재측정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진행후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 </a:t>
            </a:r>
            <a:r>
              <a:rPr lang="ko-KR" altLang="en-US" sz="1400" b="1" dirty="0"/>
              <a:t>재검토</a:t>
            </a:r>
            <a:br>
              <a:rPr lang="en-US" altLang="ko-KR" sz="1400" b="1" dirty="0"/>
            </a:br>
            <a:r>
              <a:rPr lang="en-US" altLang="ko-KR" sz="1400" b="1" dirty="0"/>
              <a:t>   ※ </a:t>
            </a:r>
            <a:r>
              <a:rPr lang="en-US" altLang="ko-KR" sz="1400" b="1" dirty="0" err="1"/>
              <a:t>Levenberg</a:t>
            </a:r>
            <a:r>
              <a:rPr lang="en-US" altLang="ko-KR" sz="1400" b="1" dirty="0"/>
              <a:t>-Marquardt algorithm </a:t>
            </a:r>
            <a:r>
              <a:rPr lang="ko-KR" altLang="en-US" sz="1400" b="1" dirty="0"/>
              <a:t>적용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31696" y="4163133"/>
                <a:ext cx="35062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𝑦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𝑎𝑥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𝑏𝑦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𝑐𝑥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𝑑𝑦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r>
                        <a:rPr lang="en-US" altLang="ko-KR" sz="1600" i="1">
                          <a:latin typeface="Cambria Math"/>
                        </a:rPr>
                        <m:t>𝑓𝑥𝑦</m:t>
                      </m:r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696" y="4163133"/>
                <a:ext cx="3506280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75138" y="4628375"/>
                <a:ext cx="1883401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𝑎</m:t>
                      </m:r>
                      <m:r>
                        <a:rPr lang="en-US" altLang="ko-KR" sz="1600" i="1">
                          <a:latin typeface="Cambria Math"/>
                        </a:rPr>
                        <m:t>=4.84738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  <m:r>
                        <a:rPr lang="en-US" altLang="ko-KR" sz="1600" i="1">
                          <a:latin typeface="Cambria Math"/>
                        </a:rPr>
                        <m:t>=−11.13146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𝑐</m:t>
                      </m:r>
                      <m:r>
                        <a:rPr lang="en-US" altLang="ko-KR" sz="1600" i="1">
                          <a:latin typeface="Cambria Math"/>
                        </a:rPr>
                        <m:t>=−64.06114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𝑑</m:t>
                      </m:r>
                      <m:r>
                        <a:rPr lang="en-US" altLang="ko-KR" sz="1600" i="1">
                          <a:latin typeface="Cambria Math"/>
                        </a:rPr>
                        <m:t>=0.61358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𝑓</m:t>
                      </m:r>
                      <m:r>
                        <a:rPr lang="en-US" altLang="ko-KR" sz="1600" i="1">
                          <a:latin typeface="Cambria Math"/>
                        </a:rPr>
                        <m:t>=0.47219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=638.88207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𝐴𝑑𝑗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.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=0.99751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38" y="4628375"/>
                <a:ext cx="1883401" cy="1815882"/>
              </a:xfrm>
              <a:prstGeom prst="rect">
                <a:avLst/>
              </a:prstGeom>
              <a:blipFill>
                <a:blip r:embed="rId5"/>
                <a:stretch>
                  <a:fillRect b="-1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06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3961" y="1238538"/>
            <a:ext cx="4802661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※ Target </a:t>
            </a:r>
            <a:r>
              <a:rPr lang="ko-KR" altLang="en-US" sz="1400" b="1" dirty="0"/>
              <a:t>농도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OH: 1.03 ± 0.2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(0.83 ~ 1.23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 5.43 ± 0.3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(5.13 ~ 5.73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Surface fitting </a:t>
            </a:r>
            <a:r>
              <a:rPr lang="ko-KR" altLang="en-US" sz="1400" b="1" dirty="0"/>
              <a:t>검증</a:t>
            </a:r>
            <a:br>
              <a:rPr lang="en-US" altLang="ko-KR" sz="1400" b="1" dirty="0"/>
            </a:br>
            <a:r>
              <a:rPr lang="en-US" altLang="ko-KR" sz="1400" b="1" dirty="0"/>
              <a:t>   : Target range </a:t>
            </a:r>
            <a:r>
              <a:rPr lang="ko-KR" altLang="en-US" sz="1400" b="1" dirty="0"/>
              <a:t>內</a:t>
            </a:r>
            <a:r>
              <a:rPr lang="en-US" altLang="ko-KR" sz="1400" b="1" dirty="0"/>
              <a:t> SC-1 </a:t>
            </a:r>
            <a:r>
              <a:rPr lang="ko-KR" altLang="en-US" sz="1400" b="1" dirty="0"/>
              <a:t>용액에 대해 </a:t>
            </a:r>
            <a:r>
              <a:rPr lang="en-US" altLang="ko-KR" sz="1400" b="1" dirty="0"/>
              <a:t>surface fitting</a:t>
            </a:r>
            <a:r>
              <a:rPr lang="ko-KR" altLang="en-US" sz="1400" b="1" dirty="0"/>
              <a:t>을 </a:t>
            </a:r>
            <a:br>
              <a:rPr lang="en-US" altLang="ko-KR" sz="1400" b="1" dirty="0"/>
            </a:br>
            <a:r>
              <a:rPr lang="en-US" altLang="ko-KR" sz="1400" b="1" dirty="0"/>
              <a:t>     </a:t>
            </a:r>
            <a:r>
              <a:rPr lang="ko-KR" altLang="en-US" sz="1400" b="1" dirty="0"/>
              <a:t>통한 농도 역산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</a:t>
            </a:r>
            <a:r>
              <a:rPr lang="ko-KR" altLang="en-US" sz="1400" b="1" dirty="0"/>
              <a:t>진행상황 미팅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차주中</a:t>
            </a:r>
            <a:r>
              <a:rPr lang="ko-KR" altLang="en-US" sz="1400" b="1" dirty="0"/>
              <a:t> 별도 논의</a:t>
            </a:r>
            <a:endParaRPr lang="en-US" altLang="ko-KR" sz="1400" b="1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47636"/>
              </p:ext>
            </p:extLst>
          </p:nvPr>
        </p:nvGraphicFramePr>
        <p:xfrm>
          <a:off x="2296492" y="103053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6492" y="103053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5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ECB91-891A-409D-9AA7-1D4F167AAE87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1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M-IR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구성도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B352A544-ABA9-4163-B048-18714F16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6" y="2426191"/>
            <a:ext cx="2467272" cy="20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CE1AFAD-3953-421D-AF7A-0417996C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34" y="2426191"/>
            <a:ext cx="2018454" cy="354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37A83536-A2EF-4F41-BB87-399B84F5D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38" y="1280395"/>
            <a:ext cx="3490156" cy="114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CBC5E1-97CA-4B59-A10C-3C4C8B306623}"/>
              </a:ext>
            </a:extLst>
          </p:cNvPr>
          <p:cNvCxnSpPr/>
          <p:nvPr/>
        </p:nvCxnSpPr>
        <p:spPr>
          <a:xfrm flipV="1">
            <a:off x="1660700" y="5563837"/>
            <a:ext cx="0" cy="5859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03FB3C-B60D-4802-80AA-140F44954B86}"/>
              </a:ext>
            </a:extLst>
          </p:cNvPr>
          <p:cNvSpPr txBox="1"/>
          <p:nvPr/>
        </p:nvSpPr>
        <p:spPr>
          <a:xfrm>
            <a:off x="1006899" y="6149772"/>
            <a:ext cx="130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12 V adaptor</a:t>
            </a:r>
            <a:endParaRPr lang="ko-KR" altLang="en-US" sz="1400" b="1" dirty="0"/>
          </a:p>
        </p:txBody>
      </p:sp>
      <p:sp>
        <p:nvSpPr>
          <p:cNvPr id="38" name="자유형 7">
            <a:extLst>
              <a:ext uri="{FF2B5EF4-FFF2-40B4-BE49-F238E27FC236}">
                <a16:creationId xmlns:a16="http://schemas.microsoft.com/office/drawing/2014/main" id="{62F04E73-4C97-4310-B083-F23E333444FC}"/>
              </a:ext>
            </a:extLst>
          </p:cNvPr>
          <p:cNvSpPr/>
          <p:nvPr/>
        </p:nvSpPr>
        <p:spPr>
          <a:xfrm>
            <a:off x="4892056" y="1765740"/>
            <a:ext cx="2502180" cy="183359"/>
          </a:xfrm>
          <a:custGeom>
            <a:avLst/>
            <a:gdLst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98"/>
              <a:gd name="connsiteX1" fmla="*/ 152400 w 1250157"/>
              <a:gd name="connsiteY1" fmla="*/ 107158 h 193898"/>
              <a:gd name="connsiteX2" fmla="*/ 233363 w 1250157"/>
              <a:gd name="connsiteY2" fmla="*/ 7146 h 193898"/>
              <a:gd name="connsiteX3" fmla="*/ 300038 w 1250157"/>
              <a:gd name="connsiteY3" fmla="*/ 180977 h 193898"/>
              <a:gd name="connsiteX4" fmla="*/ 361950 w 1250157"/>
              <a:gd name="connsiteY4" fmla="*/ 7146 h 193898"/>
              <a:gd name="connsiteX5" fmla="*/ 428625 w 1250157"/>
              <a:gd name="connsiteY5" fmla="*/ 188121 h 193898"/>
              <a:gd name="connsiteX6" fmla="*/ 485775 w 1250157"/>
              <a:gd name="connsiteY6" fmla="*/ 2 h 193898"/>
              <a:gd name="connsiteX7" fmla="*/ 538163 w 1250157"/>
              <a:gd name="connsiteY7" fmla="*/ 183358 h 193898"/>
              <a:gd name="connsiteX8" fmla="*/ 588169 w 1250157"/>
              <a:gd name="connsiteY8" fmla="*/ 11908 h 193898"/>
              <a:gd name="connsiteX9" fmla="*/ 652463 w 1250157"/>
              <a:gd name="connsiteY9" fmla="*/ 180977 h 193898"/>
              <a:gd name="connsiteX10" fmla="*/ 700088 w 1250157"/>
              <a:gd name="connsiteY10" fmla="*/ 7146 h 193898"/>
              <a:gd name="connsiteX11" fmla="*/ 759619 w 1250157"/>
              <a:gd name="connsiteY11" fmla="*/ 180977 h 193898"/>
              <a:gd name="connsiteX12" fmla="*/ 812007 w 1250157"/>
              <a:gd name="connsiteY12" fmla="*/ 11908 h 193898"/>
              <a:gd name="connsiteX13" fmla="*/ 859632 w 1250157"/>
              <a:gd name="connsiteY13" fmla="*/ 190502 h 193898"/>
              <a:gd name="connsiteX14" fmla="*/ 921544 w 1250157"/>
              <a:gd name="connsiteY14" fmla="*/ 4764 h 193898"/>
              <a:gd name="connsiteX15" fmla="*/ 976313 w 1250157"/>
              <a:gd name="connsiteY15" fmla="*/ 190502 h 193898"/>
              <a:gd name="connsiteX16" fmla="*/ 1014413 w 1250157"/>
              <a:gd name="connsiteY16" fmla="*/ 7146 h 193898"/>
              <a:gd name="connsiteX17" fmla="*/ 1083469 w 1250157"/>
              <a:gd name="connsiteY17" fmla="*/ 192883 h 193898"/>
              <a:gd name="connsiteX18" fmla="*/ 1135857 w 1250157"/>
              <a:gd name="connsiteY18" fmla="*/ 80964 h 193898"/>
              <a:gd name="connsiteX19" fmla="*/ 1250157 w 1250157"/>
              <a:gd name="connsiteY19" fmla="*/ 66677 h 193898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88169 w 1250157"/>
              <a:gd name="connsiteY8" fmla="*/ 11908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8694 w 1250157"/>
              <a:gd name="connsiteY15" fmla="*/ 178596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85850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4325 w 1250157"/>
              <a:gd name="connsiteY3" fmla="*/ 176214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85737 w 1250157"/>
              <a:gd name="connsiteY1" fmla="*/ 109539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04800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16706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1013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3007" h="183359">
                <a:moveTo>
                  <a:pt x="0" y="104778"/>
                </a:moveTo>
                <a:cubicBezTo>
                  <a:pt x="155772" y="104579"/>
                  <a:pt x="6746" y="109142"/>
                  <a:pt x="128587" y="104777"/>
                </a:cubicBezTo>
                <a:cubicBezTo>
                  <a:pt x="167084" y="88505"/>
                  <a:pt x="187325" y="-10316"/>
                  <a:pt x="209550" y="2384"/>
                </a:cubicBezTo>
                <a:cubicBezTo>
                  <a:pt x="231775" y="15084"/>
                  <a:pt x="244079" y="180977"/>
                  <a:pt x="261938" y="180977"/>
                </a:cubicBezTo>
                <a:cubicBezTo>
                  <a:pt x="279797" y="180977"/>
                  <a:pt x="298450" y="1987"/>
                  <a:pt x="316706" y="2384"/>
                </a:cubicBezTo>
                <a:cubicBezTo>
                  <a:pt x="334962" y="2781"/>
                  <a:pt x="352028" y="183756"/>
                  <a:pt x="371475" y="183359"/>
                </a:cubicBezTo>
                <a:cubicBezTo>
                  <a:pt x="390922" y="182962"/>
                  <a:pt x="413941" y="797"/>
                  <a:pt x="433388" y="3"/>
                </a:cubicBezTo>
                <a:cubicBezTo>
                  <a:pt x="452835" y="-791"/>
                  <a:pt x="470298" y="178199"/>
                  <a:pt x="488157" y="178596"/>
                </a:cubicBezTo>
                <a:cubicBezTo>
                  <a:pt x="506016" y="178993"/>
                  <a:pt x="522685" y="2781"/>
                  <a:pt x="540544" y="2384"/>
                </a:cubicBezTo>
                <a:cubicBezTo>
                  <a:pt x="558403" y="1987"/>
                  <a:pt x="578247" y="176215"/>
                  <a:pt x="595313" y="176215"/>
                </a:cubicBezTo>
                <a:cubicBezTo>
                  <a:pt x="612379" y="176215"/>
                  <a:pt x="625079" y="2384"/>
                  <a:pt x="642938" y="2384"/>
                </a:cubicBezTo>
                <a:cubicBezTo>
                  <a:pt x="660797" y="2384"/>
                  <a:pt x="683816" y="175421"/>
                  <a:pt x="702469" y="176215"/>
                </a:cubicBezTo>
                <a:cubicBezTo>
                  <a:pt x="721122" y="177009"/>
                  <a:pt x="736998" y="7543"/>
                  <a:pt x="754857" y="7146"/>
                </a:cubicBezTo>
                <a:cubicBezTo>
                  <a:pt x="772716" y="6749"/>
                  <a:pt x="791370" y="175025"/>
                  <a:pt x="809626" y="173834"/>
                </a:cubicBezTo>
                <a:cubicBezTo>
                  <a:pt x="827882" y="172643"/>
                  <a:pt x="845741" y="2"/>
                  <a:pt x="864394" y="2"/>
                </a:cubicBezTo>
                <a:cubicBezTo>
                  <a:pt x="883047" y="2"/>
                  <a:pt x="906066" y="173437"/>
                  <a:pt x="921544" y="173834"/>
                </a:cubicBezTo>
                <a:cubicBezTo>
                  <a:pt x="937022" y="174231"/>
                  <a:pt x="941388" y="3178"/>
                  <a:pt x="957263" y="2384"/>
                </a:cubicBezTo>
                <a:cubicBezTo>
                  <a:pt x="973138" y="1590"/>
                  <a:pt x="996553" y="156768"/>
                  <a:pt x="1016794" y="169071"/>
                </a:cubicBezTo>
                <a:cubicBezTo>
                  <a:pt x="1037035" y="181374"/>
                  <a:pt x="1049338" y="92077"/>
                  <a:pt x="1078707" y="76202"/>
                </a:cubicBezTo>
                <a:cubicBezTo>
                  <a:pt x="1215232" y="72233"/>
                  <a:pt x="1033066" y="76402"/>
                  <a:pt x="1193007" y="738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CB55A9-5506-4DA5-A165-74006A3BD871}"/>
              </a:ext>
            </a:extLst>
          </p:cNvPr>
          <p:cNvSpPr txBox="1"/>
          <p:nvPr/>
        </p:nvSpPr>
        <p:spPr>
          <a:xfrm>
            <a:off x="5841482" y="147962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Mid-IR</a:t>
            </a:r>
            <a:endParaRPr lang="ko-KR" altLang="en-US" sz="1200" b="1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44E9FC87-9763-40F8-89F3-247EF438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21" y="2654262"/>
            <a:ext cx="1390650" cy="154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F8CBD1-4251-425E-8E3A-E17FB10AC1C3}"/>
              </a:ext>
            </a:extLst>
          </p:cNvPr>
          <p:cNvSpPr txBox="1"/>
          <p:nvPr/>
        </p:nvSpPr>
        <p:spPr>
          <a:xfrm>
            <a:off x="8581229" y="349734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(+)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EE980A-ABD2-4D10-AB66-08446CA7D778}"/>
              </a:ext>
            </a:extLst>
          </p:cNvPr>
          <p:cNvSpPr txBox="1"/>
          <p:nvPr/>
        </p:nvSpPr>
        <p:spPr>
          <a:xfrm>
            <a:off x="7944509" y="35090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(-)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43" name="Picture 9" descr="photodiode 이미지 검색결과">
            <a:hlinkClick r:id="rId7"/>
            <a:extLst>
              <a:ext uri="{FF2B5EF4-FFF2-40B4-BE49-F238E27FC236}">
                <a16:creationId xmlns:a16="http://schemas.microsoft.com/office/drawing/2014/main" id="{8EA627E7-070B-4E51-B3A4-6F0ABCFFF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t="26103" r="32274" b="26103"/>
          <a:stretch/>
        </p:blipFill>
        <p:spPr bwMode="auto">
          <a:xfrm>
            <a:off x="7580524" y="1390545"/>
            <a:ext cx="1018992" cy="11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usbamp-4 이미지 검색결과">
            <a:hlinkClick r:id="rId9"/>
            <a:extLst>
              <a:ext uri="{FF2B5EF4-FFF2-40B4-BE49-F238E27FC236}">
                <a16:creationId xmlns:a16="http://schemas.microsoft.com/office/drawing/2014/main" id="{178F5C34-5B85-4D3F-AAC7-183F37D5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21" y="4865037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F71BA70-80E5-4E5D-BB45-F1EC44CF2F19}"/>
              </a:ext>
            </a:extLst>
          </p:cNvPr>
          <p:cNvSpPr txBox="1"/>
          <p:nvPr/>
        </p:nvSpPr>
        <p:spPr>
          <a:xfrm>
            <a:off x="8427668" y="4782832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BNC cable</a:t>
            </a:r>
            <a:endParaRPr lang="ko-KR" altLang="en-US" sz="12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6A5BF-1689-4682-B349-817DC0C5F059}"/>
              </a:ext>
            </a:extLst>
          </p:cNvPr>
          <p:cNvCxnSpPr/>
          <p:nvPr/>
        </p:nvCxnSpPr>
        <p:spPr>
          <a:xfrm flipV="1">
            <a:off x="8427668" y="3786042"/>
            <a:ext cx="0" cy="179046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816B6D-E6D1-47F2-9DF8-146AF5ADC8D7}"/>
              </a:ext>
            </a:extLst>
          </p:cNvPr>
          <p:cNvCxnSpPr/>
          <p:nvPr/>
        </p:nvCxnSpPr>
        <p:spPr>
          <a:xfrm flipH="1">
            <a:off x="6020621" y="5208715"/>
            <a:ext cx="11712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5B06F8-27F6-4870-93A6-03C7E299E1D8}"/>
              </a:ext>
            </a:extLst>
          </p:cNvPr>
          <p:cNvSpPr txBox="1"/>
          <p:nvPr/>
        </p:nvSpPr>
        <p:spPr>
          <a:xfrm>
            <a:off x="5623240" y="5054826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1FC3F-0468-4569-A710-D19EB8E3F21C}"/>
              </a:ext>
            </a:extLst>
          </p:cNvPr>
          <p:cNvSpPr txBox="1"/>
          <p:nvPr/>
        </p:nvSpPr>
        <p:spPr>
          <a:xfrm>
            <a:off x="6177098" y="49317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USB cable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1A8B1-735E-445B-A2CF-E63513E46A59}"/>
              </a:ext>
            </a:extLst>
          </p:cNvPr>
          <p:cNvSpPr txBox="1"/>
          <p:nvPr/>
        </p:nvSpPr>
        <p:spPr>
          <a:xfrm>
            <a:off x="3607291" y="105628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Mid-IR LED</a:t>
            </a:r>
            <a:endParaRPr lang="ko-KR" altLang="en-US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A180F1-B7AB-493D-8914-7F5EE5A29578}"/>
              </a:ext>
            </a:extLst>
          </p:cNvPr>
          <p:cNvSpPr txBox="1"/>
          <p:nvPr/>
        </p:nvSpPr>
        <p:spPr>
          <a:xfrm>
            <a:off x="7150492" y="1127924"/>
            <a:ext cx="182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Mid-IR Photodiode</a:t>
            </a:r>
            <a:endParaRPr lang="ko-KR" altLang="en-US" sz="1400" b="1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8F65CB5F-CDAA-45B1-AA48-9E432DFA16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6360" y="3201975"/>
            <a:ext cx="1517848" cy="86734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15FE8DD-C310-4E0B-8081-2FACE7B15459}"/>
              </a:ext>
            </a:extLst>
          </p:cNvPr>
          <p:cNvSpPr txBox="1"/>
          <p:nvPr/>
        </p:nvSpPr>
        <p:spPr>
          <a:xfrm>
            <a:off x="7684040" y="4333046"/>
            <a:ext cx="1539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Current reading</a:t>
            </a:r>
            <a:endParaRPr lang="ko-KR" alt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978C02-DAF9-4CA4-A720-374BD209EBF4}"/>
              </a:ext>
            </a:extLst>
          </p:cNvPr>
          <p:cNvSpPr txBox="1"/>
          <p:nvPr/>
        </p:nvSpPr>
        <p:spPr>
          <a:xfrm>
            <a:off x="2921676" y="4419664"/>
            <a:ext cx="347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Max. current 220 mA @ </a:t>
            </a:r>
            <a:r>
              <a:rPr lang="en-US" altLang="ko-KR" sz="1400" b="1" dirty="0" err="1">
                <a:solidFill>
                  <a:srgbClr val="FF0000"/>
                </a:solidFill>
              </a:rPr>
              <a:t>qCW</a:t>
            </a:r>
            <a:r>
              <a:rPr lang="en-US" altLang="ko-KR" sz="1400" b="1" dirty="0">
                <a:solidFill>
                  <a:srgbClr val="FF0000"/>
                </a:solidFill>
              </a:rPr>
              <a:t> mode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Recommended 150~200 mA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9388C811-AF97-4DB4-8B79-EC8E3B9B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50" y="1360806"/>
            <a:ext cx="3352498" cy="113503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ECB91-891A-409D-9AA7-1D4F167AAE87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2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UV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구성도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A0FEF0-DD13-44CE-AF88-148569CB83FD}"/>
              </a:ext>
            </a:extLst>
          </p:cNvPr>
          <p:cNvGrpSpPr/>
          <p:nvPr/>
        </p:nvGrpSpPr>
        <p:grpSpPr>
          <a:xfrm>
            <a:off x="801168" y="1311291"/>
            <a:ext cx="8850572" cy="4983875"/>
            <a:chOff x="197160" y="957643"/>
            <a:chExt cx="8850572" cy="4983875"/>
          </a:xfrm>
        </p:grpSpPr>
        <p:pic>
          <p:nvPicPr>
            <p:cNvPr id="52" name="Picture 7">
              <a:extLst>
                <a:ext uri="{FF2B5EF4-FFF2-40B4-BE49-F238E27FC236}">
                  <a16:creationId xmlns:a16="http://schemas.microsoft.com/office/drawing/2014/main" id="{94BBE4A4-9E2F-47F4-8FBF-1B47C3F0A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095" y="2532018"/>
              <a:ext cx="1758948" cy="210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E5357DF-6934-4700-96AC-603753BC7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36" y="3843414"/>
              <a:ext cx="0" cy="19461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9CCEE9D-7A16-4FF5-A623-5EF0891F6315}"/>
                </a:ext>
              </a:extLst>
            </p:cNvPr>
            <p:cNvCxnSpPr/>
            <p:nvPr/>
          </p:nvCxnSpPr>
          <p:spPr>
            <a:xfrm flipH="1">
              <a:off x="6406155" y="5787630"/>
              <a:ext cx="11712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A8730F-9DA9-48B7-8DD5-E39540E1C2EE}"/>
                </a:ext>
              </a:extLst>
            </p:cNvPr>
            <p:cNvSpPr txBox="1"/>
            <p:nvPr/>
          </p:nvSpPr>
          <p:spPr>
            <a:xfrm>
              <a:off x="7589001" y="5633741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PC</a:t>
              </a:r>
              <a:endParaRPr lang="ko-KR" altLang="en-US" sz="14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ECA5EF-86F4-4DD9-9C1F-B88749573F5A}"/>
                </a:ext>
              </a:extLst>
            </p:cNvPr>
            <p:cNvSpPr txBox="1"/>
            <p:nvPr/>
          </p:nvSpPr>
          <p:spPr>
            <a:xfrm>
              <a:off x="6562632" y="5510631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USB cable</a:t>
              </a:r>
              <a:endParaRPr lang="ko-KR" altLang="en-US" sz="1200" b="1" dirty="0"/>
            </a:p>
          </p:txBody>
        </p:sp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3405FC74-6CDF-4EB7-BB15-80172AD1A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199" y="1297375"/>
              <a:ext cx="946918" cy="94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544DF5-AE98-4DB6-B6A5-518E7E12DE9B}"/>
                </a:ext>
              </a:extLst>
            </p:cNvPr>
            <p:cNvSpPr txBox="1"/>
            <p:nvPr/>
          </p:nvSpPr>
          <p:spPr>
            <a:xfrm>
              <a:off x="4448794" y="957644"/>
              <a:ext cx="1304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 photodiode</a:t>
              </a:r>
              <a:endParaRPr lang="ko-KR" altLang="en-US" sz="1200" b="1" dirty="0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45B6D45-064A-444E-8694-F8AA59932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9691" y="3522739"/>
              <a:ext cx="1489998" cy="90123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1E25D68-D198-4169-83A4-E489E5FF2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370" y="3522739"/>
              <a:ext cx="984460" cy="5837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5860A8C-0483-45F8-A008-125411200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286" y="3535768"/>
              <a:ext cx="0" cy="22518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F9AE29-3825-467C-8378-4C91E3BA790B}"/>
                </a:ext>
              </a:extLst>
            </p:cNvPr>
            <p:cNvSpPr txBox="1"/>
            <p:nvPr/>
          </p:nvSpPr>
          <p:spPr>
            <a:xfrm>
              <a:off x="3171305" y="4185324"/>
              <a:ext cx="6014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+5 V</a:t>
              </a:r>
              <a:endParaRPr lang="ko-KR" altLang="en-US" sz="1400" b="1" dirty="0"/>
            </a:p>
          </p:txBody>
        </p:sp>
        <p:sp>
          <p:nvSpPr>
            <p:cNvPr id="63" name="자유형 23">
              <a:extLst>
                <a:ext uri="{FF2B5EF4-FFF2-40B4-BE49-F238E27FC236}">
                  <a16:creationId xmlns:a16="http://schemas.microsoft.com/office/drawing/2014/main" id="{756B89D0-43FE-482A-B9C1-57C265E894F7}"/>
                </a:ext>
              </a:extLst>
            </p:cNvPr>
            <p:cNvSpPr/>
            <p:nvPr/>
          </p:nvSpPr>
          <p:spPr>
            <a:xfrm>
              <a:off x="1896417" y="1601023"/>
              <a:ext cx="2502180" cy="183359"/>
            </a:xfrm>
            <a:custGeom>
              <a:avLst/>
              <a:gdLst>
                <a:gd name="connsiteX0" fmla="*/ 0 w 1247775"/>
                <a:gd name="connsiteY0" fmla="*/ 104777 h 193819"/>
                <a:gd name="connsiteX1" fmla="*/ 150018 w 1247775"/>
                <a:gd name="connsiteY1" fmla="*/ 107158 h 193819"/>
                <a:gd name="connsiteX2" fmla="*/ 230981 w 1247775"/>
                <a:gd name="connsiteY2" fmla="*/ 7146 h 193819"/>
                <a:gd name="connsiteX3" fmla="*/ 297656 w 1247775"/>
                <a:gd name="connsiteY3" fmla="*/ 180977 h 193819"/>
                <a:gd name="connsiteX4" fmla="*/ 359568 w 1247775"/>
                <a:gd name="connsiteY4" fmla="*/ 7146 h 193819"/>
                <a:gd name="connsiteX5" fmla="*/ 426243 w 1247775"/>
                <a:gd name="connsiteY5" fmla="*/ 188121 h 193819"/>
                <a:gd name="connsiteX6" fmla="*/ 483393 w 1247775"/>
                <a:gd name="connsiteY6" fmla="*/ 2 h 193819"/>
                <a:gd name="connsiteX7" fmla="*/ 535781 w 1247775"/>
                <a:gd name="connsiteY7" fmla="*/ 183358 h 193819"/>
                <a:gd name="connsiteX8" fmla="*/ 585787 w 1247775"/>
                <a:gd name="connsiteY8" fmla="*/ 11908 h 193819"/>
                <a:gd name="connsiteX9" fmla="*/ 650081 w 1247775"/>
                <a:gd name="connsiteY9" fmla="*/ 180977 h 193819"/>
                <a:gd name="connsiteX10" fmla="*/ 697706 w 1247775"/>
                <a:gd name="connsiteY10" fmla="*/ 7146 h 193819"/>
                <a:gd name="connsiteX11" fmla="*/ 757237 w 1247775"/>
                <a:gd name="connsiteY11" fmla="*/ 180977 h 193819"/>
                <a:gd name="connsiteX12" fmla="*/ 809625 w 1247775"/>
                <a:gd name="connsiteY12" fmla="*/ 11908 h 193819"/>
                <a:gd name="connsiteX13" fmla="*/ 857250 w 1247775"/>
                <a:gd name="connsiteY13" fmla="*/ 190502 h 193819"/>
                <a:gd name="connsiteX14" fmla="*/ 919162 w 1247775"/>
                <a:gd name="connsiteY14" fmla="*/ 4764 h 193819"/>
                <a:gd name="connsiteX15" fmla="*/ 973931 w 1247775"/>
                <a:gd name="connsiteY15" fmla="*/ 190502 h 193819"/>
                <a:gd name="connsiteX16" fmla="*/ 1012031 w 1247775"/>
                <a:gd name="connsiteY16" fmla="*/ 7146 h 193819"/>
                <a:gd name="connsiteX17" fmla="*/ 1081087 w 1247775"/>
                <a:gd name="connsiteY17" fmla="*/ 192883 h 193819"/>
                <a:gd name="connsiteX18" fmla="*/ 1114425 w 1247775"/>
                <a:gd name="connsiteY18" fmla="*/ 78583 h 193819"/>
                <a:gd name="connsiteX19" fmla="*/ 1247775 w 1247775"/>
                <a:gd name="connsiteY19" fmla="*/ 66677 h 193819"/>
                <a:gd name="connsiteX0" fmla="*/ 0 w 1247775"/>
                <a:gd name="connsiteY0" fmla="*/ 104777 h 193819"/>
                <a:gd name="connsiteX1" fmla="*/ 150018 w 1247775"/>
                <a:gd name="connsiteY1" fmla="*/ 107158 h 193819"/>
                <a:gd name="connsiteX2" fmla="*/ 230981 w 1247775"/>
                <a:gd name="connsiteY2" fmla="*/ 7146 h 193819"/>
                <a:gd name="connsiteX3" fmla="*/ 297656 w 1247775"/>
                <a:gd name="connsiteY3" fmla="*/ 180977 h 193819"/>
                <a:gd name="connsiteX4" fmla="*/ 359568 w 1247775"/>
                <a:gd name="connsiteY4" fmla="*/ 7146 h 193819"/>
                <a:gd name="connsiteX5" fmla="*/ 426243 w 1247775"/>
                <a:gd name="connsiteY5" fmla="*/ 188121 h 193819"/>
                <a:gd name="connsiteX6" fmla="*/ 483393 w 1247775"/>
                <a:gd name="connsiteY6" fmla="*/ 2 h 193819"/>
                <a:gd name="connsiteX7" fmla="*/ 535781 w 1247775"/>
                <a:gd name="connsiteY7" fmla="*/ 183358 h 193819"/>
                <a:gd name="connsiteX8" fmla="*/ 585787 w 1247775"/>
                <a:gd name="connsiteY8" fmla="*/ 11908 h 193819"/>
                <a:gd name="connsiteX9" fmla="*/ 650081 w 1247775"/>
                <a:gd name="connsiteY9" fmla="*/ 180977 h 193819"/>
                <a:gd name="connsiteX10" fmla="*/ 697706 w 1247775"/>
                <a:gd name="connsiteY10" fmla="*/ 7146 h 193819"/>
                <a:gd name="connsiteX11" fmla="*/ 757237 w 1247775"/>
                <a:gd name="connsiteY11" fmla="*/ 180977 h 193819"/>
                <a:gd name="connsiteX12" fmla="*/ 809625 w 1247775"/>
                <a:gd name="connsiteY12" fmla="*/ 11908 h 193819"/>
                <a:gd name="connsiteX13" fmla="*/ 857250 w 1247775"/>
                <a:gd name="connsiteY13" fmla="*/ 190502 h 193819"/>
                <a:gd name="connsiteX14" fmla="*/ 919162 w 1247775"/>
                <a:gd name="connsiteY14" fmla="*/ 4764 h 193819"/>
                <a:gd name="connsiteX15" fmla="*/ 973931 w 1247775"/>
                <a:gd name="connsiteY15" fmla="*/ 190502 h 193819"/>
                <a:gd name="connsiteX16" fmla="*/ 1012031 w 1247775"/>
                <a:gd name="connsiteY16" fmla="*/ 7146 h 193819"/>
                <a:gd name="connsiteX17" fmla="*/ 1081087 w 1247775"/>
                <a:gd name="connsiteY17" fmla="*/ 192883 h 193819"/>
                <a:gd name="connsiteX18" fmla="*/ 1114425 w 1247775"/>
                <a:gd name="connsiteY18" fmla="*/ 78583 h 193819"/>
                <a:gd name="connsiteX19" fmla="*/ 1247775 w 1247775"/>
                <a:gd name="connsiteY19" fmla="*/ 66677 h 193819"/>
                <a:gd name="connsiteX0" fmla="*/ 0 w 1250157"/>
                <a:gd name="connsiteY0" fmla="*/ 109540 h 193819"/>
                <a:gd name="connsiteX1" fmla="*/ 152400 w 1250157"/>
                <a:gd name="connsiteY1" fmla="*/ 107158 h 193819"/>
                <a:gd name="connsiteX2" fmla="*/ 233363 w 1250157"/>
                <a:gd name="connsiteY2" fmla="*/ 7146 h 193819"/>
                <a:gd name="connsiteX3" fmla="*/ 300038 w 1250157"/>
                <a:gd name="connsiteY3" fmla="*/ 180977 h 193819"/>
                <a:gd name="connsiteX4" fmla="*/ 361950 w 1250157"/>
                <a:gd name="connsiteY4" fmla="*/ 7146 h 193819"/>
                <a:gd name="connsiteX5" fmla="*/ 428625 w 1250157"/>
                <a:gd name="connsiteY5" fmla="*/ 188121 h 193819"/>
                <a:gd name="connsiteX6" fmla="*/ 485775 w 1250157"/>
                <a:gd name="connsiteY6" fmla="*/ 2 h 193819"/>
                <a:gd name="connsiteX7" fmla="*/ 538163 w 1250157"/>
                <a:gd name="connsiteY7" fmla="*/ 183358 h 193819"/>
                <a:gd name="connsiteX8" fmla="*/ 588169 w 1250157"/>
                <a:gd name="connsiteY8" fmla="*/ 11908 h 193819"/>
                <a:gd name="connsiteX9" fmla="*/ 652463 w 1250157"/>
                <a:gd name="connsiteY9" fmla="*/ 180977 h 193819"/>
                <a:gd name="connsiteX10" fmla="*/ 700088 w 1250157"/>
                <a:gd name="connsiteY10" fmla="*/ 7146 h 193819"/>
                <a:gd name="connsiteX11" fmla="*/ 759619 w 1250157"/>
                <a:gd name="connsiteY11" fmla="*/ 180977 h 193819"/>
                <a:gd name="connsiteX12" fmla="*/ 812007 w 1250157"/>
                <a:gd name="connsiteY12" fmla="*/ 11908 h 193819"/>
                <a:gd name="connsiteX13" fmla="*/ 859632 w 1250157"/>
                <a:gd name="connsiteY13" fmla="*/ 190502 h 193819"/>
                <a:gd name="connsiteX14" fmla="*/ 921544 w 1250157"/>
                <a:gd name="connsiteY14" fmla="*/ 4764 h 193819"/>
                <a:gd name="connsiteX15" fmla="*/ 976313 w 1250157"/>
                <a:gd name="connsiteY15" fmla="*/ 190502 h 193819"/>
                <a:gd name="connsiteX16" fmla="*/ 1014413 w 1250157"/>
                <a:gd name="connsiteY16" fmla="*/ 7146 h 193819"/>
                <a:gd name="connsiteX17" fmla="*/ 1083469 w 1250157"/>
                <a:gd name="connsiteY17" fmla="*/ 192883 h 193819"/>
                <a:gd name="connsiteX18" fmla="*/ 1116807 w 1250157"/>
                <a:gd name="connsiteY18" fmla="*/ 78583 h 193819"/>
                <a:gd name="connsiteX19" fmla="*/ 1250157 w 1250157"/>
                <a:gd name="connsiteY19" fmla="*/ 66677 h 193819"/>
                <a:gd name="connsiteX0" fmla="*/ 0 w 1250157"/>
                <a:gd name="connsiteY0" fmla="*/ 109540 h 193819"/>
                <a:gd name="connsiteX1" fmla="*/ 152400 w 1250157"/>
                <a:gd name="connsiteY1" fmla="*/ 107158 h 193819"/>
                <a:gd name="connsiteX2" fmla="*/ 233363 w 1250157"/>
                <a:gd name="connsiteY2" fmla="*/ 7146 h 193819"/>
                <a:gd name="connsiteX3" fmla="*/ 300038 w 1250157"/>
                <a:gd name="connsiteY3" fmla="*/ 180977 h 193819"/>
                <a:gd name="connsiteX4" fmla="*/ 361950 w 1250157"/>
                <a:gd name="connsiteY4" fmla="*/ 7146 h 193819"/>
                <a:gd name="connsiteX5" fmla="*/ 428625 w 1250157"/>
                <a:gd name="connsiteY5" fmla="*/ 188121 h 193819"/>
                <a:gd name="connsiteX6" fmla="*/ 485775 w 1250157"/>
                <a:gd name="connsiteY6" fmla="*/ 2 h 193819"/>
                <a:gd name="connsiteX7" fmla="*/ 538163 w 1250157"/>
                <a:gd name="connsiteY7" fmla="*/ 183358 h 193819"/>
                <a:gd name="connsiteX8" fmla="*/ 588169 w 1250157"/>
                <a:gd name="connsiteY8" fmla="*/ 11908 h 193819"/>
                <a:gd name="connsiteX9" fmla="*/ 652463 w 1250157"/>
                <a:gd name="connsiteY9" fmla="*/ 180977 h 193819"/>
                <a:gd name="connsiteX10" fmla="*/ 700088 w 1250157"/>
                <a:gd name="connsiteY10" fmla="*/ 7146 h 193819"/>
                <a:gd name="connsiteX11" fmla="*/ 759619 w 1250157"/>
                <a:gd name="connsiteY11" fmla="*/ 180977 h 193819"/>
                <a:gd name="connsiteX12" fmla="*/ 812007 w 1250157"/>
                <a:gd name="connsiteY12" fmla="*/ 11908 h 193819"/>
                <a:gd name="connsiteX13" fmla="*/ 859632 w 1250157"/>
                <a:gd name="connsiteY13" fmla="*/ 190502 h 193819"/>
                <a:gd name="connsiteX14" fmla="*/ 921544 w 1250157"/>
                <a:gd name="connsiteY14" fmla="*/ 4764 h 193819"/>
                <a:gd name="connsiteX15" fmla="*/ 976313 w 1250157"/>
                <a:gd name="connsiteY15" fmla="*/ 190502 h 193819"/>
                <a:gd name="connsiteX16" fmla="*/ 1014413 w 1250157"/>
                <a:gd name="connsiteY16" fmla="*/ 7146 h 193819"/>
                <a:gd name="connsiteX17" fmla="*/ 1083469 w 1250157"/>
                <a:gd name="connsiteY17" fmla="*/ 192883 h 193819"/>
                <a:gd name="connsiteX18" fmla="*/ 1116807 w 1250157"/>
                <a:gd name="connsiteY18" fmla="*/ 78583 h 193819"/>
                <a:gd name="connsiteX19" fmla="*/ 1250157 w 1250157"/>
                <a:gd name="connsiteY19" fmla="*/ 66677 h 193819"/>
                <a:gd name="connsiteX0" fmla="*/ 0 w 1250157"/>
                <a:gd name="connsiteY0" fmla="*/ 109540 h 193898"/>
                <a:gd name="connsiteX1" fmla="*/ 152400 w 1250157"/>
                <a:gd name="connsiteY1" fmla="*/ 107158 h 193898"/>
                <a:gd name="connsiteX2" fmla="*/ 233363 w 1250157"/>
                <a:gd name="connsiteY2" fmla="*/ 7146 h 193898"/>
                <a:gd name="connsiteX3" fmla="*/ 300038 w 1250157"/>
                <a:gd name="connsiteY3" fmla="*/ 180977 h 193898"/>
                <a:gd name="connsiteX4" fmla="*/ 361950 w 1250157"/>
                <a:gd name="connsiteY4" fmla="*/ 7146 h 193898"/>
                <a:gd name="connsiteX5" fmla="*/ 428625 w 1250157"/>
                <a:gd name="connsiteY5" fmla="*/ 188121 h 193898"/>
                <a:gd name="connsiteX6" fmla="*/ 485775 w 1250157"/>
                <a:gd name="connsiteY6" fmla="*/ 2 h 193898"/>
                <a:gd name="connsiteX7" fmla="*/ 538163 w 1250157"/>
                <a:gd name="connsiteY7" fmla="*/ 183358 h 193898"/>
                <a:gd name="connsiteX8" fmla="*/ 588169 w 1250157"/>
                <a:gd name="connsiteY8" fmla="*/ 11908 h 193898"/>
                <a:gd name="connsiteX9" fmla="*/ 652463 w 1250157"/>
                <a:gd name="connsiteY9" fmla="*/ 180977 h 193898"/>
                <a:gd name="connsiteX10" fmla="*/ 700088 w 1250157"/>
                <a:gd name="connsiteY10" fmla="*/ 7146 h 193898"/>
                <a:gd name="connsiteX11" fmla="*/ 759619 w 1250157"/>
                <a:gd name="connsiteY11" fmla="*/ 180977 h 193898"/>
                <a:gd name="connsiteX12" fmla="*/ 812007 w 1250157"/>
                <a:gd name="connsiteY12" fmla="*/ 11908 h 193898"/>
                <a:gd name="connsiteX13" fmla="*/ 859632 w 1250157"/>
                <a:gd name="connsiteY13" fmla="*/ 190502 h 193898"/>
                <a:gd name="connsiteX14" fmla="*/ 921544 w 1250157"/>
                <a:gd name="connsiteY14" fmla="*/ 4764 h 193898"/>
                <a:gd name="connsiteX15" fmla="*/ 976313 w 1250157"/>
                <a:gd name="connsiteY15" fmla="*/ 190502 h 193898"/>
                <a:gd name="connsiteX16" fmla="*/ 1014413 w 1250157"/>
                <a:gd name="connsiteY16" fmla="*/ 7146 h 193898"/>
                <a:gd name="connsiteX17" fmla="*/ 1083469 w 1250157"/>
                <a:gd name="connsiteY17" fmla="*/ 192883 h 193898"/>
                <a:gd name="connsiteX18" fmla="*/ 1135857 w 1250157"/>
                <a:gd name="connsiteY18" fmla="*/ 80964 h 193898"/>
                <a:gd name="connsiteX19" fmla="*/ 1250157 w 1250157"/>
                <a:gd name="connsiteY19" fmla="*/ 66677 h 193898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88169 w 1250157"/>
                <a:gd name="connsiteY8" fmla="*/ 11908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59632 w 1250157"/>
                <a:gd name="connsiteY13" fmla="*/ 190502 h 193880"/>
                <a:gd name="connsiteX14" fmla="*/ 921544 w 1250157"/>
                <a:gd name="connsiteY14" fmla="*/ 4764 h 193880"/>
                <a:gd name="connsiteX15" fmla="*/ 976313 w 1250157"/>
                <a:gd name="connsiteY15" fmla="*/ 190502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97694 w 1250157"/>
                <a:gd name="connsiteY8" fmla="*/ 7146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59632 w 1250157"/>
                <a:gd name="connsiteY13" fmla="*/ 190502 h 193880"/>
                <a:gd name="connsiteX14" fmla="*/ 921544 w 1250157"/>
                <a:gd name="connsiteY14" fmla="*/ 4764 h 193880"/>
                <a:gd name="connsiteX15" fmla="*/ 976313 w 1250157"/>
                <a:gd name="connsiteY15" fmla="*/ 190502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97694 w 1250157"/>
                <a:gd name="connsiteY8" fmla="*/ 7146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66776 w 1250157"/>
                <a:gd name="connsiteY13" fmla="*/ 178596 h 193880"/>
                <a:gd name="connsiteX14" fmla="*/ 921544 w 1250157"/>
                <a:gd name="connsiteY14" fmla="*/ 4764 h 193880"/>
                <a:gd name="connsiteX15" fmla="*/ 976313 w 1250157"/>
                <a:gd name="connsiteY15" fmla="*/ 190502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93880"/>
                <a:gd name="connsiteX1" fmla="*/ 152400 w 1250157"/>
                <a:gd name="connsiteY1" fmla="*/ 107158 h 193880"/>
                <a:gd name="connsiteX2" fmla="*/ 233363 w 1250157"/>
                <a:gd name="connsiteY2" fmla="*/ 7146 h 193880"/>
                <a:gd name="connsiteX3" fmla="*/ 300038 w 1250157"/>
                <a:gd name="connsiteY3" fmla="*/ 180977 h 193880"/>
                <a:gd name="connsiteX4" fmla="*/ 361950 w 1250157"/>
                <a:gd name="connsiteY4" fmla="*/ 7146 h 193880"/>
                <a:gd name="connsiteX5" fmla="*/ 428625 w 1250157"/>
                <a:gd name="connsiteY5" fmla="*/ 188121 h 193880"/>
                <a:gd name="connsiteX6" fmla="*/ 485775 w 1250157"/>
                <a:gd name="connsiteY6" fmla="*/ 2 h 193880"/>
                <a:gd name="connsiteX7" fmla="*/ 538163 w 1250157"/>
                <a:gd name="connsiteY7" fmla="*/ 183358 h 193880"/>
                <a:gd name="connsiteX8" fmla="*/ 597694 w 1250157"/>
                <a:gd name="connsiteY8" fmla="*/ 7146 h 193880"/>
                <a:gd name="connsiteX9" fmla="*/ 652463 w 1250157"/>
                <a:gd name="connsiteY9" fmla="*/ 180977 h 193880"/>
                <a:gd name="connsiteX10" fmla="*/ 700088 w 1250157"/>
                <a:gd name="connsiteY10" fmla="*/ 7146 h 193880"/>
                <a:gd name="connsiteX11" fmla="*/ 759619 w 1250157"/>
                <a:gd name="connsiteY11" fmla="*/ 180977 h 193880"/>
                <a:gd name="connsiteX12" fmla="*/ 812007 w 1250157"/>
                <a:gd name="connsiteY12" fmla="*/ 11908 h 193880"/>
                <a:gd name="connsiteX13" fmla="*/ 866776 w 1250157"/>
                <a:gd name="connsiteY13" fmla="*/ 178596 h 193880"/>
                <a:gd name="connsiteX14" fmla="*/ 921544 w 1250157"/>
                <a:gd name="connsiteY14" fmla="*/ 4764 h 193880"/>
                <a:gd name="connsiteX15" fmla="*/ 978694 w 1250157"/>
                <a:gd name="connsiteY15" fmla="*/ 178596 h 193880"/>
                <a:gd name="connsiteX16" fmla="*/ 1014413 w 1250157"/>
                <a:gd name="connsiteY16" fmla="*/ 7146 h 193880"/>
                <a:gd name="connsiteX17" fmla="*/ 1083469 w 1250157"/>
                <a:gd name="connsiteY17" fmla="*/ 192883 h 193880"/>
                <a:gd name="connsiteX18" fmla="*/ 1135857 w 1250157"/>
                <a:gd name="connsiteY18" fmla="*/ 80964 h 193880"/>
                <a:gd name="connsiteX19" fmla="*/ 1250157 w 1250157"/>
                <a:gd name="connsiteY19" fmla="*/ 78584 h 193880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00038 w 1250157"/>
                <a:gd name="connsiteY3" fmla="*/ 180977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85850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00038 w 1250157"/>
                <a:gd name="connsiteY3" fmla="*/ 180977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14325 w 1250157"/>
                <a:gd name="connsiteY3" fmla="*/ 176214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33363 w 1250157"/>
                <a:gd name="connsiteY2" fmla="*/ 7146 h 188126"/>
                <a:gd name="connsiteX3" fmla="*/ 319088 w 1250157"/>
                <a:gd name="connsiteY3" fmla="*/ 185739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52400 w 1250157"/>
                <a:gd name="connsiteY1" fmla="*/ 107158 h 188126"/>
                <a:gd name="connsiteX2" fmla="*/ 266700 w 1250157"/>
                <a:gd name="connsiteY2" fmla="*/ 7146 h 188126"/>
                <a:gd name="connsiteX3" fmla="*/ 319088 w 1250157"/>
                <a:gd name="connsiteY3" fmla="*/ 185739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250157"/>
                <a:gd name="connsiteY0" fmla="*/ 109540 h 188126"/>
                <a:gd name="connsiteX1" fmla="*/ 185737 w 1250157"/>
                <a:gd name="connsiteY1" fmla="*/ 109539 h 188126"/>
                <a:gd name="connsiteX2" fmla="*/ 266700 w 1250157"/>
                <a:gd name="connsiteY2" fmla="*/ 7146 h 188126"/>
                <a:gd name="connsiteX3" fmla="*/ 319088 w 1250157"/>
                <a:gd name="connsiteY3" fmla="*/ 185739 h 188126"/>
                <a:gd name="connsiteX4" fmla="*/ 361950 w 1250157"/>
                <a:gd name="connsiteY4" fmla="*/ 7146 h 188126"/>
                <a:gd name="connsiteX5" fmla="*/ 428625 w 1250157"/>
                <a:gd name="connsiteY5" fmla="*/ 188121 h 188126"/>
                <a:gd name="connsiteX6" fmla="*/ 485775 w 1250157"/>
                <a:gd name="connsiteY6" fmla="*/ 2 h 188126"/>
                <a:gd name="connsiteX7" fmla="*/ 538163 w 1250157"/>
                <a:gd name="connsiteY7" fmla="*/ 183358 h 188126"/>
                <a:gd name="connsiteX8" fmla="*/ 597694 w 1250157"/>
                <a:gd name="connsiteY8" fmla="*/ 7146 h 188126"/>
                <a:gd name="connsiteX9" fmla="*/ 652463 w 1250157"/>
                <a:gd name="connsiteY9" fmla="*/ 180977 h 188126"/>
                <a:gd name="connsiteX10" fmla="*/ 700088 w 1250157"/>
                <a:gd name="connsiteY10" fmla="*/ 7146 h 188126"/>
                <a:gd name="connsiteX11" fmla="*/ 759619 w 1250157"/>
                <a:gd name="connsiteY11" fmla="*/ 180977 h 188126"/>
                <a:gd name="connsiteX12" fmla="*/ 812007 w 1250157"/>
                <a:gd name="connsiteY12" fmla="*/ 11908 h 188126"/>
                <a:gd name="connsiteX13" fmla="*/ 866776 w 1250157"/>
                <a:gd name="connsiteY13" fmla="*/ 178596 h 188126"/>
                <a:gd name="connsiteX14" fmla="*/ 921544 w 1250157"/>
                <a:gd name="connsiteY14" fmla="*/ 4764 h 188126"/>
                <a:gd name="connsiteX15" fmla="*/ 978694 w 1250157"/>
                <a:gd name="connsiteY15" fmla="*/ 178596 h 188126"/>
                <a:gd name="connsiteX16" fmla="*/ 1014413 w 1250157"/>
                <a:gd name="connsiteY16" fmla="*/ 7146 h 188126"/>
                <a:gd name="connsiteX17" fmla="*/ 1073944 w 1250157"/>
                <a:gd name="connsiteY17" fmla="*/ 173833 h 188126"/>
                <a:gd name="connsiteX18" fmla="*/ 1135857 w 1250157"/>
                <a:gd name="connsiteY18" fmla="*/ 80964 h 188126"/>
                <a:gd name="connsiteX19" fmla="*/ 1250157 w 1250157"/>
                <a:gd name="connsiteY19" fmla="*/ 78584 h 188126"/>
                <a:gd name="connsiteX0" fmla="*/ 0 w 1193007"/>
                <a:gd name="connsiteY0" fmla="*/ 109540 h 188126"/>
                <a:gd name="connsiteX1" fmla="*/ 128587 w 1193007"/>
                <a:gd name="connsiteY1" fmla="*/ 109539 h 188126"/>
                <a:gd name="connsiteX2" fmla="*/ 209550 w 1193007"/>
                <a:gd name="connsiteY2" fmla="*/ 7146 h 188126"/>
                <a:gd name="connsiteX3" fmla="*/ 261938 w 1193007"/>
                <a:gd name="connsiteY3" fmla="*/ 185739 h 188126"/>
                <a:gd name="connsiteX4" fmla="*/ 304800 w 1193007"/>
                <a:gd name="connsiteY4" fmla="*/ 7146 h 188126"/>
                <a:gd name="connsiteX5" fmla="*/ 371475 w 1193007"/>
                <a:gd name="connsiteY5" fmla="*/ 188121 h 188126"/>
                <a:gd name="connsiteX6" fmla="*/ 428625 w 1193007"/>
                <a:gd name="connsiteY6" fmla="*/ 2 h 188126"/>
                <a:gd name="connsiteX7" fmla="*/ 481013 w 1193007"/>
                <a:gd name="connsiteY7" fmla="*/ 183358 h 188126"/>
                <a:gd name="connsiteX8" fmla="*/ 540544 w 1193007"/>
                <a:gd name="connsiteY8" fmla="*/ 7146 h 188126"/>
                <a:gd name="connsiteX9" fmla="*/ 595313 w 1193007"/>
                <a:gd name="connsiteY9" fmla="*/ 180977 h 188126"/>
                <a:gd name="connsiteX10" fmla="*/ 642938 w 1193007"/>
                <a:gd name="connsiteY10" fmla="*/ 7146 h 188126"/>
                <a:gd name="connsiteX11" fmla="*/ 702469 w 1193007"/>
                <a:gd name="connsiteY11" fmla="*/ 180977 h 188126"/>
                <a:gd name="connsiteX12" fmla="*/ 754857 w 1193007"/>
                <a:gd name="connsiteY12" fmla="*/ 11908 h 188126"/>
                <a:gd name="connsiteX13" fmla="*/ 809626 w 1193007"/>
                <a:gd name="connsiteY13" fmla="*/ 178596 h 188126"/>
                <a:gd name="connsiteX14" fmla="*/ 864394 w 1193007"/>
                <a:gd name="connsiteY14" fmla="*/ 4764 h 188126"/>
                <a:gd name="connsiteX15" fmla="*/ 921544 w 1193007"/>
                <a:gd name="connsiteY15" fmla="*/ 178596 h 188126"/>
                <a:gd name="connsiteX16" fmla="*/ 957263 w 1193007"/>
                <a:gd name="connsiteY16" fmla="*/ 7146 h 188126"/>
                <a:gd name="connsiteX17" fmla="*/ 1016794 w 1193007"/>
                <a:gd name="connsiteY17" fmla="*/ 173833 h 188126"/>
                <a:gd name="connsiteX18" fmla="*/ 1078707 w 1193007"/>
                <a:gd name="connsiteY18" fmla="*/ 80964 h 188126"/>
                <a:gd name="connsiteX19" fmla="*/ 1193007 w 1193007"/>
                <a:gd name="connsiteY19" fmla="*/ 78584 h 188126"/>
                <a:gd name="connsiteX0" fmla="*/ 0 w 1193007"/>
                <a:gd name="connsiteY0" fmla="*/ 109540 h 188126"/>
                <a:gd name="connsiteX1" fmla="*/ 128587 w 1193007"/>
                <a:gd name="connsiteY1" fmla="*/ 109539 h 188126"/>
                <a:gd name="connsiteX2" fmla="*/ 209550 w 1193007"/>
                <a:gd name="connsiteY2" fmla="*/ 7146 h 188126"/>
                <a:gd name="connsiteX3" fmla="*/ 261938 w 1193007"/>
                <a:gd name="connsiteY3" fmla="*/ 185739 h 188126"/>
                <a:gd name="connsiteX4" fmla="*/ 316706 w 1193007"/>
                <a:gd name="connsiteY4" fmla="*/ 7146 h 188126"/>
                <a:gd name="connsiteX5" fmla="*/ 371475 w 1193007"/>
                <a:gd name="connsiteY5" fmla="*/ 188121 h 188126"/>
                <a:gd name="connsiteX6" fmla="*/ 428625 w 1193007"/>
                <a:gd name="connsiteY6" fmla="*/ 2 h 188126"/>
                <a:gd name="connsiteX7" fmla="*/ 481013 w 1193007"/>
                <a:gd name="connsiteY7" fmla="*/ 183358 h 188126"/>
                <a:gd name="connsiteX8" fmla="*/ 540544 w 1193007"/>
                <a:gd name="connsiteY8" fmla="*/ 7146 h 188126"/>
                <a:gd name="connsiteX9" fmla="*/ 595313 w 1193007"/>
                <a:gd name="connsiteY9" fmla="*/ 180977 h 188126"/>
                <a:gd name="connsiteX10" fmla="*/ 642938 w 1193007"/>
                <a:gd name="connsiteY10" fmla="*/ 7146 h 188126"/>
                <a:gd name="connsiteX11" fmla="*/ 702469 w 1193007"/>
                <a:gd name="connsiteY11" fmla="*/ 180977 h 188126"/>
                <a:gd name="connsiteX12" fmla="*/ 754857 w 1193007"/>
                <a:gd name="connsiteY12" fmla="*/ 11908 h 188126"/>
                <a:gd name="connsiteX13" fmla="*/ 809626 w 1193007"/>
                <a:gd name="connsiteY13" fmla="*/ 178596 h 188126"/>
                <a:gd name="connsiteX14" fmla="*/ 864394 w 1193007"/>
                <a:gd name="connsiteY14" fmla="*/ 4764 h 188126"/>
                <a:gd name="connsiteX15" fmla="*/ 921544 w 1193007"/>
                <a:gd name="connsiteY15" fmla="*/ 178596 h 188126"/>
                <a:gd name="connsiteX16" fmla="*/ 957263 w 1193007"/>
                <a:gd name="connsiteY16" fmla="*/ 7146 h 188126"/>
                <a:gd name="connsiteX17" fmla="*/ 1016794 w 1193007"/>
                <a:gd name="connsiteY17" fmla="*/ 173833 h 188126"/>
                <a:gd name="connsiteX18" fmla="*/ 1078707 w 1193007"/>
                <a:gd name="connsiteY18" fmla="*/ 80964 h 188126"/>
                <a:gd name="connsiteX19" fmla="*/ 1193007 w 1193007"/>
                <a:gd name="connsiteY19" fmla="*/ 78584 h 188126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1013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8157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8157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  <a:gd name="connsiteX0" fmla="*/ 0 w 1193007"/>
                <a:gd name="connsiteY0" fmla="*/ 104778 h 183359"/>
                <a:gd name="connsiteX1" fmla="*/ 128587 w 1193007"/>
                <a:gd name="connsiteY1" fmla="*/ 104777 h 183359"/>
                <a:gd name="connsiteX2" fmla="*/ 209550 w 1193007"/>
                <a:gd name="connsiteY2" fmla="*/ 2384 h 183359"/>
                <a:gd name="connsiteX3" fmla="*/ 261938 w 1193007"/>
                <a:gd name="connsiteY3" fmla="*/ 180977 h 183359"/>
                <a:gd name="connsiteX4" fmla="*/ 316706 w 1193007"/>
                <a:gd name="connsiteY4" fmla="*/ 2384 h 183359"/>
                <a:gd name="connsiteX5" fmla="*/ 371475 w 1193007"/>
                <a:gd name="connsiteY5" fmla="*/ 183359 h 183359"/>
                <a:gd name="connsiteX6" fmla="*/ 433388 w 1193007"/>
                <a:gd name="connsiteY6" fmla="*/ 3 h 183359"/>
                <a:gd name="connsiteX7" fmla="*/ 488157 w 1193007"/>
                <a:gd name="connsiteY7" fmla="*/ 178596 h 183359"/>
                <a:gd name="connsiteX8" fmla="*/ 540544 w 1193007"/>
                <a:gd name="connsiteY8" fmla="*/ 2384 h 183359"/>
                <a:gd name="connsiteX9" fmla="*/ 595313 w 1193007"/>
                <a:gd name="connsiteY9" fmla="*/ 176215 h 183359"/>
                <a:gd name="connsiteX10" fmla="*/ 642938 w 1193007"/>
                <a:gd name="connsiteY10" fmla="*/ 2384 h 183359"/>
                <a:gd name="connsiteX11" fmla="*/ 702469 w 1193007"/>
                <a:gd name="connsiteY11" fmla="*/ 176215 h 183359"/>
                <a:gd name="connsiteX12" fmla="*/ 754857 w 1193007"/>
                <a:gd name="connsiteY12" fmla="*/ 7146 h 183359"/>
                <a:gd name="connsiteX13" fmla="*/ 809626 w 1193007"/>
                <a:gd name="connsiteY13" fmla="*/ 173834 h 183359"/>
                <a:gd name="connsiteX14" fmla="*/ 864394 w 1193007"/>
                <a:gd name="connsiteY14" fmla="*/ 2 h 183359"/>
                <a:gd name="connsiteX15" fmla="*/ 921544 w 1193007"/>
                <a:gd name="connsiteY15" fmla="*/ 173834 h 183359"/>
                <a:gd name="connsiteX16" fmla="*/ 957263 w 1193007"/>
                <a:gd name="connsiteY16" fmla="*/ 2384 h 183359"/>
                <a:gd name="connsiteX17" fmla="*/ 1016794 w 1193007"/>
                <a:gd name="connsiteY17" fmla="*/ 169071 h 183359"/>
                <a:gd name="connsiteX18" fmla="*/ 1078707 w 1193007"/>
                <a:gd name="connsiteY18" fmla="*/ 76202 h 183359"/>
                <a:gd name="connsiteX19" fmla="*/ 1193007 w 1193007"/>
                <a:gd name="connsiteY19" fmla="*/ 73822 h 18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3007" h="183359">
                  <a:moveTo>
                    <a:pt x="0" y="104778"/>
                  </a:moveTo>
                  <a:cubicBezTo>
                    <a:pt x="155772" y="104579"/>
                    <a:pt x="6746" y="109142"/>
                    <a:pt x="128587" y="104777"/>
                  </a:cubicBezTo>
                  <a:cubicBezTo>
                    <a:pt x="167084" y="88505"/>
                    <a:pt x="187325" y="-10316"/>
                    <a:pt x="209550" y="2384"/>
                  </a:cubicBezTo>
                  <a:cubicBezTo>
                    <a:pt x="231775" y="15084"/>
                    <a:pt x="244079" y="180977"/>
                    <a:pt x="261938" y="180977"/>
                  </a:cubicBezTo>
                  <a:cubicBezTo>
                    <a:pt x="279797" y="180977"/>
                    <a:pt x="298450" y="1987"/>
                    <a:pt x="316706" y="2384"/>
                  </a:cubicBezTo>
                  <a:cubicBezTo>
                    <a:pt x="334962" y="2781"/>
                    <a:pt x="352028" y="183756"/>
                    <a:pt x="371475" y="183359"/>
                  </a:cubicBezTo>
                  <a:cubicBezTo>
                    <a:pt x="390922" y="182962"/>
                    <a:pt x="413941" y="797"/>
                    <a:pt x="433388" y="3"/>
                  </a:cubicBezTo>
                  <a:cubicBezTo>
                    <a:pt x="452835" y="-791"/>
                    <a:pt x="470298" y="178199"/>
                    <a:pt x="488157" y="178596"/>
                  </a:cubicBezTo>
                  <a:cubicBezTo>
                    <a:pt x="506016" y="178993"/>
                    <a:pt x="522685" y="2781"/>
                    <a:pt x="540544" y="2384"/>
                  </a:cubicBezTo>
                  <a:cubicBezTo>
                    <a:pt x="558403" y="1987"/>
                    <a:pt x="578247" y="176215"/>
                    <a:pt x="595313" y="176215"/>
                  </a:cubicBezTo>
                  <a:cubicBezTo>
                    <a:pt x="612379" y="176215"/>
                    <a:pt x="625079" y="2384"/>
                    <a:pt x="642938" y="2384"/>
                  </a:cubicBezTo>
                  <a:cubicBezTo>
                    <a:pt x="660797" y="2384"/>
                    <a:pt x="683816" y="175421"/>
                    <a:pt x="702469" y="176215"/>
                  </a:cubicBezTo>
                  <a:cubicBezTo>
                    <a:pt x="721122" y="177009"/>
                    <a:pt x="736998" y="7543"/>
                    <a:pt x="754857" y="7146"/>
                  </a:cubicBezTo>
                  <a:cubicBezTo>
                    <a:pt x="772716" y="6749"/>
                    <a:pt x="791370" y="175025"/>
                    <a:pt x="809626" y="173834"/>
                  </a:cubicBezTo>
                  <a:cubicBezTo>
                    <a:pt x="827882" y="172643"/>
                    <a:pt x="845741" y="2"/>
                    <a:pt x="864394" y="2"/>
                  </a:cubicBezTo>
                  <a:cubicBezTo>
                    <a:pt x="883047" y="2"/>
                    <a:pt x="906066" y="173437"/>
                    <a:pt x="921544" y="173834"/>
                  </a:cubicBezTo>
                  <a:cubicBezTo>
                    <a:pt x="937022" y="174231"/>
                    <a:pt x="941388" y="3178"/>
                    <a:pt x="957263" y="2384"/>
                  </a:cubicBezTo>
                  <a:cubicBezTo>
                    <a:pt x="973138" y="1590"/>
                    <a:pt x="996553" y="156768"/>
                    <a:pt x="1016794" y="169071"/>
                  </a:cubicBezTo>
                  <a:cubicBezTo>
                    <a:pt x="1037035" y="181374"/>
                    <a:pt x="1049338" y="92077"/>
                    <a:pt x="1078707" y="76202"/>
                  </a:cubicBezTo>
                  <a:cubicBezTo>
                    <a:pt x="1215232" y="72233"/>
                    <a:pt x="1033066" y="76402"/>
                    <a:pt x="1193007" y="73822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410834-C77A-4F76-9F41-EE161477971F}"/>
                </a:ext>
              </a:extLst>
            </p:cNvPr>
            <p:cNvSpPr txBox="1"/>
            <p:nvPr/>
          </p:nvSpPr>
          <p:spPr>
            <a:xfrm>
              <a:off x="2845843" y="1314907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</a:t>
              </a:r>
              <a:endParaRPr lang="ko-KR" altLang="en-US" sz="1200" b="1" dirty="0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93C0306A-9BD9-4B4A-BDA4-488BBC1F6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15" y="1234643"/>
              <a:ext cx="1212302" cy="87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D2B253E-181F-44B1-830C-E68598506A41}"/>
                </a:ext>
              </a:extLst>
            </p:cNvPr>
            <p:cNvGrpSpPr/>
            <p:nvPr/>
          </p:nvGrpSpPr>
          <p:grpSpPr>
            <a:xfrm>
              <a:off x="197160" y="2690507"/>
              <a:ext cx="2981604" cy="1185216"/>
              <a:chOff x="1310064" y="2269285"/>
              <a:chExt cx="2981604" cy="1185216"/>
            </a:xfrm>
          </p:grpSpPr>
          <p:pic>
            <p:nvPicPr>
              <p:cNvPr id="77" name="Picture 7">
                <a:extLst>
                  <a:ext uri="{FF2B5EF4-FFF2-40B4-BE49-F238E27FC236}">
                    <a16:creationId xmlns:a16="http://schemas.microsoft.com/office/drawing/2014/main" id="{B02418BE-A19F-4E80-96B7-8267FF624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064" y="2269285"/>
                <a:ext cx="2933700" cy="1185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2038EDA-A738-41F2-A758-E1C310AB880A}"/>
                  </a:ext>
                </a:extLst>
              </p:cNvPr>
              <p:cNvSpPr txBox="1"/>
              <p:nvPr/>
            </p:nvSpPr>
            <p:spPr>
              <a:xfrm>
                <a:off x="3887390" y="2449485"/>
                <a:ext cx="404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(+)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D73BBF2-9FE1-4EB3-91E0-C382F2103105}"/>
                  </a:ext>
                </a:extLst>
              </p:cNvPr>
              <p:cNvSpPr txBox="1"/>
              <p:nvPr/>
            </p:nvSpPr>
            <p:spPr>
              <a:xfrm>
                <a:off x="3538226" y="314788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00FF"/>
                    </a:solidFill>
                  </a:rPr>
                  <a:t>(-)</a:t>
                </a:r>
                <a:endParaRPr lang="ko-KR" altLang="en-US" sz="12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F626F2-33BB-40E0-9364-AF73B0E2A41B}"/>
                </a:ext>
              </a:extLst>
            </p:cNvPr>
            <p:cNvSpPr txBox="1"/>
            <p:nvPr/>
          </p:nvSpPr>
          <p:spPr>
            <a:xfrm>
              <a:off x="890192" y="957643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 LED</a:t>
              </a:r>
              <a:endParaRPr lang="ko-KR" alt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D8523C-903C-44AB-B32F-C7280CC618CF}"/>
                </a:ext>
              </a:extLst>
            </p:cNvPr>
            <p:cNvSpPr txBox="1"/>
            <p:nvPr/>
          </p:nvSpPr>
          <p:spPr>
            <a:xfrm>
              <a:off x="215352" y="4589335"/>
              <a:ext cx="26475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power supply (V limit 9 V)</a:t>
              </a:r>
            </a:p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※ constant current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구동 필요</a:t>
              </a: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CB4D5DD-9524-4D48-9BE8-3C9EAA6A7CFC}"/>
                </a:ext>
              </a:extLst>
            </p:cNvPr>
            <p:cNvCxnSpPr/>
            <p:nvPr/>
          </p:nvCxnSpPr>
          <p:spPr>
            <a:xfrm flipH="1">
              <a:off x="1664214" y="3720388"/>
              <a:ext cx="621469" cy="7722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C021190-C2C6-4390-8E99-1BE6D1B4FEFF}"/>
                </a:ext>
              </a:extLst>
            </p:cNvPr>
            <p:cNvCxnSpPr/>
            <p:nvPr/>
          </p:nvCxnSpPr>
          <p:spPr>
            <a:xfrm flipH="1">
              <a:off x="1445609" y="3007944"/>
              <a:ext cx="1198580" cy="148930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1E6692-BBDA-4D8C-B319-57B867F8D874}"/>
                </a:ext>
              </a:extLst>
            </p:cNvPr>
            <p:cNvSpPr txBox="1"/>
            <p:nvPr/>
          </p:nvSpPr>
          <p:spPr>
            <a:xfrm>
              <a:off x="5782094" y="4912501"/>
              <a:ext cx="3265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NI</a:t>
              </a:r>
              <a:r>
                <a:rPr lang="ko-KR" altLang="en-US" sz="1400" b="1" dirty="0"/>
                <a:t>社 </a:t>
              </a:r>
              <a:r>
                <a:rPr lang="en-US" altLang="ko-KR" sz="1400" b="1" dirty="0"/>
                <a:t>USB-6001 (DAQ)</a:t>
              </a:r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 err="1"/>
                <a:t>멀티미터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or </a:t>
              </a:r>
              <a:r>
                <a:rPr lang="ko-KR" altLang="en-US" sz="1400" b="1" dirty="0"/>
                <a:t>오실로스코프 사용 가능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EFCE26-5585-4C95-A443-A8AD9DAFF810}"/>
                </a:ext>
              </a:extLst>
            </p:cNvPr>
            <p:cNvSpPr txBox="1"/>
            <p:nvPr/>
          </p:nvSpPr>
          <p:spPr>
            <a:xfrm>
              <a:off x="4188418" y="4813475"/>
              <a:ext cx="15433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Voltage reading</a:t>
              </a:r>
              <a:endParaRPr lang="ko-KR" altLang="en-US" sz="1400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DF5C9BD-909F-43FD-874B-97D6A6EC5DE2}"/>
                </a:ext>
              </a:extLst>
            </p:cNvPr>
            <p:cNvCxnSpPr/>
            <p:nvPr/>
          </p:nvCxnSpPr>
          <p:spPr>
            <a:xfrm>
              <a:off x="5788240" y="1544714"/>
              <a:ext cx="23614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5E842F-4C30-4BE6-88BC-4A2CCE442A10}"/>
                </a:ext>
              </a:extLst>
            </p:cNvPr>
            <p:cNvSpPr txBox="1"/>
            <p:nvPr/>
          </p:nvSpPr>
          <p:spPr>
            <a:xfrm>
              <a:off x="5982052" y="2365370"/>
              <a:ext cx="2865721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/>
                <a:t>→ 증폭기 내장 </a:t>
              </a:r>
              <a:r>
                <a:rPr lang="en-US" altLang="ko-KR" sz="1400" b="1" dirty="0"/>
                <a:t>photodiode</a:t>
              </a:r>
              <a:r>
                <a:rPr lang="ko-KR" altLang="en-US" sz="1400" b="1" dirty="0"/>
                <a:t>로써 </a:t>
              </a:r>
              <a:br>
                <a:rPr lang="en-US" altLang="ko-KR" sz="1400" b="1" dirty="0"/>
              </a:br>
              <a:r>
                <a:rPr lang="en-US" altLang="ko-KR" sz="1400" b="1" dirty="0"/>
                <a:t>    </a:t>
              </a:r>
              <a:r>
                <a:rPr lang="ko-KR" altLang="en-US" sz="1400" b="1" dirty="0"/>
                <a:t>출력이 전압으로 나옴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964087-C4F6-404C-B69E-9F36C33D3561}"/>
                </a:ext>
              </a:extLst>
            </p:cNvPr>
            <p:cNvSpPr txBox="1"/>
            <p:nvPr/>
          </p:nvSpPr>
          <p:spPr>
            <a:xfrm>
              <a:off x="253902" y="2118419"/>
              <a:ext cx="323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※ Max. DC forward current 110 mA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0" name="Picture 9" descr="C:\Users\EY\Pictures\untitled.png">
            <a:extLst>
              <a:ext uri="{FF2B5EF4-FFF2-40B4-BE49-F238E27FC236}">
                <a16:creationId xmlns:a16="http://schemas.microsoft.com/office/drawing/2014/main" id="{0F64E8CF-BB5D-478D-8D4B-8FC5EF788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9" r="13249"/>
          <a:stretch/>
        </p:blipFill>
        <p:spPr bwMode="auto">
          <a:xfrm>
            <a:off x="5767143" y="5736785"/>
            <a:ext cx="1019305" cy="77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1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1" y="1"/>
            <a:ext cx="2731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system: </a:t>
            </a:r>
            <a:r>
              <a:rPr lang="ko-KR" altLang="en-US" sz="1400" b="1" dirty="0" err="1"/>
              <a:t>치구</a:t>
            </a:r>
            <a:r>
              <a:rPr lang="ko-KR" altLang="en-US" sz="1400" b="1" dirty="0"/>
              <a:t> 설계 수정안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t="8975" r="5566" b="20849"/>
          <a:stretch/>
        </p:blipFill>
        <p:spPr>
          <a:xfrm>
            <a:off x="1727277" y="776375"/>
            <a:ext cx="8737446" cy="508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1393" y="5972626"/>
            <a:ext cx="461876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Teflon tube </a:t>
            </a:r>
            <a:r>
              <a:rPr lang="ko-KR" altLang="en-US" sz="1400" b="1" dirty="0"/>
              <a:t>사용 고려하여 </a:t>
            </a:r>
            <a:r>
              <a:rPr lang="en-US" altLang="ko-KR" sz="1400" b="1" dirty="0"/>
              <a:t>base</a:t>
            </a:r>
            <a:r>
              <a:rPr lang="ko-KR" altLang="en-US" sz="1400" b="1" dirty="0"/>
              <a:t>부터 높이가 증가함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ko-KR" altLang="en-US" sz="1400" b="1" dirty="0" err="1"/>
              <a:t>외광</a:t>
            </a:r>
            <a:r>
              <a:rPr lang="ko-KR" altLang="en-US" sz="1400" b="1" dirty="0"/>
              <a:t> 차단을 위한 </a:t>
            </a:r>
            <a:r>
              <a:rPr lang="en-US" altLang="ko-KR" sz="1400" b="1" dirty="0"/>
              <a:t>block </a:t>
            </a:r>
            <a:r>
              <a:rPr lang="ko-KR" altLang="en-US" sz="1400" b="1" dirty="0"/>
              <a:t>추가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016106" y="3170646"/>
            <a:ext cx="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7480355" y="3868307"/>
            <a:ext cx="140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direction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589034" y="871268"/>
            <a:ext cx="664234" cy="3709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17536" y="73276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외광</a:t>
            </a:r>
            <a:r>
              <a:rPr lang="ko-KR" altLang="en-US" sz="1400" b="1" dirty="0"/>
              <a:t> 차단용 </a:t>
            </a:r>
            <a:r>
              <a:rPr lang="en-US" altLang="ko-KR" sz="1400" b="1" dirty="0"/>
              <a:t>block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247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1" y="1"/>
            <a:ext cx="172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system: Cell 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50" y="1112808"/>
            <a:ext cx="8542700" cy="3459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1392" y="5317050"/>
            <a:ext cx="765709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Flow cell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연결부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size: </a:t>
            </a:r>
            <a:r>
              <a:rPr lang="ko-KR" altLang="en-US" sz="1400" b="1" dirty="0" err="1"/>
              <a:t>내경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 mm, </a:t>
            </a:r>
            <a:r>
              <a:rPr lang="ko-KR" altLang="en-US" sz="1400" b="1" dirty="0"/>
              <a:t>외경 </a:t>
            </a:r>
            <a:r>
              <a:rPr lang="en-US" altLang="ko-KR" sz="1400" b="1" dirty="0"/>
              <a:t>4 mm, </a:t>
            </a:r>
            <a:r>
              <a:rPr lang="ko-KR" altLang="en-US" sz="1400" b="1" dirty="0"/>
              <a:t>길이 </a:t>
            </a:r>
            <a:r>
              <a:rPr lang="en-US" altLang="ko-KR" sz="1400" b="1" dirty="0"/>
              <a:t>10 mm</a:t>
            </a:r>
            <a:br>
              <a:rPr lang="en-US" altLang="ko-KR" sz="1400" b="1" dirty="0"/>
            </a:br>
            <a:r>
              <a:rPr lang="ko-KR" altLang="en-US" sz="1400" b="1" dirty="0"/>
              <a:t>→ 연결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PTFE (</a:t>
            </a:r>
            <a:r>
              <a:rPr lang="ko-KR" altLang="en-US" sz="1400" b="1" dirty="0"/>
              <a:t>전도도 </a:t>
            </a:r>
            <a:r>
              <a:rPr lang="en-US" altLang="ko-KR" sz="1400" b="1" dirty="0"/>
              <a:t>part</a:t>
            </a:r>
            <a:r>
              <a:rPr lang="ko-KR" altLang="en-US" sz="1400" b="1" dirty="0"/>
              <a:t> 사용 제품</a:t>
            </a:r>
            <a:r>
              <a:rPr lang="en-US" altLang="ko-KR" sz="1400" b="1" dirty="0"/>
              <a:t>) </a:t>
            </a:r>
            <a:r>
              <a:rPr lang="ko-KR" altLang="en-US" sz="1400" b="1" dirty="0" err="1"/>
              <a:t>내경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 mm, </a:t>
            </a:r>
            <a:r>
              <a:rPr lang="ko-KR" altLang="en-US" sz="1400" b="1" dirty="0"/>
              <a:t>외경 </a:t>
            </a:r>
            <a:r>
              <a:rPr lang="en-US" altLang="ko-KR" sz="1400" b="1" dirty="0"/>
              <a:t>6 mm </a:t>
            </a:r>
            <a:r>
              <a:rPr lang="ko-KR" altLang="en-US" sz="1400" b="1" dirty="0"/>
              <a:t>사용 예정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ko-KR" altLang="en-US" sz="1400" b="1" dirty="0"/>
              <a:t>간이 </a:t>
            </a:r>
            <a:r>
              <a:rPr lang="en-US" altLang="ko-KR" sz="1400" b="1" dirty="0"/>
              <a:t>test </a:t>
            </a:r>
            <a:r>
              <a:rPr lang="ko-KR" altLang="en-US" sz="1400" b="1" dirty="0"/>
              <a:t>결과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cell</a:t>
            </a:r>
            <a:r>
              <a:rPr lang="ko-KR" altLang="en-US" sz="1400" b="1" dirty="0"/>
              <a:t>이 완전히 고정되지 않고 조금 헐렁한 느낌이 있어 논의 필요</a:t>
            </a:r>
          </a:p>
        </p:txBody>
      </p:sp>
    </p:spTree>
    <p:extLst>
      <p:ext uri="{BB962C8B-B14F-4D97-AF65-F5344CB8AC3E}">
        <p14:creationId xmlns:p14="http://schemas.microsoft.com/office/powerpoint/2010/main" val="131392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251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system: </a:t>
            </a:r>
            <a:r>
              <a:rPr lang="ko-KR" altLang="en-US" sz="1400" b="1" dirty="0"/>
              <a:t>항온 </a:t>
            </a:r>
            <a:r>
              <a:rPr lang="en-US" altLang="ko-KR" sz="1400" b="1" dirty="0"/>
              <a:t>chamber</a:t>
            </a:r>
            <a:endParaRPr lang="ko-KR" altLang="en-US" sz="14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826388"/>
            <a:ext cx="2419350" cy="440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8867" y="1535626"/>
            <a:ext cx="38952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Temperature: 0 ~ 60 </a:t>
            </a:r>
            <a:r>
              <a:rPr lang="ko-KR" altLang="en-US" sz="1400" b="1" dirty="0"/>
              <a:t>℃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Capacity: 81 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Internal dimension (mm): 450 x 400 x 450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External dimension (mm): 625 x 740 x 950 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1392" y="5317050"/>
            <a:ext cx="8831264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항온 </a:t>
            </a:r>
            <a:r>
              <a:rPr lang="ko-KR" altLang="en-US" sz="1400" b="1" dirty="0" err="1"/>
              <a:t>챔버는</a:t>
            </a:r>
            <a:r>
              <a:rPr lang="ko-KR" altLang="en-US" sz="1400" b="1" dirty="0"/>
              <a:t> 입고 기간을 고려하여 기성품 중에서 선정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발주시</a:t>
            </a:r>
            <a:r>
              <a:rPr lang="ko-KR" altLang="en-US" sz="1400" b="1" dirty="0"/>
              <a:t> 일주일 이내 입고 예정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26 </a:t>
            </a:r>
            <a:r>
              <a:rPr lang="ko-KR" altLang="en-US" sz="1400" b="1" dirty="0"/>
              <a:t>℃ 항온 유지를 위해서는 </a:t>
            </a:r>
            <a:r>
              <a:rPr lang="en-US" altLang="ko-KR" sz="1400" b="1" dirty="0"/>
              <a:t>heater </a:t>
            </a:r>
            <a:r>
              <a:rPr lang="ko-KR" altLang="en-US" sz="1400" b="1" dirty="0"/>
              <a:t>뿐만 아니라 냉동기도 필요하다고 판단됨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Flow cell </a:t>
            </a:r>
            <a:r>
              <a:rPr lang="ko-KR" altLang="en-US" sz="1400" b="1" dirty="0"/>
              <a:t>작동을 위한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와 전선은 배기구를 통해 넣을 수 있어 별도의 </a:t>
            </a:r>
            <a:r>
              <a:rPr lang="ko-KR" altLang="en-US" sz="1400" b="1" dirty="0" err="1"/>
              <a:t>타공이</a:t>
            </a:r>
            <a:r>
              <a:rPr lang="ko-KR" altLang="en-US" sz="1400" b="1" dirty="0"/>
              <a:t> 필요 없을 것으로 보임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75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2757" y="209724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국민대 선행 연구 자재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94715"/>
              </p:ext>
            </p:extLst>
          </p:nvPr>
        </p:nvGraphicFramePr>
        <p:xfrm>
          <a:off x="1852757" y="728980"/>
          <a:ext cx="8062597" cy="540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Parts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취급업체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Temperature</a:t>
                      </a:r>
                      <a:r>
                        <a:rPr lang="en-US" altLang="ko-KR" sz="1200" baseline="0" dirty="0"/>
                        <a:t> logging</a:t>
                      </a:r>
                      <a:r>
                        <a:rPr lang="ko-KR" altLang="en-US" sz="1200" baseline="0" dirty="0"/>
                        <a:t>용 </a:t>
                      </a:r>
                      <a:r>
                        <a:rPr lang="en-US" altLang="ko-KR" sz="1200" baseline="0" dirty="0"/>
                        <a:t>cable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(M12S-G72-VS050/BK)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KROA (KRONE)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LED: MID IR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(LED22-TRW)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LED: UV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(DUV265-FW5)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Photodiode: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UV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(UV-TIAMO-S7)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Photodiode</a:t>
                      </a:r>
                      <a:r>
                        <a:rPr lang="en-US" altLang="ko-KR" sz="1200" baseline="0" dirty="0"/>
                        <a:t>: MID IR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(PD36-05RW)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Optics:</a:t>
                      </a:r>
                      <a:r>
                        <a:rPr lang="en-US" altLang="ko-KR" sz="1200" baseline="0" dirty="0"/>
                        <a:t> lens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(10048)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Optics: lens holder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(10065)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Power supply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(PTDCC/S350/12-24)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Drivers for UV LEDs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(CDDL350)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Drivers for MIR LEDs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(DLT-37)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Photocurrent digitizer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(USBAMP-4) x2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ROITHNER LASERTECHNIK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3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263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UV+IR </a:t>
            </a:r>
            <a:r>
              <a:rPr lang="ko-KR" altLang="en-US" sz="1400" b="1" dirty="0"/>
              <a:t>동시측정 </a:t>
            </a:r>
            <a:r>
              <a:rPr lang="en-US" altLang="ko-KR" sz="1400" b="1" dirty="0"/>
              <a:t>Flow system</a:t>
            </a:r>
            <a:endParaRPr lang="ko-KR" altLang="en-US" sz="1400" b="1" dirty="0"/>
          </a:p>
        </p:txBody>
      </p:sp>
      <p:pic>
        <p:nvPicPr>
          <p:cNvPr id="128" name="Picture 5" descr="C:\Users\yjeo\Documents\카카오톡 받은 파일\[크기변환]KakaoTalk_20200610_22473676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10246"/>
          <a:stretch/>
        </p:blipFill>
        <p:spPr bwMode="auto">
          <a:xfrm>
            <a:off x="6515906" y="3702903"/>
            <a:ext cx="3889172" cy="30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꺾인 연결선 138"/>
          <p:cNvCxnSpPr/>
          <p:nvPr/>
        </p:nvCxnSpPr>
        <p:spPr>
          <a:xfrm flipV="1">
            <a:off x="7916312" y="1679626"/>
            <a:ext cx="922580" cy="758502"/>
          </a:xfrm>
          <a:prstGeom prst="bentConnector3">
            <a:avLst>
              <a:gd name="adj1" fmla="val 995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flipV="1">
            <a:off x="7916312" y="1679626"/>
            <a:ext cx="1095920" cy="887426"/>
          </a:xfrm>
          <a:prstGeom prst="bentConnector3">
            <a:avLst>
              <a:gd name="adj1" fmla="val 975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096500" y="519224"/>
            <a:ext cx="0" cy="203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flipV="1">
            <a:off x="7765434" y="388528"/>
            <a:ext cx="2146916" cy="614994"/>
          </a:xfrm>
          <a:prstGeom prst="bentConnector3">
            <a:avLst>
              <a:gd name="adj1" fmla="val 1011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flipV="1">
            <a:off x="7770262" y="519224"/>
            <a:ext cx="2326238" cy="613223"/>
          </a:xfrm>
          <a:prstGeom prst="bentConnector3">
            <a:avLst>
              <a:gd name="adj1" fmla="val 99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7765436" y="1286335"/>
            <a:ext cx="2493595" cy="1182376"/>
          </a:xfrm>
          <a:prstGeom prst="bentConnector3">
            <a:avLst>
              <a:gd name="adj1" fmla="val 100421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0"/>
            <a:endCxn id="20" idx="2"/>
          </p:cNvCxnSpPr>
          <p:nvPr/>
        </p:nvCxnSpPr>
        <p:spPr>
          <a:xfrm rot="16200000" flipH="1">
            <a:off x="3967789" y="492218"/>
            <a:ext cx="1199056" cy="3940710"/>
          </a:xfrm>
          <a:prstGeom prst="bentConnector5">
            <a:avLst>
              <a:gd name="adj1" fmla="val -19065"/>
              <a:gd name="adj2" fmla="val 50463"/>
              <a:gd name="adj3" fmla="val 119065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>
            <a:off x="4028763" y="2139561"/>
            <a:ext cx="1465261" cy="275090"/>
          </a:xfrm>
          <a:prstGeom prst="bentConnector3">
            <a:avLst>
              <a:gd name="adj1" fmla="val 998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4162094" y="2139561"/>
            <a:ext cx="1484328" cy="427490"/>
          </a:xfrm>
          <a:prstGeom prst="bentConnector3">
            <a:avLst>
              <a:gd name="adj1" fmla="val 1180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08688" y="1863045"/>
            <a:ext cx="1776548" cy="1550126"/>
            <a:chOff x="169104" y="2577733"/>
            <a:chExt cx="1776548" cy="1550126"/>
          </a:xfrm>
        </p:grpSpPr>
        <p:sp>
          <p:nvSpPr>
            <p:cNvPr id="4" name="직사각형 3"/>
            <p:cNvSpPr/>
            <p:nvPr/>
          </p:nvSpPr>
          <p:spPr>
            <a:xfrm>
              <a:off x="857081" y="2577733"/>
              <a:ext cx="400594" cy="15501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9104" y="2987037"/>
              <a:ext cx="1776548" cy="71410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Peristaltic pump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51431" y="3531253"/>
            <a:ext cx="1314994" cy="1776552"/>
            <a:chOff x="2560320" y="3570509"/>
            <a:chExt cx="1314994" cy="1776552"/>
          </a:xfrm>
        </p:grpSpPr>
        <p:sp>
          <p:nvSpPr>
            <p:cNvPr id="7" name="원통 6"/>
            <p:cNvSpPr/>
            <p:nvPr/>
          </p:nvSpPr>
          <p:spPr>
            <a:xfrm>
              <a:off x="2560320" y="3888374"/>
              <a:ext cx="1314994" cy="145868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2560320" y="4617717"/>
              <a:ext cx="1314994" cy="729344"/>
            </a:xfrm>
            <a:prstGeom prst="can">
              <a:avLst>
                <a:gd name="adj" fmla="val 36754"/>
              </a:avLst>
            </a:pr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60320" y="3570509"/>
              <a:ext cx="612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63314" y="3570509"/>
              <a:ext cx="612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411110" y="4331719"/>
              <a:ext cx="1296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2728524" y="4331719"/>
              <a:ext cx="1296000" cy="22642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/>
          <p:cNvCxnSpPr>
            <a:stCxn id="6" idx="0"/>
            <a:endCxn id="26" idx="2"/>
          </p:cNvCxnSpPr>
          <p:nvPr/>
        </p:nvCxnSpPr>
        <p:spPr>
          <a:xfrm flipH="1" flipV="1">
            <a:off x="6536038" y="1679627"/>
            <a:ext cx="1635" cy="29390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9" idx="1"/>
            <a:endCxn id="4" idx="2"/>
          </p:cNvCxnSpPr>
          <p:nvPr/>
        </p:nvCxnSpPr>
        <p:spPr>
          <a:xfrm rot="10800000">
            <a:off x="2596964" y="3413171"/>
            <a:ext cx="454469" cy="231292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42940" y="1898584"/>
            <a:ext cx="13022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IR LED driver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245026" y="2913004"/>
            <a:ext cx="1162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772985" y="784820"/>
            <a:ext cx="276999" cy="701040"/>
            <a:chOff x="6612236" y="1171295"/>
            <a:chExt cx="276999" cy="701040"/>
          </a:xfrm>
        </p:grpSpPr>
        <p:sp>
          <p:nvSpPr>
            <p:cNvPr id="28" name="직사각형 27"/>
            <p:cNvSpPr/>
            <p:nvPr/>
          </p:nvSpPr>
          <p:spPr>
            <a:xfrm>
              <a:off x="6664195" y="1171295"/>
              <a:ext cx="173085" cy="701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418754" y="1383315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UV PD</a:t>
              </a:r>
              <a:endParaRPr lang="ko-KR" altLang="en-US" sz="1200" b="1" dirty="0"/>
            </a:p>
          </p:txBody>
        </p:sp>
      </p:grpSp>
      <p:cxnSp>
        <p:nvCxnSpPr>
          <p:cNvPr id="92" name="직선 화살표 연결선 91"/>
          <p:cNvCxnSpPr>
            <a:stCxn id="65" idx="2"/>
            <a:endCxn id="66" idx="0"/>
          </p:cNvCxnSpPr>
          <p:nvPr/>
        </p:nvCxnSpPr>
        <p:spPr>
          <a:xfrm>
            <a:off x="9826327" y="2651175"/>
            <a:ext cx="0" cy="261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5028367" y="1973529"/>
            <a:ext cx="3026444" cy="1088572"/>
            <a:chOff x="3504367" y="2365434"/>
            <a:chExt cx="3026444" cy="1088572"/>
          </a:xfrm>
        </p:grpSpPr>
        <p:sp>
          <p:nvSpPr>
            <p:cNvPr id="6" name="직사각형 5"/>
            <p:cNvSpPr/>
            <p:nvPr/>
          </p:nvSpPr>
          <p:spPr>
            <a:xfrm>
              <a:off x="3729409" y="2365434"/>
              <a:ext cx="2568526" cy="1088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49842" y="2365434"/>
              <a:ext cx="327660" cy="10885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6253812" y="2559200"/>
              <a:ext cx="276999" cy="701040"/>
              <a:chOff x="6612237" y="2788913"/>
              <a:chExt cx="276999" cy="70104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664195" y="2788913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6451616" y="2992225"/>
                <a:ext cx="598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IR PD</a:t>
                </a:r>
                <a:endParaRPr lang="ko-KR" altLang="en-US" sz="1200" b="1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504367" y="2559200"/>
              <a:ext cx="276999" cy="701040"/>
              <a:chOff x="4209796" y="2788913"/>
              <a:chExt cx="276999" cy="701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261753" y="2788913"/>
                <a:ext cx="173085" cy="701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4015512" y="3000933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IR LED</a:t>
                </a:r>
                <a:endParaRPr lang="ko-KR" altLang="en-US" sz="12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498146" y="2747122"/>
              <a:ext cx="10310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1 mm cell</a:t>
              </a:r>
              <a:endParaRPr lang="ko-KR" altLang="en-US" sz="14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30984" y="5572598"/>
            <a:ext cx="404950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※ UV/IR </a:t>
            </a:r>
            <a:r>
              <a:rPr lang="ko-KR" altLang="en-US" sz="1400" b="1" dirty="0"/>
              <a:t>동시 분석을 위해 항온 </a:t>
            </a:r>
            <a:r>
              <a:rPr lang="en-US" altLang="ko-KR" sz="1400" b="1" dirty="0"/>
              <a:t>chamber </a:t>
            </a:r>
            <a:r>
              <a:rPr lang="ko-KR" altLang="en-US" sz="1400" b="1" dirty="0"/>
              <a:t>내부 </a:t>
            </a:r>
            <a:br>
              <a:rPr lang="en-US" altLang="ko-KR" sz="1400" b="1" dirty="0"/>
            </a:br>
            <a:r>
              <a:rPr lang="en-US" altLang="ko-KR" sz="1400" b="1" dirty="0"/>
              <a:t>   setting </a:t>
            </a:r>
            <a:r>
              <a:rPr lang="ko-KR" altLang="en-US" sz="1400" b="1" dirty="0"/>
              <a:t>완료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19821" y="1618188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PTFE tube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863752" y="1065667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863752" y="121152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2905" y="728658"/>
            <a:ext cx="17258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</a:t>
            </a:r>
          </a:p>
          <a:p>
            <a:pPr algn="ctr"/>
            <a:r>
              <a:rPr lang="en-US" altLang="ko-KR" sz="1400" b="1" dirty="0"/>
              <a:t>+100 mA</a:t>
            </a:r>
          </a:p>
          <a:p>
            <a:pPr algn="ctr"/>
            <a:r>
              <a:rPr lang="en-US" altLang="ko-KR" sz="1400" b="1" dirty="0"/>
              <a:t>(constant current)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5087944" y="784820"/>
            <a:ext cx="173085" cy="701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800130" y="996841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 LED</a:t>
            </a:r>
            <a:endParaRPr lang="ko-KR" altLang="en-US" sz="1200" b="1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5251774" y="591054"/>
            <a:ext cx="2568526" cy="1088572"/>
            <a:chOff x="3727774" y="747816"/>
            <a:chExt cx="2568526" cy="1088572"/>
          </a:xfrm>
        </p:grpSpPr>
        <p:sp>
          <p:nvSpPr>
            <p:cNvPr id="5" name="직사각형 4"/>
            <p:cNvSpPr/>
            <p:nvPr/>
          </p:nvSpPr>
          <p:spPr>
            <a:xfrm>
              <a:off x="3727774" y="747816"/>
              <a:ext cx="2568526" cy="1088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48207" y="747816"/>
              <a:ext cx="327660" cy="10885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98146" y="1135320"/>
              <a:ext cx="10310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1 mm cell</a:t>
              </a:r>
              <a:endParaRPr lang="ko-KR" altLang="en-US" sz="1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663562" y="105441"/>
            <a:ext cx="174406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</a:t>
            </a:r>
          </a:p>
          <a:p>
            <a:pPr algn="ctr"/>
            <a:r>
              <a:rPr lang="en-US" altLang="ko-KR" sz="1400" b="1" dirty="0"/>
              <a:t>+5 V</a:t>
            </a:r>
          </a:p>
          <a:p>
            <a:pPr algn="ctr"/>
            <a:r>
              <a:rPr lang="en-US" altLang="ko-KR" sz="1400" b="1" dirty="0"/>
              <a:t>(constant voltage)</a:t>
            </a:r>
            <a:endParaRPr lang="ko-KR" altLang="en-US" sz="1400" b="1" dirty="0"/>
          </a:p>
        </p:txBody>
      </p:sp>
      <p:cxnSp>
        <p:nvCxnSpPr>
          <p:cNvPr id="118" name="직선 연결선 117"/>
          <p:cNvCxnSpPr/>
          <p:nvPr/>
        </p:nvCxnSpPr>
        <p:spPr>
          <a:xfrm>
            <a:off x="9423400" y="1702031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575800" y="1702031"/>
            <a:ext cx="0" cy="720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00972" y="1455130"/>
            <a:ext cx="11817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IR amplifier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245026" y="2343399"/>
            <a:ext cx="11626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DAQ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26" idx="0"/>
            <a:endCxn id="10" idx="3"/>
          </p:cNvCxnSpPr>
          <p:nvPr/>
        </p:nvCxnSpPr>
        <p:spPr>
          <a:xfrm rot="16200000" flipH="1" flipV="1">
            <a:off x="3924527" y="1032952"/>
            <a:ext cx="3053409" cy="2169612"/>
          </a:xfrm>
          <a:prstGeom prst="bentConnector4">
            <a:avLst>
              <a:gd name="adj1" fmla="val -7487"/>
              <a:gd name="adj2" fmla="val -85832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344439" y="533162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UV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676575" y="4864899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24276" y="6236499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Bottle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537673" y="37720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Pump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81338" y="4334012"/>
            <a:ext cx="582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DAQ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62409" y="453880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IR Amp.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540648" y="4880910"/>
            <a:ext cx="101687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IR LED ctrl.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5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1" y="1"/>
            <a:ext cx="5989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UV+IR </a:t>
            </a:r>
            <a:r>
              <a:rPr lang="ko-KR" altLang="en-US" sz="1400" b="1" dirty="0"/>
              <a:t>동시측정 </a:t>
            </a:r>
            <a:r>
              <a:rPr lang="en-US" altLang="ko-KR" sz="1400" b="1" dirty="0">
                <a:solidFill>
                  <a:srgbClr val="FF0000"/>
                </a:solidFill>
              </a:rPr>
              <a:t>Filtered + fitted data – UV @ 0 sec</a:t>
            </a:r>
            <a:r>
              <a:rPr lang="en-US" altLang="ko-KR" sz="1400" b="1" dirty="0"/>
              <a:t> : Surface fitting</a:t>
            </a:r>
            <a:endParaRPr lang="ko-KR" altLang="en-US" sz="1400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92" y="607827"/>
            <a:ext cx="4320000" cy="340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85" y="607826"/>
            <a:ext cx="4320000" cy="340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20092" y="4420159"/>
            <a:ext cx="508414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ko-KR" altLang="en-US" sz="1400" b="1" dirty="0" err="1"/>
              <a:t>재측정이</a:t>
            </a:r>
            <a:r>
              <a:rPr lang="ko-KR" altLang="en-US" sz="1400" b="1" dirty="0"/>
              <a:t> 필요하다고 판단되는 </a:t>
            </a:r>
            <a:r>
              <a:rPr lang="en-US" altLang="ko-KR" sz="1400" b="1" dirty="0"/>
              <a:t>point</a:t>
            </a:r>
            <a:r>
              <a:rPr lang="ko-KR" altLang="en-US" sz="1400" b="1" dirty="0"/>
              <a:t>를 제외하고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0000FF"/>
                </a:solidFill>
              </a:rPr>
              <a:t>exponential surface fitting </a:t>
            </a:r>
            <a:r>
              <a:rPr lang="ko-KR" altLang="en-US" sz="1400" b="1" dirty="0" err="1"/>
              <a:t>진행시</a:t>
            </a:r>
            <a:r>
              <a:rPr lang="ko-KR" altLang="en-US" sz="1400" b="1" dirty="0"/>
              <a:t> 더 높은 </a:t>
            </a:r>
            <a:r>
              <a:rPr lang="en-US" altLang="ko-KR" sz="1400" b="1" dirty="0"/>
              <a:t>Adj. R</a:t>
            </a:r>
            <a:r>
              <a:rPr lang="en-US" altLang="ko-KR" sz="1400" b="1" baseline="30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확보</a:t>
            </a:r>
            <a:br>
              <a:rPr lang="en-US" altLang="ko-KR" sz="1400" b="1" dirty="0"/>
            </a:br>
            <a:r>
              <a:rPr lang="en-US" altLang="ko-KR" sz="1400" b="1" dirty="0"/>
              <a:t>   ※ </a:t>
            </a:r>
            <a:r>
              <a:rPr lang="en-US" altLang="ko-KR" sz="1400" b="1" dirty="0" err="1"/>
              <a:t>Levenberg</a:t>
            </a:r>
            <a:r>
              <a:rPr lang="en-US" altLang="ko-KR" sz="1400" b="1" dirty="0"/>
              <a:t>-Marquardt algorithm </a:t>
            </a:r>
            <a:r>
              <a:rPr lang="ko-KR" altLang="en-US" sz="1400" b="1" dirty="0"/>
              <a:t>적용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9073" y="4163134"/>
                <a:ext cx="2488823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𝑦</m:t>
                      </m:r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𝐵𝑒𝑥𝑝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73" y="4163134"/>
                <a:ext cx="2488823" cy="514051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75137" y="4715461"/>
                <a:ext cx="188340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𝐵</m:t>
                      </m:r>
                      <m:r>
                        <a:rPr lang="en-US" altLang="ko-KR" sz="1600" i="1">
                          <a:latin typeface="Cambria Math"/>
                        </a:rPr>
                        <m:t>=1444.53601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𝐶</m:t>
                      </m:r>
                      <m:r>
                        <a:rPr lang="en-US" altLang="ko-KR" sz="1600" i="1">
                          <a:latin typeface="Cambria Math"/>
                        </a:rPr>
                        <m:t>=1.11222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𝐷</m:t>
                      </m:r>
                      <m:r>
                        <a:rPr lang="en-US" altLang="ko-KR" sz="1600" i="1">
                          <a:latin typeface="Cambria Math"/>
                        </a:rPr>
                        <m:t>=4.79884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=−45.17297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𝐴𝑑𝑗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.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>
                          <a:latin typeface="Cambria Math"/>
                        </a:rPr>
                        <m:t>=0.99667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37" y="4715461"/>
                <a:ext cx="1883400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20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690</Words>
  <Application>Microsoft Office PowerPoint</Application>
  <PresentationFormat>와이드스크린</PresentationFormat>
  <Paragraphs>128</Paragraphs>
  <Slides>11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나눔스퀘어 ExtraBold</vt:lpstr>
      <vt:lpstr>나눔스퀘어OTF Light</vt:lpstr>
      <vt:lpstr>맑은 고딕</vt:lpstr>
      <vt:lpstr>Arial</vt:lpstr>
      <vt:lpstr>Cambria Math</vt:lpstr>
      <vt:lpstr>Tahoma</vt:lpstr>
      <vt:lpstr>Wingdings</vt:lpstr>
      <vt:lpstr>Office 테마</vt:lpstr>
      <vt:lpstr>1_Office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성화</dc:creator>
  <cp:lastModifiedBy>조 성화</cp:lastModifiedBy>
  <cp:revision>85</cp:revision>
  <dcterms:created xsi:type="dcterms:W3CDTF">2020-02-13T02:39:18Z</dcterms:created>
  <dcterms:modified xsi:type="dcterms:W3CDTF">2020-08-03T09:37:52Z</dcterms:modified>
</cp:coreProperties>
</file>