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430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EFF5FB"/>
    <a:srgbClr val="9196DB"/>
    <a:srgbClr val="254D95"/>
    <a:srgbClr val="EA6A00"/>
    <a:srgbClr val="FF8521"/>
    <a:srgbClr val="ECEEF2"/>
    <a:srgbClr val="DAA600"/>
    <a:srgbClr val="F6F6F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7FC8D57A-6E87-4DF0-8AE4-6ADB794E1100}"/>
              </a:ext>
            </a:extLst>
          </p:cNvPr>
          <p:cNvSpPr txBox="1"/>
          <p:nvPr/>
        </p:nvSpPr>
        <p:spPr>
          <a:xfrm>
            <a:off x="123695" y="41602"/>
            <a:ext cx="47772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국민대 </a:t>
            </a:r>
            <a:r>
              <a:rPr lang="en-US" altLang="ko-KR" sz="2400" b="1" dirty="0"/>
              <a:t>OAS-A </a:t>
            </a:r>
            <a:r>
              <a:rPr lang="ko-KR" altLang="en-US" sz="2400" b="1" dirty="0"/>
              <a:t>광학계 개선 방향</a:t>
            </a:r>
            <a:endParaRPr lang="en-US" altLang="ko-KR" sz="2400" b="1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50551DDA-6352-4568-BE14-490C30E5D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56162"/>
              </p:ext>
            </p:extLst>
          </p:nvPr>
        </p:nvGraphicFramePr>
        <p:xfrm>
          <a:off x="278570" y="5249335"/>
          <a:ext cx="11634861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30">
                  <a:extLst>
                    <a:ext uri="{9D8B030D-6E8A-4147-A177-3AD203B41FA5}">
                      <a16:colId xmlns:a16="http://schemas.microsoft.com/office/drawing/2014/main" val="166644188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658000084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3306947084"/>
                    </a:ext>
                  </a:extLst>
                </a:gridCol>
                <a:gridCol w="2115127">
                  <a:extLst>
                    <a:ext uri="{9D8B030D-6E8A-4147-A177-3AD203B41FA5}">
                      <a16:colId xmlns:a16="http://schemas.microsoft.com/office/drawing/2014/main" val="3061839530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val="788222633"/>
                    </a:ext>
                  </a:extLst>
                </a:gridCol>
                <a:gridCol w="1782355">
                  <a:extLst>
                    <a:ext uri="{9D8B030D-6E8A-4147-A177-3AD203B41FA5}">
                      <a16:colId xmlns:a16="http://schemas.microsoft.com/office/drawing/2014/main" val="3687900594"/>
                    </a:ext>
                  </a:extLst>
                </a:gridCol>
                <a:gridCol w="1485840">
                  <a:extLst>
                    <a:ext uri="{9D8B030D-6E8A-4147-A177-3AD203B41FA5}">
                      <a16:colId xmlns:a16="http://schemas.microsoft.com/office/drawing/2014/main" val="60660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개선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개선 방안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기대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필요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예상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소요 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53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</a:t>
                      </a:r>
                      <a:r>
                        <a:rPr lang="en-US" altLang="ko-KR" sz="1200" dirty="0"/>
                        <a:t>ON/OFF </a:t>
                      </a:r>
                      <a:r>
                        <a:rPr lang="ko-KR" altLang="en-US" sz="1200" dirty="0"/>
                        <a:t>제어로 광원 세기 변동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광원 상시 </a:t>
                      </a:r>
                      <a:r>
                        <a:rPr lang="en-US" altLang="ko-KR" sz="1200" dirty="0"/>
                        <a:t>ON </a:t>
                      </a:r>
                      <a:r>
                        <a:rPr lang="ko-KR" altLang="en-US" sz="1200" dirty="0"/>
                        <a:t>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일정 광원 세기 유지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전장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68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 후 렌즈에서 집광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렌즈 집광 후 </a:t>
                      </a:r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효율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교체 검토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광 기구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48202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348D1C-260F-4EC3-9293-73B68FEF3B87}"/>
              </a:ext>
            </a:extLst>
          </p:cNvPr>
          <p:cNvGrpSpPr/>
          <p:nvPr/>
        </p:nvGrpSpPr>
        <p:grpSpPr>
          <a:xfrm>
            <a:off x="2826012" y="922638"/>
            <a:ext cx="6539975" cy="4037287"/>
            <a:chOff x="2826012" y="830275"/>
            <a:chExt cx="6539975" cy="4037287"/>
          </a:xfrm>
        </p:grpSpPr>
        <p:cxnSp>
          <p:nvCxnSpPr>
            <p:cNvPr id="139" name="꺾인 연결선 138"/>
            <p:cNvCxnSpPr/>
            <p:nvPr/>
          </p:nvCxnSpPr>
          <p:spPr>
            <a:xfrm flipV="1">
              <a:off x="7492983" y="2077431"/>
              <a:ext cx="693607" cy="583301"/>
            </a:xfrm>
            <a:prstGeom prst="bentConnector3">
              <a:avLst>
                <a:gd name="adj1" fmla="val 9955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꺾인 연결선 139"/>
            <p:cNvCxnSpPr/>
            <p:nvPr/>
          </p:nvCxnSpPr>
          <p:spPr>
            <a:xfrm flipV="1">
              <a:off x="7492983" y="2077431"/>
              <a:ext cx="823927" cy="682446"/>
            </a:xfrm>
            <a:prstGeom prst="bentConnector3">
              <a:avLst>
                <a:gd name="adj1" fmla="val 9751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9132076" y="1185062"/>
              <a:ext cx="0" cy="1563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/>
            <p:nvPr/>
          </p:nvCxnSpPr>
          <p:spPr>
            <a:xfrm flipV="1">
              <a:off x="7379551" y="1084555"/>
              <a:ext cx="1614079" cy="472941"/>
            </a:xfrm>
            <a:prstGeom prst="bentConnector3">
              <a:avLst>
                <a:gd name="adj1" fmla="val 101169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꺾인 연결선 90"/>
            <p:cNvCxnSpPr/>
            <p:nvPr/>
          </p:nvCxnSpPr>
          <p:spPr>
            <a:xfrm flipV="1">
              <a:off x="7383180" y="1185062"/>
              <a:ext cx="1748895" cy="471579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꺾인 연결선 94"/>
            <p:cNvCxnSpPr/>
            <p:nvPr/>
          </p:nvCxnSpPr>
          <p:spPr>
            <a:xfrm>
              <a:off x="7379552" y="1774983"/>
              <a:ext cx="1874716" cy="909267"/>
            </a:xfrm>
            <a:prstGeom prst="bentConnector3">
              <a:avLst>
                <a:gd name="adj1" fmla="val 100421"/>
              </a:avLst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4" idx="0"/>
              <a:endCxn id="20" idx="2"/>
            </p:cNvCxnSpPr>
            <p:nvPr/>
          </p:nvCxnSpPr>
          <p:spPr>
            <a:xfrm rot="16200000" flipH="1">
              <a:off x="4514118" y="1198193"/>
              <a:ext cx="922094" cy="2962676"/>
            </a:xfrm>
            <a:prstGeom prst="bentConnector5">
              <a:avLst>
                <a:gd name="adj1" fmla="val -19065"/>
                <a:gd name="adj2" fmla="val 50463"/>
                <a:gd name="adj3" fmla="val 119065"/>
              </a:avLst>
            </a:prstGeom>
            <a:ln w="38100">
              <a:solidFill>
                <a:srgbClr val="00B0F0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/>
            <p:nvPr/>
          </p:nvCxnSpPr>
          <p:spPr>
            <a:xfrm rot="10800000">
              <a:off x="4570274" y="2431129"/>
              <a:ext cx="1101602" cy="211549"/>
            </a:xfrm>
            <a:prstGeom prst="bentConnector3">
              <a:avLst>
                <a:gd name="adj1" fmla="val 9983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꺾인 연결선 84"/>
            <p:cNvCxnSpPr/>
            <p:nvPr/>
          </p:nvCxnSpPr>
          <p:spPr>
            <a:xfrm rot="10800000">
              <a:off x="4670514" y="2431129"/>
              <a:ext cx="1115937" cy="328747"/>
            </a:xfrm>
            <a:prstGeom prst="bentConnector3">
              <a:avLst>
                <a:gd name="adj1" fmla="val 1180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/>
            <p:cNvGrpSpPr/>
            <p:nvPr/>
          </p:nvGrpSpPr>
          <p:grpSpPr>
            <a:xfrm>
              <a:off x="2826012" y="2218483"/>
              <a:ext cx="1335631" cy="1192073"/>
              <a:chOff x="169104" y="2577733"/>
              <a:chExt cx="1776548" cy="155012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57081" y="2577733"/>
                <a:ext cx="400594" cy="155012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69104" y="2987037"/>
                <a:ext cx="1776548" cy="7141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Peristaltic pump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835503" y="3501363"/>
              <a:ext cx="988629" cy="1366199"/>
              <a:chOff x="2560320" y="3570509"/>
              <a:chExt cx="1314994" cy="1776552"/>
            </a:xfrm>
          </p:grpSpPr>
          <p:sp>
            <p:nvSpPr>
              <p:cNvPr id="7" name="원통 6"/>
              <p:cNvSpPr/>
              <p:nvPr/>
            </p:nvSpPr>
            <p:spPr>
              <a:xfrm>
                <a:off x="2560320" y="3888374"/>
                <a:ext cx="1314994" cy="145868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" name="원통 7"/>
              <p:cNvSpPr/>
              <p:nvPr/>
            </p:nvSpPr>
            <p:spPr>
              <a:xfrm>
                <a:off x="2560320" y="4617717"/>
                <a:ext cx="1314994" cy="729344"/>
              </a:xfrm>
              <a:prstGeom prst="can">
                <a:avLst>
                  <a:gd name="adj" fmla="val 36754"/>
                </a:avLst>
              </a:prstGeom>
              <a:solidFill>
                <a:srgbClr val="00B0F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560320" y="3570509"/>
                <a:ext cx="612000" cy="226420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263314" y="3570509"/>
                <a:ext cx="612000" cy="226420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5400000">
                <a:off x="2411110" y="4331719"/>
                <a:ext cx="1296000" cy="226420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5400000">
                <a:off x="2728524" y="4331719"/>
                <a:ext cx="1296000" cy="226420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cxnSp>
          <p:nvCxnSpPr>
            <p:cNvPr id="30" name="직선 화살표 연결선 29"/>
            <p:cNvCxnSpPr>
              <a:stCxn id="6" idx="0"/>
              <a:endCxn id="26" idx="2"/>
            </p:cNvCxnSpPr>
            <p:nvPr/>
          </p:nvCxnSpPr>
          <p:spPr>
            <a:xfrm flipH="1" flipV="1">
              <a:off x="6455275" y="2077432"/>
              <a:ext cx="1229" cy="226016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9" idx="1"/>
              <a:endCxn id="4" idx="2"/>
            </p:cNvCxnSpPr>
            <p:nvPr/>
          </p:nvCxnSpPr>
          <p:spPr>
            <a:xfrm rot="10800000">
              <a:off x="3493829" y="3410556"/>
              <a:ext cx="341676" cy="177867"/>
            </a:xfrm>
            <a:prstGeom prst="bentConnector2">
              <a:avLst/>
            </a:prstGeom>
            <a:ln w="38100">
              <a:solidFill>
                <a:srgbClr val="00B0F0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12970" y="2245816"/>
              <a:ext cx="961730" cy="251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IR LED driver</a:t>
              </a:r>
              <a:endParaRPr lang="ko-KR" altLang="en-US" sz="9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91928" y="3025919"/>
              <a:ext cx="874059" cy="251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PC</a:t>
              </a:r>
              <a:endParaRPr lang="ko-KR" altLang="en-US" sz="900" b="1" dirty="0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7374808" y="1384077"/>
              <a:ext cx="229098" cy="549583"/>
              <a:chOff x="6598377" y="1164490"/>
              <a:chExt cx="304727" cy="71465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664195" y="1171295"/>
                <a:ext cx="173085" cy="701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6200000">
                <a:off x="6393412" y="1369455"/>
                <a:ext cx="714657" cy="304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UV PD</a:t>
                </a:r>
                <a:endParaRPr lang="ko-KR" altLang="en-US" sz="800" b="1" dirty="0"/>
              </a:p>
            </p:txBody>
          </p:sp>
        </p:grpSp>
        <p:cxnSp>
          <p:nvCxnSpPr>
            <p:cNvPr id="92" name="직선 화살표 연결선 91"/>
            <p:cNvCxnSpPr>
              <a:stCxn id="65" idx="2"/>
              <a:endCxn id="66" idx="0"/>
            </p:cNvCxnSpPr>
            <p:nvPr/>
          </p:nvCxnSpPr>
          <p:spPr>
            <a:xfrm>
              <a:off x="8928957" y="2838961"/>
              <a:ext cx="1" cy="1869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490979" y="2303447"/>
              <a:ext cx="1931051" cy="837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333334" y="2303447"/>
              <a:ext cx="246339" cy="8371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7378435" y="2452456"/>
              <a:ext cx="229098" cy="539112"/>
              <a:chOff x="6598375" y="2788913"/>
              <a:chExt cx="304727" cy="70104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664195" y="2788913"/>
                <a:ext cx="173085" cy="701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200000">
                <a:off x="6425153" y="2978364"/>
                <a:ext cx="651171" cy="304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IR PD</a:t>
                </a:r>
                <a:endParaRPr lang="ko-KR" altLang="en-US" sz="800" b="1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11369" y="2447223"/>
              <a:ext cx="229098" cy="549583"/>
              <a:chOff x="4195936" y="2782108"/>
              <a:chExt cx="304727" cy="714657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261753" y="2788913"/>
                <a:ext cx="173085" cy="701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3990971" y="2987073"/>
                <a:ext cx="714657" cy="304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IR LED</a:t>
                </a:r>
                <a:endParaRPr lang="ko-KR" altLang="en-US" sz="800" b="1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886920" y="2030184"/>
              <a:ext cx="784453" cy="251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B0F0"/>
                  </a:solidFill>
                </a:rPr>
                <a:t>PTFE tube</a:t>
              </a:r>
              <a:endParaRPr lang="ko-KR" altLang="en-US" sz="9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4446216" y="1605286"/>
              <a:ext cx="102859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446216" y="1717452"/>
              <a:ext cx="10285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456482" y="1346120"/>
              <a:ext cx="9300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Power supply</a:t>
              </a:r>
            </a:p>
            <a:p>
              <a:pPr algn="ctr"/>
              <a:r>
                <a:rPr lang="en-US" altLang="ko-KR" sz="900" b="1" dirty="0"/>
                <a:t>+100 mA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66580" y="1389310"/>
              <a:ext cx="130127" cy="5391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5125895" y="1544316"/>
              <a:ext cx="598404" cy="229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UV LED</a:t>
              </a:r>
              <a:endParaRPr lang="ko-KR" altLang="en-US" sz="800" b="1" dirty="0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489749" y="1240301"/>
              <a:ext cx="1931050" cy="837130"/>
              <a:chOff x="3727774" y="747816"/>
              <a:chExt cx="2568526" cy="108857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727774" y="747816"/>
                <a:ext cx="2568526" cy="10885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848207" y="747816"/>
                <a:ext cx="327660" cy="10885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8145" y="1135320"/>
                <a:ext cx="1029812" cy="326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/>
                  <a:t>1 mm cell</a:t>
                </a:r>
                <a:endParaRPr lang="ko-KR" altLang="en-US" sz="900" b="1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076103" y="866856"/>
              <a:ext cx="1268556" cy="552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Power supply</a:t>
              </a:r>
            </a:p>
            <a:p>
              <a:pPr algn="ctr"/>
              <a:r>
                <a:rPr lang="en-US" altLang="ko-KR" sz="900" b="1" dirty="0"/>
                <a:t>+5 V</a:t>
              </a:r>
            </a:p>
            <a:p>
              <a:pPr algn="ctr"/>
              <a:r>
                <a:rPr lang="en-US" altLang="ko-KR" sz="900" b="1" dirty="0"/>
                <a:t>(constant voltage)</a:t>
              </a:r>
              <a:endParaRPr lang="ko-KR" altLang="en-US" sz="900" b="1" dirty="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8626030" y="2094661"/>
              <a:ext cx="0" cy="553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8740607" y="2094661"/>
              <a:ext cx="0" cy="55369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088870" y="1904790"/>
              <a:ext cx="876502" cy="251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IR amplifier</a:t>
              </a:r>
              <a:endParaRPr lang="ko-KR" altLang="en-US" sz="9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91927" y="2587884"/>
              <a:ext cx="874059" cy="251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DAQ</a:t>
              </a:r>
              <a:endParaRPr lang="ko-KR" altLang="en-US" sz="900" b="1" dirty="0"/>
            </a:p>
          </p:txBody>
        </p:sp>
        <p:cxnSp>
          <p:nvCxnSpPr>
            <p:cNvPr id="32" name="꺾인 연결선 31"/>
            <p:cNvCxnSpPr>
              <a:stCxn id="26" idx="0"/>
              <a:endCxn id="10" idx="3"/>
            </p:cNvCxnSpPr>
            <p:nvPr/>
          </p:nvCxnSpPr>
          <p:spPr>
            <a:xfrm rot="16200000" flipH="1" flipV="1">
              <a:off x="4465642" y="1598791"/>
              <a:ext cx="2348123" cy="1631142"/>
            </a:xfrm>
            <a:prstGeom prst="bentConnector4">
              <a:avLst>
                <a:gd name="adj1" fmla="val -7487"/>
                <a:gd name="adj2" fmla="val -85832"/>
              </a:avLst>
            </a:prstGeom>
            <a:ln w="38100">
              <a:solidFill>
                <a:srgbClr val="00B0F0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5B8767-682A-4F0D-9801-9D12106C6736}"/>
                </a:ext>
              </a:extLst>
            </p:cNvPr>
            <p:cNvSpPr txBox="1"/>
            <p:nvPr/>
          </p:nvSpPr>
          <p:spPr>
            <a:xfrm>
              <a:off x="3227414" y="830275"/>
              <a:ext cx="111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① 광원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BDA4D8D-1AF2-41F9-A476-C04DCBDE8328}"/>
                </a:ext>
              </a:extLst>
            </p:cNvPr>
            <p:cNvSpPr txBox="1"/>
            <p:nvPr/>
          </p:nvSpPr>
          <p:spPr>
            <a:xfrm>
              <a:off x="6396758" y="3168285"/>
              <a:ext cx="12071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② 렌즈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2DF2238-6DEA-40D0-ADF3-9203E5BDB3FA}"/>
                </a:ext>
              </a:extLst>
            </p:cNvPr>
            <p:cNvSpPr/>
            <p:nvPr/>
          </p:nvSpPr>
          <p:spPr>
            <a:xfrm>
              <a:off x="6826076" y="2421311"/>
              <a:ext cx="212806" cy="5491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BAC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B141F6-23EA-460E-BF87-CA6C1E8DD05B}"/>
                </a:ext>
              </a:extLst>
            </p:cNvPr>
            <p:cNvSpPr/>
            <p:nvPr/>
          </p:nvSpPr>
          <p:spPr>
            <a:xfrm>
              <a:off x="5496707" y="2459098"/>
              <a:ext cx="837658" cy="521748"/>
            </a:xfrm>
            <a:prstGeom prst="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9EC3271-96CE-43B5-8AB7-A06ACA8E05EE}"/>
                </a:ext>
              </a:extLst>
            </p:cNvPr>
            <p:cNvSpPr/>
            <p:nvPr/>
          </p:nvSpPr>
          <p:spPr>
            <a:xfrm>
              <a:off x="6346205" y="2606356"/>
              <a:ext cx="479871" cy="171891"/>
            </a:xfrm>
            <a:prstGeom prst="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D07FACE-0FB3-4666-AFCD-426A400BC4DF}"/>
                </a:ext>
              </a:extLst>
            </p:cNvPr>
            <p:cNvSpPr/>
            <p:nvPr/>
          </p:nvSpPr>
          <p:spPr>
            <a:xfrm>
              <a:off x="7028384" y="2660731"/>
              <a:ext cx="401651" cy="51225"/>
            </a:xfrm>
            <a:prstGeom prst="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59788" y="2566762"/>
              <a:ext cx="774225" cy="251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1 mm cell</a:t>
              </a:r>
              <a:endParaRPr lang="ko-KR" altLang="en-US" sz="900" b="1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7BFF5D9-C481-4122-82AC-2D592B4FFF24}"/>
                </a:ext>
              </a:extLst>
            </p:cNvPr>
            <p:cNvCxnSpPr/>
            <p:nvPr/>
          </p:nvCxnSpPr>
          <p:spPr>
            <a:xfrm flipH="1">
              <a:off x="6155692" y="2431389"/>
              <a:ext cx="687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25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108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성화</dc:creator>
  <cp:lastModifiedBy>Ho</cp:lastModifiedBy>
  <cp:revision>117</cp:revision>
  <cp:lastPrinted>2020-08-11T04:56:01Z</cp:lastPrinted>
  <dcterms:created xsi:type="dcterms:W3CDTF">2020-02-13T02:39:18Z</dcterms:created>
  <dcterms:modified xsi:type="dcterms:W3CDTF">2020-08-11T06:08:36Z</dcterms:modified>
</cp:coreProperties>
</file>