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8"/>
  </p:notesMasterIdLst>
  <p:sldIdLst>
    <p:sldId id="430" r:id="rId3"/>
    <p:sldId id="433" r:id="rId4"/>
    <p:sldId id="434" r:id="rId5"/>
    <p:sldId id="431" r:id="rId6"/>
    <p:sldId id="432" r:id="rId7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spark@lth.kr" initials="y" lastIdx="1" clrIdx="0">
    <p:extLst>
      <p:ext uri="{19B8F6BF-5375-455C-9EA6-DF929625EA0E}">
        <p15:presenceInfo xmlns:p15="http://schemas.microsoft.com/office/powerpoint/2012/main" userId="yspark@lth.k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EFF5FB"/>
    <a:srgbClr val="9196DB"/>
    <a:srgbClr val="254D95"/>
    <a:srgbClr val="EA6A00"/>
    <a:srgbClr val="FF8521"/>
    <a:srgbClr val="ECEEF2"/>
    <a:srgbClr val="DAA600"/>
    <a:srgbClr val="F6F6F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30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16E14-D60C-4E2D-AFEC-16AB260E40E8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F2ADD-AB4F-4F5B-A7AE-D2BD0E057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317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3F051-83B8-46B7-AEC5-9A936A862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BA1111-23D3-4C16-825B-8C950A843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DC8A0-D66C-4C6E-81BB-D9EFD2D4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0726E-B05A-4A56-8F31-EB6873EE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BC5B0-84C9-405A-8239-2C364342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43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A112C-F3B9-4574-8EEF-9BD7BE8C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8EFADA-0159-4D65-A71E-B7207CE03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9E649-EEA7-4371-8E24-DAE331D8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572EB-6E86-4DC5-A317-7BFEE4AF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49961-2A52-457F-BB24-A19A5E75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14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AAE879-4C89-4BF7-8CFA-873281801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708312-5D8A-46F2-93F1-03CC73624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5881A-CD60-49EE-8013-6BE3480E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8CB6E-5D77-4200-84EC-C8FE38F5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F266B-E507-4A99-86C1-828519DB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244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3F051-83B8-46B7-AEC5-9A936A862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BA1111-23D3-4C16-825B-8C950A843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DC8A0-D66C-4C6E-81BB-D9EFD2D4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0726E-B05A-4A56-8F31-EB6873EE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BC5B0-84C9-405A-8239-2C364342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 descr="logo.jpg">
            <a:extLst>
              <a:ext uri="{FF2B5EF4-FFF2-40B4-BE49-F238E27FC236}">
                <a16:creationId xmlns:a16="http://schemas.microsoft.com/office/drawing/2014/main" id="{33C94C83-7ACD-4680-B316-6A8A872775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696" y="6356349"/>
            <a:ext cx="93317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449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01CA5-A0BA-4A90-8A13-C42BC89B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48B8A-AFF0-448F-94E2-CDC2FA731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6F67A-9C83-4976-82AF-E48A12F6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998F1-A9CA-4647-8641-B11E4DFD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F25CE-6401-40BC-8628-0A8B99CB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440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C2210-57E9-49BF-B9BB-9ECF6DC6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27E61-0330-4AB2-B735-35953C44B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7B6C7-5193-4DD2-B792-5A827723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F90A1-6815-4770-B549-E0BE4A5F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0D4E5-18C8-4847-9B53-7ACA4539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373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9B90F-508E-4B60-9A37-A1C4AC28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73CE5-167A-4FD1-B8A3-8F02E98CE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0D7C42-2025-4145-8F6C-804D2BE1C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464C2-9A16-4701-A82C-F813435D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C429C-1EBC-4570-AF00-64376012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827954-ED94-4353-A513-ED83224F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24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8A559-E7B4-45DF-AF87-66A5F7A1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4489D-A482-4F55-8938-148D984C8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2F5D5B-B6CE-49AD-9AC8-252534EE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5CA6D5-BBF7-45D9-B9B8-6864685E0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65747F-AAE1-438C-A1D3-8E289FDD4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873B16-B061-4C4F-A6E1-69D8083D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478C0B-8D42-4498-B4C9-73360767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A5BD08-4213-42A3-91B8-DAC79056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692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494AA-61DB-4F8E-82DA-E8A8922B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EDB159-9750-4837-9632-571EE0A6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30FBEC-2FA1-4B6E-BEEC-152FAC73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075634-6D1B-4CEC-82E0-1EF945A1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441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D26990-E95D-4299-8FB4-5514380A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953CEE-4B68-45AF-9716-8E41075D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51A21B-00FA-470F-A3A0-AF0FC463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1192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7535B-F2F7-42B3-8A9A-573B2E9D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7C061-78D1-4804-961A-B980FA42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72465C-9C78-4928-A7A8-DF306D2C3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8428E-3917-4F35-8907-73D27DAE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54E48B-C2E3-4D9A-8A07-F65DABC6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DB7E8-7361-46C6-81B7-2D5F004A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42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01CA5-A0BA-4A90-8A13-C42BC89B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48B8A-AFF0-448F-94E2-CDC2FA731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6F67A-9C83-4976-82AF-E48A12F6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998F1-A9CA-4647-8641-B11E4DFD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F25CE-6401-40BC-8628-0A8B99CB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771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BABA9-DE43-4DF0-A0C7-8F6DC2FD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AD0DD5-6DA3-41F2-9364-37A858FD6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038E7-7307-4304-9C44-3951AD801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6E362F-1668-4A80-B5CD-B6EFCA4F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838E9-9897-4830-949F-CCD85134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F4EF5F-CE9B-4E97-BC3B-8F168B67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3610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A112C-F3B9-4574-8EEF-9BD7BE8C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8EFADA-0159-4D65-A71E-B7207CE03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9E649-EEA7-4371-8E24-DAE331D8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572EB-6E86-4DC5-A317-7BFEE4AF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49961-2A52-457F-BB24-A19A5E75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4744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AAE879-4C89-4BF7-8CFA-873281801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708312-5D8A-46F2-93F1-03CC73624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5881A-CD60-49EE-8013-6BE3480E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8CB6E-5D77-4200-84EC-C8FE38F5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F266B-E507-4A99-86C1-828519DB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7208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732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C2210-57E9-49BF-B9BB-9ECF6DC6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27E61-0330-4AB2-B735-35953C44B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7B6C7-5193-4DD2-B792-5A827723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F90A1-6815-4770-B549-E0BE4A5F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0D4E5-18C8-4847-9B53-7ACA4539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2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9B90F-508E-4B60-9A37-A1C4AC28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73CE5-167A-4FD1-B8A3-8F02E98CE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0D7C42-2025-4145-8F6C-804D2BE1C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464C2-9A16-4701-A82C-F813435D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C429C-1EBC-4570-AF00-64376012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827954-ED94-4353-A513-ED83224F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18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8A559-E7B4-45DF-AF87-66A5F7A1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4489D-A482-4F55-8938-148D984C8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2F5D5B-B6CE-49AD-9AC8-252534EE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5CA6D5-BBF7-45D9-B9B8-6864685E0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65747F-AAE1-438C-A1D3-8E289FDD4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873B16-B061-4C4F-A6E1-69D8083D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478C0B-8D42-4498-B4C9-73360767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A5BD08-4213-42A3-91B8-DAC79056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38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494AA-61DB-4F8E-82DA-E8A8922B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EDB159-9750-4837-9632-571EE0A6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30FBEC-2FA1-4B6E-BEEC-152FAC73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075634-6D1B-4CEC-82E0-1EF945A1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31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D26990-E95D-4299-8FB4-5514380A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953CEE-4B68-45AF-9716-8E41075D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51A21B-00FA-470F-A3A0-AF0FC463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90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7535B-F2F7-42B3-8A9A-573B2E9D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7C061-78D1-4804-961A-B980FA42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72465C-9C78-4928-A7A8-DF306D2C3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8428E-3917-4F35-8907-73D27DAE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54E48B-C2E3-4D9A-8A07-F65DABC6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DB7E8-7361-46C6-81B7-2D5F004A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75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BABA9-DE43-4DF0-A0C7-8F6DC2FD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AD0DD5-6DA3-41F2-9364-37A858FD6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038E7-7307-4304-9C44-3951AD801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6E362F-1668-4A80-B5CD-B6EFCA4F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838E9-9897-4830-949F-CCD85134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F4EF5F-CE9B-4E97-BC3B-8F168B67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59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4F6666-33E3-4733-AB3D-1756979D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F1FE91-A24B-4A74-B344-405EF93B1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1E886-4267-49DA-920B-973A07939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20F1D-FA8E-4852-867F-FB425E898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0EFDE-FDF5-4552-A700-B9615A23C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78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4F6666-33E3-4733-AB3D-1756979D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F1FE91-A24B-4A74-B344-405EF93B1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1E886-4267-49DA-920B-973A07939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20F1D-FA8E-4852-867F-FB425E898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0EFDE-FDF5-4552-A700-B9615A23C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 descr="logo.jpg">
            <a:extLst>
              <a:ext uri="{FF2B5EF4-FFF2-40B4-BE49-F238E27FC236}">
                <a16:creationId xmlns:a16="http://schemas.microsoft.com/office/drawing/2014/main" id="{20E56D35-88CA-4EDB-8390-F6EA73C9F96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696" y="6356349"/>
            <a:ext cx="93317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94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hyperlink" Target="https://www.eoc-inc.com/mid-ir-led-photoreceivers/led-cw-and-pulsed-operation-mode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7FC8D57A-6E87-4DF0-8AE4-6ADB794E1100}"/>
              </a:ext>
            </a:extLst>
          </p:cNvPr>
          <p:cNvSpPr txBox="1"/>
          <p:nvPr/>
        </p:nvSpPr>
        <p:spPr>
          <a:xfrm>
            <a:off x="127153" y="101556"/>
            <a:ext cx="4777264" cy="5749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국민대 </a:t>
            </a:r>
            <a:r>
              <a:rPr lang="en-US" altLang="ko-KR" sz="2400" b="1" dirty="0"/>
              <a:t>OAS-A </a:t>
            </a:r>
            <a:r>
              <a:rPr lang="ko-KR" altLang="en-US" sz="2400" b="1" dirty="0"/>
              <a:t>광학계 개선 방향</a:t>
            </a:r>
            <a:endParaRPr lang="en-US" altLang="ko-KR" sz="2400" b="1" dirty="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59C311C-979E-45BE-8941-442C53B66232}"/>
              </a:ext>
            </a:extLst>
          </p:cNvPr>
          <p:cNvGrpSpPr/>
          <p:nvPr/>
        </p:nvGrpSpPr>
        <p:grpSpPr>
          <a:xfrm>
            <a:off x="1121831" y="1116667"/>
            <a:ext cx="10142219" cy="5242357"/>
            <a:chOff x="1911613" y="931939"/>
            <a:chExt cx="10142219" cy="5242357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7C348D1C-260F-4EC3-9293-73B68FEF3B87}"/>
                </a:ext>
              </a:extLst>
            </p:cNvPr>
            <p:cNvGrpSpPr/>
            <p:nvPr/>
          </p:nvGrpSpPr>
          <p:grpSpPr>
            <a:xfrm>
              <a:off x="1911613" y="931939"/>
              <a:ext cx="8016041" cy="5242357"/>
              <a:chOff x="2826012" y="590528"/>
              <a:chExt cx="6539975" cy="4277034"/>
            </a:xfrm>
          </p:grpSpPr>
          <p:cxnSp>
            <p:nvCxnSpPr>
              <p:cNvPr id="139" name="꺾인 연결선 138"/>
              <p:cNvCxnSpPr/>
              <p:nvPr/>
            </p:nvCxnSpPr>
            <p:spPr>
              <a:xfrm flipV="1">
                <a:off x="7492983" y="2077431"/>
                <a:ext cx="693607" cy="583301"/>
              </a:xfrm>
              <a:prstGeom prst="bentConnector3">
                <a:avLst>
                  <a:gd name="adj1" fmla="val 99557"/>
                </a:avLst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꺾인 연결선 139"/>
              <p:cNvCxnSpPr/>
              <p:nvPr/>
            </p:nvCxnSpPr>
            <p:spPr>
              <a:xfrm flipV="1">
                <a:off x="7492983" y="2077431"/>
                <a:ext cx="823927" cy="682446"/>
              </a:xfrm>
              <a:prstGeom prst="bentConnector3">
                <a:avLst>
                  <a:gd name="adj1" fmla="val 9751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>
                <a:off x="9132076" y="1185062"/>
                <a:ext cx="0" cy="15633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꺾인 연결선 74"/>
              <p:cNvCxnSpPr/>
              <p:nvPr/>
            </p:nvCxnSpPr>
            <p:spPr>
              <a:xfrm flipV="1">
                <a:off x="7379551" y="1084555"/>
                <a:ext cx="1614079" cy="472941"/>
              </a:xfrm>
              <a:prstGeom prst="bentConnector3">
                <a:avLst>
                  <a:gd name="adj1" fmla="val 101169"/>
                </a:avLst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꺾인 연결선 90"/>
              <p:cNvCxnSpPr/>
              <p:nvPr/>
            </p:nvCxnSpPr>
            <p:spPr>
              <a:xfrm flipV="1">
                <a:off x="7383180" y="1185062"/>
                <a:ext cx="1748895" cy="471579"/>
              </a:xfrm>
              <a:prstGeom prst="bentConnector3">
                <a:avLst>
                  <a:gd name="adj1" fmla="val 99954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꺾인 연결선 94"/>
              <p:cNvCxnSpPr/>
              <p:nvPr/>
            </p:nvCxnSpPr>
            <p:spPr>
              <a:xfrm>
                <a:off x="7379552" y="1774983"/>
                <a:ext cx="1874716" cy="909267"/>
              </a:xfrm>
              <a:prstGeom prst="bentConnector3">
                <a:avLst>
                  <a:gd name="adj1" fmla="val 100421"/>
                </a:avLst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꺾인 연결선 21"/>
              <p:cNvCxnSpPr>
                <a:stCxn id="4" idx="0"/>
                <a:endCxn id="20" idx="2"/>
              </p:cNvCxnSpPr>
              <p:nvPr/>
            </p:nvCxnSpPr>
            <p:spPr>
              <a:xfrm rot="16200000" flipH="1">
                <a:off x="4514118" y="1198193"/>
                <a:ext cx="922094" cy="2962676"/>
              </a:xfrm>
              <a:prstGeom prst="bentConnector5">
                <a:avLst>
                  <a:gd name="adj1" fmla="val -19065"/>
                  <a:gd name="adj2" fmla="val 50463"/>
                  <a:gd name="adj3" fmla="val 119065"/>
                </a:avLst>
              </a:prstGeom>
              <a:ln w="38100">
                <a:solidFill>
                  <a:srgbClr val="00B0F0"/>
                </a:solidFill>
                <a:headEnd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꺾인 연결선 60"/>
              <p:cNvCxnSpPr/>
              <p:nvPr/>
            </p:nvCxnSpPr>
            <p:spPr>
              <a:xfrm rot="10800000">
                <a:off x="4570274" y="2431129"/>
                <a:ext cx="1101602" cy="211549"/>
              </a:xfrm>
              <a:prstGeom prst="bentConnector3">
                <a:avLst>
                  <a:gd name="adj1" fmla="val 99838"/>
                </a:avLst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꺾인 연결선 84"/>
              <p:cNvCxnSpPr/>
              <p:nvPr/>
            </p:nvCxnSpPr>
            <p:spPr>
              <a:xfrm rot="10800000">
                <a:off x="4670514" y="2431129"/>
                <a:ext cx="1115937" cy="328747"/>
              </a:xfrm>
              <a:prstGeom prst="bentConnector3">
                <a:avLst>
                  <a:gd name="adj1" fmla="val 118021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" name="그룹 66"/>
              <p:cNvGrpSpPr/>
              <p:nvPr/>
            </p:nvGrpSpPr>
            <p:grpSpPr>
              <a:xfrm>
                <a:off x="2826012" y="2218483"/>
                <a:ext cx="1335631" cy="1192073"/>
                <a:chOff x="169104" y="2577733"/>
                <a:chExt cx="1776548" cy="1550126"/>
              </a:xfrm>
            </p:grpSpPr>
            <p:sp>
              <p:nvSpPr>
                <p:cNvPr id="4" name="직사각형 3"/>
                <p:cNvSpPr/>
                <p:nvPr/>
              </p:nvSpPr>
              <p:spPr>
                <a:xfrm>
                  <a:off x="857081" y="2577733"/>
                  <a:ext cx="400594" cy="1550126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3" name="직사각형 2"/>
                <p:cNvSpPr/>
                <p:nvPr/>
              </p:nvSpPr>
              <p:spPr>
                <a:xfrm>
                  <a:off x="169104" y="2987037"/>
                  <a:ext cx="1776548" cy="714103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solidFill>
                        <a:schemeClr val="tx1"/>
                      </a:solidFill>
                    </a:rPr>
                    <a:t>Peristaltic pump</a:t>
                  </a:r>
                  <a:endParaRPr lang="ko-KR" altLang="en-US" sz="8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" name="그룹 12"/>
              <p:cNvGrpSpPr/>
              <p:nvPr/>
            </p:nvGrpSpPr>
            <p:grpSpPr>
              <a:xfrm>
                <a:off x="3835503" y="3501363"/>
                <a:ext cx="988629" cy="1366199"/>
                <a:chOff x="2560320" y="3570509"/>
                <a:chExt cx="1314994" cy="1776552"/>
              </a:xfrm>
            </p:grpSpPr>
            <p:sp>
              <p:nvSpPr>
                <p:cNvPr id="7" name="원통 6"/>
                <p:cNvSpPr/>
                <p:nvPr/>
              </p:nvSpPr>
              <p:spPr>
                <a:xfrm>
                  <a:off x="2560320" y="3888374"/>
                  <a:ext cx="1314994" cy="1458687"/>
                </a:xfrm>
                <a:prstGeom prst="ca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8" name="원통 7"/>
                <p:cNvSpPr/>
                <p:nvPr/>
              </p:nvSpPr>
              <p:spPr>
                <a:xfrm>
                  <a:off x="2560320" y="4617717"/>
                  <a:ext cx="1314994" cy="729344"/>
                </a:xfrm>
                <a:prstGeom prst="can">
                  <a:avLst>
                    <a:gd name="adj" fmla="val 36754"/>
                  </a:avLst>
                </a:prstGeom>
                <a:solidFill>
                  <a:srgbClr val="00B0F0">
                    <a:alpha val="4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2560320" y="3570509"/>
                  <a:ext cx="612000" cy="22642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>
                  <a:off x="3263314" y="3570509"/>
                  <a:ext cx="612000" cy="22642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 rot="5400000">
                  <a:off x="2411110" y="4331719"/>
                  <a:ext cx="1296000" cy="22642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 rot="5400000">
                  <a:off x="2728524" y="4331719"/>
                  <a:ext cx="1296000" cy="22642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cxnSp>
            <p:nvCxnSpPr>
              <p:cNvPr id="30" name="직선 화살표 연결선 29"/>
              <p:cNvCxnSpPr>
                <a:stCxn id="6" idx="0"/>
                <a:endCxn id="26" idx="2"/>
              </p:cNvCxnSpPr>
              <p:nvPr/>
            </p:nvCxnSpPr>
            <p:spPr>
              <a:xfrm flipH="1" flipV="1">
                <a:off x="6455275" y="2077432"/>
                <a:ext cx="1229" cy="22601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headEnd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꺾인 연결선 37"/>
              <p:cNvCxnSpPr>
                <a:stCxn id="9" idx="1"/>
                <a:endCxn id="4" idx="2"/>
              </p:cNvCxnSpPr>
              <p:nvPr/>
            </p:nvCxnSpPr>
            <p:spPr>
              <a:xfrm rot="10800000">
                <a:off x="3493829" y="3410556"/>
                <a:ext cx="341676" cy="177867"/>
              </a:xfrm>
              <a:prstGeom prst="bentConnector2">
                <a:avLst/>
              </a:prstGeom>
              <a:ln w="38100">
                <a:solidFill>
                  <a:srgbClr val="00B0F0"/>
                </a:solidFill>
                <a:headEnd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4024897" y="2277191"/>
                <a:ext cx="737876" cy="1883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900" b="1" dirty="0"/>
                  <a:t>IR LED driver</a:t>
                </a:r>
                <a:endParaRPr lang="ko-KR" altLang="en-US" sz="900" b="1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8491928" y="3057295"/>
                <a:ext cx="874059" cy="1883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900" b="1" dirty="0"/>
                  <a:t>PC</a:t>
                </a:r>
                <a:endParaRPr lang="ko-KR" altLang="en-US" sz="900" b="1" dirty="0"/>
              </a:p>
            </p:txBody>
          </p:sp>
          <p:grpSp>
            <p:nvGrpSpPr>
              <p:cNvPr id="72" name="그룹 71"/>
              <p:cNvGrpSpPr/>
              <p:nvPr/>
            </p:nvGrpSpPr>
            <p:grpSpPr>
              <a:xfrm>
                <a:off x="7401485" y="1389310"/>
                <a:ext cx="175773" cy="539111"/>
                <a:chOff x="6633844" y="1171295"/>
                <a:chExt cx="233798" cy="701040"/>
              </a:xfrm>
            </p:grpSpPr>
            <p:sp>
              <p:nvSpPr>
                <p:cNvPr id="28" name="직사각형 27"/>
                <p:cNvSpPr/>
                <p:nvPr/>
              </p:nvSpPr>
              <p:spPr>
                <a:xfrm>
                  <a:off x="6664195" y="1171295"/>
                  <a:ext cx="173085" cy="70104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 rot="16200000">
                  <a:off x="6482720" y="1404919"/>
                  <a:ext cx="536046" cy="233798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en-US" altLang="ko-KR" sz="800" b="1" dirty="0"/>
                    <a:t>UV PD</a:t>
                  </a:r>
                  <a:endParaRPr lang="ko-KR" altLang="en-US" sz="800" b="1" dirty="0"/>
                </a:p>
              </p:txBody>
            </p:sp>
          </p:grpSp>
          <p:cxnSp>
            <p:nvCxnSpPr>
              <p:cNvPr id="92" name="직선 화살표 연결선 91"/>
              <p:cNvCxnSpPr>
                <a:stCxn id="65" idx="2"/>
                <a:endCxn id="66" idx="0"/>
              </p:cNvCxnSpPr>
              <p:nvPr/>
            </p:nvCxnSpPr>
            <p:spPr>
              <a:xfrm>
                <a:off x="8928957" y="2807587"/>
                <a:ext cx="1" cy="2497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직사각형 5"/>
              <p:cNvSpPr/>
              <p:nvPr/>
            </p:nvSpPr>
            <p:spPr>
              <a:xfrm>
                <a:off x="5490979" y="2303447"/>
                <a:ext cx="1931051" cy="8371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6333334" y="2303447"/>
                <a:ext cx="246339" cy="83713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grpSp>
            <p:nvGrpSpPr>
              <p:cNvPr id="79" name="그룹 78"/>
              <p:cNvGrpSpPr/>
              <p:nvPr/>
            </p:nvGrpSpPr>
            <p:grpSpPr>
              <a:xfrm>
                <a:off x="7398264" y="2452456"/>
                <a:ext cx="175773" cy="539112"/>
                <a:chOff x="6624735" y="2788913"/>
                <a:chExt cx="233798" cy="701040"/>
              </a:xfrm>
            </p:grpSpPr>
            <p:sp>
              <p:nvSpPr>
                <p:cNvPr id="19" name="직사각형 18"/>
                <p:cNvSpPr/>
                <p:nvPr/>
              </p:nvSpPr>
              <p:spPr>
                <a:xfrm>
                  <a:off x="6664195" y="2788913"/>
                  <a:ext cx="173085" cy="70104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 rot="16200000">
                  <a:off x="6497421" y="3013828"/>
                  <a:ext cx="488425" cy="233798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en-US" altLang="ko-KR" sz="800" b="1" dirty="0"/>
                    <a:t>IR PD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63" name="그룹 62"/>
              <p:cNvGrpSpPr/>
              <p:nvPr/>
            </p:nvGrpSpPr>
            <p:grpSpPr>
              <a:xfrm>
                <a:off x="5338039" y="2452455"/>
                <a:ext cx="175773" cy="539111"/>
                <a:chOff x="4231401" y="2788913"/>
                <a:chExt cx="233798" cy="701040"/>
              </a:xfrm>
            </p:grpSpPr>
            <p:sp>
              <p:nvSpPr>
                <p:cNvPr id="18" name="직사각형 17"/>
                <p:cNvSpPr/>
                <p:nvPr/>
              </p:nvSpPr>
              <p:spPr>
                <a:xfrm>
                  <a:off x="4261753" y="2788913"/>
                  <a:ext cx="173085" cy="70104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 rot="16200000">
                  <a:off x="4080277" y="3022537"/>
                  <a:ext cx="536046" cy="233798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en-US" altLang="ko-KR" sz="800" b="1" dirty="0"/>
                    <a:t>IR LED</a:t>
                  </a:r>
                  <a:endParaRPr lang="ko-KR" altLang="en-US" sz="800" b="1" dirty="0"/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3886920" y="2030184"/>
                <a:ext cx="784453" cy="2510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b="1" dirty="0">
                    <a:solidFill>
                      <a:srgbClr val="00B0F0"/>
                    </a:solidFill>
                  </a:rPr>
                  <a:t>PTFE tube</a:t>
                </a:r>
                <a:endParaRPr lang="ko-KR" altLang="en-US" sz="900" b="1" dirty="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59" name="직선 연결선 58"/>
              <p:cNvCxnSpPr/>
              <p:nvPr/>
            </p:nvCxnSpPr>
            <p:spPr>
              <a:xfrm>
                <a:off x="4446216" y="1605286"/>
                <a:ext cx="1028594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>
                <a:off x="4446216" y="1717452"/>
                <a:ext cx="102859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3665128" y="1508000"/>
                <a:ext cx="758802" cy="301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900" b="1" dirty="0"/>
                  <a:t>Power supply</a:t>
                </a:r>
              </a:p>
              <a:p>
                <a:pPr algn="ctr"/>
                <a:r>
                  <a:rPr lang="en-US" altLang="ko-KR" sz="900" b="1" dirty="0"/>
                  <a:t>+100 mA</a:t>
                </a: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5366580" y="1389310"/>
                <a:ext cx="130127" cy="53911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 rot="16200000">
                <a:off x="5200673" y="1570978"/>
                <a:ext cx="448847" cy="17577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sz="800" b="1" dirty="0"/>
                  <a:t>UV LED</a:t>
                </a:r>
                <a:endParaRPr lang="ko-KR" altLang="en-US" sz="800" b="1" dirty="0"/>
              </a:p>
            </p:txBody>
          </p:sp>
          <p:grpSp>
            <p:nvGrpSpPr>
              <p:cNvPr id="120" name="그룹 119"/>
              <p:cNvGrpSpPr/>
              <p:nvPr/>
            </p:nvGrpSpPr>
            <p:grpSpPr>
              <a:xfrm>
                <a:off x="5489749" y="1240301"/>
                <a:ext cx="1931050" cy="837130"/>
                <a:chOff x="3727774" y="747816"/>
                <a:chExt cx="2568526" cy="1088572"/>
              </a:xfrm>
            </p:grpSpPr>
            <p:sp>
              <p:nvSpPr>
                <p:cNvPr id="5" name="직사각형 4"/>
                <p:cNvSpPr/>
                <p:nvPr/>
              </p:nvSpPr>
              <p:spPr>
                <a:xfrm>
                  <a:off x="3727774" y="747816"/>
                  <a:ext cx="2568526" cy="10885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4848207" y="747816"/>
                  <a:ext cx="327660" cy="10885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4617996" y="1135321"/>
                  <a:ext cx="790110" cy="24489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900" b="1" dirty="0"/>
                    <a:t>1 mm cell</a:t>
                  </a:r>
                  <a:endParaRPr lang="ko-KR" altLang="en-US" sz="900" b="1" dirty="0"/>
                </a:p>
              </p:txBody>
            </p:sp>
          </p:grpSp>
          <p:sp>
            <p:nvSpPr>
              <p:cNvPr id="47" name="TextBox 46"/>
              <p:cNvSpPr txBox="1"/>
              <p:nvPr/>
            </p:nvSpPr>
            <p:spPr>
              <a:xfrm>
                <a:off x="8223738" y="935882"/>
                <a:ext cx="973285" cy="414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900" b="1" dirty="0"/>
                  <a:t>Power supply</a:t>
                </a:r>
              </a:p>
              <a:p>
                <a:pPr algn="ctr"/>
                <a:r>
                  <a:rPr lang="en-US" altLang="ko-KR" sz="900" b="1" dirty="0"/>
                  <a:t>+5 V</a:t>
                </a:r>
              </a:p>
              <a:p>
                <a:pPr algn="ctr"/>
                <a:r>
                  <a:rPr lang="en-US" altLang="ko-KR" sz="900" b="1" dirty="0"/>
                  <a:t>(constant voltage)</a:t>
                </a:r>
                <a:endParaRPr lang="ko-KR" altLang="en-US" sz="900" b="1" dirty="0"/>
              </a:p>
            </p:txBody>
          </p:sp>
          <p:cxnSp>
            <p:nvCxnSpPr>
              <p:cNvPr id="118" name="직선 연결선 117"/>
              <p:cNvCxnSpPr/>
              <p:nvPr/>
            </p:nvCxnSpPr>
            <p:spPr>
              <a:xfrm>
                <a:off x="8626030" y="2094661"/>
                <a:ext cx="0" cy="5536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>
                <a:off x="8740607" y="2094661"/>
                <a:ext cx="0" cy="553692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8190879" y="1936166"/>
                <a:ext cx="672485" cy="1883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900" b="1" dirty="0"/>
                  <a:t>IR amplifier</a:t>
                </a:r>
                <a:endParaRPr lang="ko-KR" altLang="en-US" sz="900" b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8491927" y="2619260"/>
                <a:ext cx="874059" cy="1883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900" b="1" dirty="0"/>
                  <a:t>DAQ</a:t>
                </a:r>
                <a:endParaRPr lang="ko-KR" altLang="en-US" sz="900" b="1" dirty="0"/>
              </a:p>
            </p:txBody>
          </p:sp>
          <p:cxnSp>
            <p:nvCxnSpPr>
              <p:cNvPr id="32" name="꺾인 연결선 31"/>
              <p:cNvCxnSpPr>
                <a:stCxn id="26" idx="0"/>
                <a:endCxn id="10" idx="3"/>
              </p:cNvCxnSpPr>
              <p:nvPr/>
            </p:nvCxnSpPr>
            <p:spPr>
              <a:xfrm rot="16200000" flipH="1" flipV="1">
                <a:off x="4465642" y="1598791"/>
                <a:ext cx="2348123" cy="1631142"/>
              </a:xfrm>
              <a:prstGeom prst="bentConnector4">
                <a:avLst>
                  <a:gd name="adj1" fmla="val -7487"/>
                  <a:gd name="adj2" fmla="val -85832"/>
                </a:avLst>
              </a:prstGeom>
              <a:ln w="38100">
                <a:solidFill>
                  <a:srgbClr val="00B0F0"/>
                </a:solidFill>
                <a:headEnd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95B8767-682A-4F0D-9801-9D12106C6736}"/>
                  </a:ext>
                </a:extLst>
              </p:cNvPr>
              <p:cNvSpPr txBox="1"/>
              <p:nvPr/>
            </p:nvSpPr>
            <p:spPr>
              <a:xfrm>
                <a:off x="4876618" y="590528"/>
                <a:ext cx="1110050" cy="301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/>
                  <a:t>① 광원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BDA4D8D-1AF2-41F9-A476-C04DCBDE8328}"/>
                  </a:ext>
                </a:extLst>
              </p:cNvPr>
              <p:cNvSpPr txBox="1"/>
              <p:nvPr/>
            </p:nvSpPr>
            <p:spPr>
              <a:xfrm>
                <a:off x="6438006" y="3820851"/>
                <a:ext cx="982793" cy="301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b="1" dirty="0"/>
                  <a:t>② 렌즈</a:t>
                </a: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E2DF2238-6DEA-40D0-ADF3-9203E5BDB3FA}"/>
                  </a:ext>
                </a:extLst>
              </p:cNvPr>
              <p:cNvSpPr/>
              <p:nvPr/>
            </p:nvSpPr>
            <p:spPr>
              <a:xfrm>
                <a:off x="6826076" y="2421311"/>
                <a:ext cx="212806" cy="54915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rgbClr val="BAC6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45B141F6-23EA-460E-BF87-CA6C1E8DD05B}"/>
                  </a:ext>
                </a:extLst>
              </p:cNvPr>
              <p:cNvSpPr/>
              <p:nvPr/>
            </p:nvSpPr>
            <p:spPr>
              <a:xfrm>
                <a:off x="5496708" y="2459098"/>
                <a:ext cx="830737" cy="521748"/>
              </a:xfrm>
              <a:prstGeom prst="rect">
                <a:avLst/>
              </a:prstGeom>
              <a:solidFill>
                <a:srgbClr val="92D05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79EC3271-96CE-43B5-8AB7-A06ACA8E05EE}"/>
                  </a:ext>
                </a:extLst>
              </p:cNvPr>
              <p:cNvSpPr/>
              <p:nvPr/>
            </p:nvSpPr>
            <p:spPr>
              <a:xfrm>
                <a:off x="6346205" y="2606356"/>
                <a:ext cx="479871" cy="171891"/>
              </a:xfrm>
              <a:prstGeom prst="rect">
                <a:avLst/>
              </a:prstGeom>
              <a:solidFill>
                <a:srgbClr val="92D05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DD07FACE-0FB3-4666-AFCD-426A400BC4DF}"/>
                  </a:ext>
                </a:extLst>
              </p:cNvPr>
              <p:cNvSpPr/>
              <p:nvPr/>
            </p:nvSpPr>
            <p:spPr>
              <a:xfrm>
                <a:off x="7028384" y="2648353"/>
                <a:ext cx="383568" cy="91607"/>
              </a:xfrm>
              <a:prstGeom prst="rect">
                <a:avLst/>
              </a:prstGeom>
              <a:solidFill>
                <a:srgbClr val="92D05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6180322" y="2604982"/>
                <a:ext cx="594015" cy="18832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900" b="1" dirty="0"/>
                  <a:t>1 mm cell</a:t>
                </a:r>
                <a:endParaRPr lang="ko-KR" altLang="en-US" sz="900" b="1" dirty="0"/>
              </a:p>
            </p:txBody>
          </p: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57BFF5D9-C481-4122-82AC-2D592B4FFF24}"/>
                  </a:ext>
                </a:extLst>
              </p:cNvPr>
              <p:cNvCxnSpPr/>
              <p:nvPr/>
            </p:nvCxnSpPr>
            <p:spPr>
              <a:xfrm flipH="1">
                <a:off x="6155692" y="2431389"/>
                <a:ext cx="6874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6F0B062-3548-4F11-B3EF-30FFB5AD3C58}"/>
                </a:ext>
              </a:extLst>
            </p:cNvPr>
            <p:cNvGrpSpPr/>
            <p:nvPr/>
          </p:nvGrpSpPr>
          <p:grpSpPr>
            <a:xfrm>
              <a:off x="7448899" y="3080000"/>
              <a:ext cx="45719" cy="839385"/>
              <a:chOff x="10954408" y="3146805"/>
              <a:chExt cx="45719" cy="839385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983D4D80-78D5-4553-A137-35EAA6B8F0ED}"/>
                  </a:ext>
                </a:extLst>
              </p:cNvPr>
              <p:cNvSpPr/>
              <p:nvPr/>
            </p:nvSpPr>
            <p:spPr>
              <a:xfrm flipH="1">
                <a:off x="10954948" y="3146805"/>
                <a:ext cx="45179" cy="37621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5FDD5121-0ED8-4AA6-8682-1EEE3642C5E5}"/>
                  </a:ext>
                </a:extLst>
              </p:cNvPr>
              <p:cNvSpPr/>
              <p:nvPr/>
            </p:nvSpPr>
            <p:spPr>
              <a:xfrm flipH="1">
                <a:off x="10954408" y="3609972"/>
                <a:ext cx="45179" cy="37621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FD3C37B-087B-425B-A643-338DC8B5FCE5}"/>
                </a:ext>
              </a:extLst>
            </p:cNvPr>
            <p:cNvSpPr txBox="1"/>
            <p:nvPr/>
          </p:nvSpPr>
          <p:spPr>
            <a:xfrm>
              <a:off x="6329807" y="5418520"/>
              <a:ext cx="22833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/>
                <a:t>③ </a:t>
              </a:r>
              <a:r>
                <a:rPr lang="en-US" altLang="ko-KR" b="1" dirty="0"/>
                <a:t>PD</a:t>
              </a:r>
              <a:endParaRPr lang="ko-KR" altLang="en-US" b="1" dirty="0"/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C1334FBB-2ABD-4A90-895F-518BE1108F4D}"/>
                </a:ext>
              </a:extLst>
            </p:cNvPr>
            <p:cNvCxnSpPr>
              <a:cxnSpLocks/>
              <a:stCxn id="71" idx="0"/>
              <a:endCxn id="69" idx="2"/>
            </p:cNvCxnSpPr>
            <p:nvPr/>
          </p:nvCxnSpPr>
          <p:spPr>
            <a:xfrm flipV="1">
              <a:off x="7471488" y="3919385"/>
              <a:ext cx="0" cy="1499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748C6A89-C295-4D7E-B0F6-477FBDEF0422}"/>
                </a:ext>
              </a:extLst>
            </p:cNvPr>
            <p:cNvCxnSpPr>
              <a:cxnSpLocks/>
              <a:stCxn id="73" idx="0"/>
              <a:endCxn id="24" idx="4"/>
            </p:cNvCxnSpPr>
            <p:nvPr/>
          </p:nvCxnSpPr>
          <p:spPr>
            <a:xfrm flipV="1">
              <a:off x="6941135" y="3849029"/>
              <a:ext cx="3771" cy="10423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42571919-FE6F-4DF6-92A7-2D2A71D2FC6A}"/>
                </a:ext>
              </a:extLst>
            </p:cNvPr>
            <p:cNvCxnSpPr>
              <a:cxnSpLocks/>
              <a:stCxn id="21" idx="2"/>
              <a:endCxn id="27" idx="0"/>
            </p:cNvCxnSpPr>
            <p:nvPr/>
          </p:nvCxnSpPr>
          <p:spPr>
            <a:xfrm>
              <a:off x="5105333" y="1301272"/>
              <a:ext cx="1" cy="6097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FAAFED5-1FDB-45BA-BA19-CC776664E82F}"/>
                </a:ext>
              </a:extLst>
            </p:cNvPr>
            <p:cNvSpPr txBox="1"/>
            <p:nvPr/>
          </p:nvSpPr>
          <p:spPr>
            <a:xfrm>
              <a:off x="9720555" y="4756964"/>
              <a:ext cx="233327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/>
                <a:t>⑤ 데이터 </a:t>
              </a:r>
              <a:r>
                <a:rPr lang="en-US" altLang="ko-KR" b="1" dirty="0"/>
                <a:t>Fitting</a:t>
              </a:r>
              <a:endParaRPr lang="ko-KR" altLang="en-US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FABF97A-3E8C-4667-8D04-9D814AE9E1EB}"/>
                </a:ext>
              </a:extLst>
            </p:cNvPr>
            <p:cNvSpPr txBox="1"/>
            <p:nvPr/>
          </p:nvSpPr>
          <p:spPr>
            <a:xfrm>
              <a:off x="10217478" y="2511118"/>
              <a:ext cx="16570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b="1" dirty="0"/>
                <a:t>④ </a:t>
              </a:r>
              <a:r>
                <a:rPr lang="en-US" altLang="ko-KR" b="1" dirty="0"/>
                <a:t>PMT </a:t>
              </a:r>
              <a:r>
                <a:rPr lang="ko-KR" altLang="en-US" b="1" dirty="0"/>
                <a:t>소자</a:t>
              </a:r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D2ADA2E9-CB4E-4243-BA25-C23C33AC782C}"/>
                </a:ext>
              </a:extLst>
            </p:cNvPr>
            <p:cNvCxnSpPr>
              <a:stCxn id="89" idx="1"/>
              <a:endCxn id="64" idx="3"/>
            </p:cNvCxnSpPr>
            <p:nvPr/>
          </p:nvCxnSpPr>
          <p:spPr>
            <a:xfrm flipH="1">
              <a:off x="9311589" y="2695784"/>
              <a:ext cx="905889" cy="9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연결선: 꺾임 83">
              <a:extLst>
                <a:ext uri="{FF2B5EF4-FFF2-40B4-BE49-F238E27FC236}">
                  <a16:creationId xmlns:a16="http://schemas.microsoft.com/office/drawing/2014/main" id="{59FEBD96-061E-4CE9-8C6B-CE1965F0273A}"/>
                </a:ext>
              </a:extLst>
            </p:cNvPr>
            <p:cNvCxnSpPr>
              <a:cxnSpLocks/>
              <a:stCxn id="88" idx="0"/>
              <a:endCxn id="66" idx="3"/>
            </p:cNvCxnSpPr>
            <p:nvPr/>
          </p:nvCxnSpPr>
          <p:spPr>
            <a:xfrm rot="16200000" flipV="1">
              <a:off x="10064377" y="3934147"/>
              <a:ext cx="686094" cy="95954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425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0">
            <a:extLst>
              <a:ext uri="{FF2B5EF4-FFF2-40B4-BE49-F238E27FC236}">
                <a16:creationId xmlns:a16="http://schemas.microsoft.com/office/drawing/2014/main" id="{43030C53-53D4-4209-9F0E-C07050E13F65}"/>
              </a:ext>
            </a:extLst>
          </p:cNvPr>
          <p:cNvGraphicFramePr>
            <a:graphicFrameLocks noGrp="1"/>
          </p:cNvGraphicFramePr>
          <p:nvPr/>
        </p:nvGraphicFramePr>
        <p:xfrm>
          <a:off x="260097" y="440719"/>
          <a:ext cx="11682522" cy="5976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078">
                  <a:extLst>
                    <a:ext uri="{9D8B030D-6E8A-4147-A177-3AD203B41FA5}">
                      <a16:colId xmlns:a16="http://schemas.microsoft.com/office/drawing/2014/main" val="1666441888"/>
                    </a:ext>
                  </a:extLst>
                </a:gridCol>
                <a:gridCol w="1318898">
                  <a:extLst>
                    <a:ext uri="{9D8B030D-6E8A-4147-A177-3AD203B41FA5}">
                      <a16:colId xmlns:a16="http://schemas.microsoft.com/office/drawing/2014/main" val="658000084"/>
                    </a:ext>
                  </a:extLst>
                </a:gridCol>
                <a:gridCol w="2927928">
                  <a:extLst>
                    <a:ext uri="{9D8B030D-6E8A-4147-A177-3AD203B41FA5}">
                      <a16:colId xmlns:a16="http://schemas.microsoft.com/office/drawing/2014/main" val="3306947084"/>
                    </a:ext>
                  </a:extLst>
                </a:gridCol>
                <a:gridCol w="2279479">
                  <a:extLst>
                    <a:ext uri="{9D8B030D-6E8A-4147-A177-3AD203B41FA5}">
                      <a16:colId xmlns:a16="http://schemas.microsoft.com/office/drawing/2014/main" val="3061839530"/>
                    </a:ext>
                  </a:extLst>
                </a:gridCol>
                <a:gridCol w="1858412">
                  <a:extLst>
                    <a:ext uri="{9D8B030D-6E8A-4147-A177-3AD203B41FA5}">
                      <a16:colId xmlns:a16="http://schemas.microsoft.com/office/drawing/2014/main" val="788222633"/>
                    </a:ext>
                  </a:extLst>
                </a:gridCol>
                <a:gridCol w="1662545">
                  <a:extLst>
                    <a:ext uri="{9D8B030D-6E8A-4147-A177-3AD203B41FA5}">
                      <a16:colId xmlns:a16="http://schemas.microsoft.com/office/drawing/2014/main" val="3687900594"/>
                    </a:ext>
                  </a:extLst>
                </a:gridCol>
                <a:gridCol w="1062182">
                  <a:extLst>
                    <a:ext uri="{9D8B030D-6E8A-4147-A177-3AD203B41FA5}">
                      <a16:colId xmlns:a16="http://schemas.microsoft.com/office/drawing/2014/main" val="606601266"/>
                    </a:ext>
                  </a:extLst>
                </a:gridCol>
              </a:tblGrid>
              <a:tr h="840823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개선 항목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문제점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개선 방안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기대 효과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필요 작업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예상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소요기간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534425"/>
                  </a:ext>
                </a:extLst>
              </a:tr>
              <a:tr h="770155">
                <a:tc rowSpan="2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광원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광원 </a:t>
                      </a:r>
                      <a:r>
                        <a:rPr lang="en-US" altLang="ko-KR" sz="1200" dirty="0"/>
                        <a:t>ON/OFF </a:t>
                      </a:r>
                      <a:r>
                        <a:rPr lang="ko-KR" altLang="en-US" sz="1200" dirty="0"/>
                        <a:t>제어로 광원 세기 변동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광원 상시 </a:t>
                      </a:r>
                      <a:r>
                        <a:rPr lang="en-US" altLang="ko-KR" sz="1200" dirty="0"/>
                        <a:t>ON </a:t>
                      </a:r>
                      <a:r>
                        <a:rPr lang="ko-KR" altLang="en-US" sz="1200" dirty="0"/>
                        <a:t>제어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일정 광원 세기 유지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광원 전장 개선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684224"/>
                  </a:ext>
                </a:extLst>
              </a:tr>
              <a:tr h="8108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LED</a:t>
                      </a:r>
                      <a:r>
                        <a:rPr lang="ko-KR" altLang="en-US" sz="1200" dirty="0"/>
                        <a:t> 광원 빛 퍼짐 </a:t>
                      </a:r>
                      <a:r>
                        <a:rPr lang="en-US" altLang="ko-KR" sz="1200" dirty="0"/>
                        <a:t>(7°)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Laser </a:t>
                      </a:r>
                      <a:r>
                        <a:rPr lang="ko-KR" altLang="en-US" sz="1200" dirty="0"/>
                        <a:t>광원 사용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광원 세기 개선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Laser </a:t>
                      </a:r>
                      <a:r>
                        <a:rPr lang="ko-KR" altLang="en-US" sz="1200" dirty="0"/>
                        <a:t>광원 구매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r>
                        <a:rPr lang="ko-KR" altLang="en-US" sz="1200" dirty="0"/>
                        <a:t>주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48202"/>
                  </a:ext>
                </a:extLst>
              </a:tr>
              <a:tr h="699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렌즈 위치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Cuvette </a:t>
                      </a:r>
                      <a:r>
                        <a:rPr lang="ko-KR" altLang="en-US" sz="1200" dirty="0"/>
                        <a:t>통과 후 렌즈에서 집광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렌즈 집광 후 </a:t>
                      </a:r>
                      <a:r>
                        <a:rPr lang="en-US" altLang="ko-KR" sz="1200" dirty="0"/>
                        <a:t>cuvette </a:t>
                      </a:r>
                      <a:r>
                        <a:rPr lang="ko-KR" altLang="en-US" sz="1200" dirty="0"/>
                        <a:t>통과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광원 효율 개선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렌즈 교체 검토 및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광 기구 개선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주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075913"/>
                  </a:ext>
                </a:extLst>
              </a:tr>
              <a:tr h="7466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잡광</a:t>
                      </a:r>
                      <a:r>
                        <a:rPr lang="ko-KR" altLang="en-US" sz="1200" dirty="0"/>
                        <a:t> 간섭에 의한 </a:t>
                      </a:r>
                      <a:r>
                        <a:rPr lang="en-US" altLang="ko-KR" sz="1200" dirty="0"/>
                        <a:t>Noise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PD</a:t>
                      </a:r>
                      <a:r>
                        <a:rPr lang="ko-KR" altLang="en-US" sz="1200" dirty="0"/>
                        <a:t> 앞에 </a:t>
                      </a:r>
                      <a:r>
                        <a:rPr lang="en-US" altLang="ko-KR" sz="1200" dirty="0"/>
                        <a:t>Pin hole </a:t>
                      </a:r>
                      <a:r>
                        <a:rPr lang="ko-KR" altLang="en-US" sz="1200" dirty="0"/>
                        <a:t>설치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잡광</a:t>
                      </a:r>
                      <a:r>
                        <a:rPr lang="ko-KR" altLang="en-US" sz="1200" dirty="0"/>
                        <a:t> 제거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PD</a:t>
                      </a:r>
                      <a:r>
                        <a:rPr lang="ko-KR" altLang="en-US" sz="1200" dirty="0"/>
                        <a:t> 전장 개선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864198"/>
                  </a:ext>
                </a:extLst>
              </a:tr>
              <a:tr h="7466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광원과 </a:t>
                      </a:r>
                      <a:r>
                        <a:rPr lang="en-US" altLang="ko-KR" sz="1200" dirty="0"/>
                        <a:t>PD </a:t>
                      </a:r>
                      <a:r>
                        <a:rPr lang="ko-KR" altLang="en-US" sz="1200" dirty="0"/>
                        <a:t>회로 비동기화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SYNCHRO </a:t>
                      </a:r>
                      <a:r>
                        <a:rPr lang="ko-KR" altLang="en-US" sz="1200" dirty="0"/>
                        <a:t>핀 연결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데이터 반복성 개선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광원</a:t>
                      </a:r>
                      <a:r>
                        <a:rPr lang="en-US" altLang="ko-KR" sz="1200" dirty="0"/>
                        <a:t>/PD </a:t>
                      </a:r>
                      <a:r>
                        <a:rPr lang="ko-KR" altLang="en-US" sz="1200" dirty="0"/>
                        <a:t>전장 개선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주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655707"/>
                  </a:ext>
                </a:extLst>
              </a:tr>
              <a:tr h="704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IR Amplifier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증폭 회로의 </a:t>
                      </a:r>
                      <a:r>
                        <a:rPr lang="en-US" altLang="ko-KR" sz="1200" dirty="0"/>
                        <a:t>Noise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PMT </a:t>
                      </a:r>
                      <a:r>
                        <a:rPr lang="ko-KR" altLang="en-US" sz="1200" dirty="0"/>
                        <a:t>모듈 적용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주파수 변경 </a:t>
                      </a:r>
                      <a:r>
                        <a:rPr lang="en-US" altLang="ko-KR" sz="1200" dirty="0"/>
                        <a:t>(2.2 </a:t>
                      </a:r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dirty="0"/>
                        <a:t>1.55 um)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회로</a:t>
                      </a:r>
                      <a:r>
                        <a:rPr lang="en-US" altLang="ko-KR" sz="1200" dirty="0"/>
                        <a:t> Noise </a:t>
                      </a:r>
                      <a:r>
                        <a:rPr lang="ko-KR" altLang="en-US" sz="1200" dirty="0"/>
                        <a:t>제거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광원</a:t>
                      </a:r>
                      <a:r>
                        <a:rPr lang="en-US" altLang="ko-KR" sz="1200" dirty="0"/>
                        <a:t>/PMT </a:t>
                      </a:r>
                      <a:r>
                        <a:rPr lang="ko-KR" altLang="en-US" sz="1200" dirty="0"/>
                        <a:t>모듈 구매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r>
                        <a:rPr lang="ko-KR" altLang="en-US" sz="1200" dirty="0"/>
                        <a:t>주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569680"/>
                  </a:ext>
                </a:extLst>
              </a:tr>
              <a:tr h="6576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데이터</a:t>
                      </a:r>
                      <a:r>
                        <a:rPr lang="en-US" altLang="ko-KR" sz="1200" dirty="0"/>
                        <a:t> Fitting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과수 </a:t>
                      </a:r>
                      <a:r>
                        <a:rPr lang="en-US" altLang="ko-KR" sz="1200" dirty="0"/>
                        <a:t>Fitting </a:t>
                      </a:r>
                      <a:r>
                        <a:rPr lang="ko-KR" altLang="en-US" sz="1200" dirty="0"/>
                        <a:t>시 </a:t>
                      </a:r>
                      <a:r>
                        <a:rPr lang="en-US" altLang="ko-KR" sz="1200" dirty="0"/>
                        <a:t>IR </a:t>
                      </a:r>
                      <a:r>
                        <a:rPr lang="ko-KR" altLang="en-US" sz="1200" dirty="0"/>
                        <a:t>데이터 부적절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과수</a:t>
                      </a:r>
                      <a:r>
                        <a:rPr lang="en-US" altLang="ko-KR" sz="1200" dirty="0"/>
                        <a:t>: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UV only </a:t>
                      </a:r>
                      <a:r>
                        <a:rPr lang="ko-KR" altLang="en-US" sz="1200" dirty="0"/>
                        <a:t>사용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농도 측정 정확도 개선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Fitting </a:t>
                      </a:r>
                      <a:r>
                        <a:rPr lang="ko-KR" altLang="en-US" sz="1200" dirty="0"/>
                        <a:t>결과 확인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주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739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33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0">
            <a:extLst>
              <a:ext uri="{FF2B5EF4-FFF2-40B4-BE49-F238E27FC236}">
                <a16:creationId xmlns:a16="http://schemas.microsoft.com/office/drawing/2014/main" id="{B848E66B-8FE6-4983-B6BB-364216A7D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45014"/>
              </p:ext>
            </p:extLst>
          </p:nvPr>
        </p:nvGraphicFramePr>
        <p:xfrm>
          <a:off x="278570" y="5249335"/>
          <a:ext cx="11634861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230">
                  <a:extLst>
                    <a:ext uri="{9D8B030D-6E8A-4147-A177-3AD203B41FA5}">
                      <a16:colId xmlns:a16="http://schemas.microsoft.com/office/drawing/2014/main" val="1666441888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658000084"/>
                    </a:ext>
                  </a:extLst>
                </a:gridCol>
                <a:gridCol w="2770909">
                  <a:extLst>
                    <a:ext uri="{9D8B030D-6E8A-4147-A177-3AD203B41FA5}">
                      <a16:colId xmlns:a16="http://schemas.microsoft.com/office/drawing/2014/main" val="3306947084"/>
                    </a:ext>
                  </a:extLst>
                </a:gridCol>
                <a:gridCol w="2115127">
                  <a:extLst>
                    <a:ext uri="{9D8B030D-6E8A-4147-A177-3AD203B41FA5}">
                      <a16:colId xmlns:a16="http://schemas.microsoft.com/office/drawing/2014/main" val="3061839530"/>
                    </a:ext>
                  </a:extLst>
                </a:gridCol>
                <a:gridCol w="1754909">
                  <a:extLst>
                    <a:ext uri="{9D8B030D-6E8A-4147-A177-3AD203B41FA5}">
                      <a16:colId xmlns:a16="http://schemas.microsoft.com/office/drawing/2014/main" val="788222633"/>
                    </a:ext>
                  </a:extLst>
                </a:gridCol>
                <a:gridCol w="1782355">
                  <a:extLst>
                    <a:ext uri="{9D8B030D-6E8A-4147-A177-3AD203B41FA5}">
                      <a16:colId xmlns:a16="http://schemas.microsoft.com/office/drawing/2014/main" val="3687900594"/>
                    </a:ext>
                  </a:extLst>
                </a:gridCol>
                <a:gridCol w="1485840">
                  <a:extLst>
                    <a:ext uri="{9D8B030D-6E8A-4147-A177-3AD203B41FA5}">
                      <a16:colId xmlns:a16="http://schemas.microsoft.com/office/drawing/2014/main" val="60660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개선 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문제점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개선 방안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기대 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필요 작업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예상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소요 기간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9534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광원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광원 </a:t>
                      </a:r>
                      <a:r>
                        <a:rPr lang="en-US" altLang="ko-KR" sz="1200" dirty="0"/>
                        <a:t>ON/OFF </a:t>
                      </a:r>
                      <a:r>
                        <a:rPr lang="ko-KR" altLang="en-US" sz="1200" dirty="0"/>
                        <a:t>제어로 광원 세기 변동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광원 상시 </a:t>
                      </a:r>
                      <a:r>
                        <a:rPr lang="en-US" altLang="ko-KR" sz="1200" dirty="0"/>
                        <a:t>ON </a:t>
                      </a:r>
                      <a:r>
                        <a:rPr lang="ko-KR" altLang="en-US" sz="1200" dirty="0"/>
                        <a:t>제어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일정 광원 세기 유지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광원 전장 개선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668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렌즈 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Cuvette </a:t>
                      </a:r>
                      <a:r>
                        <a:rPr lang="ko-KR" altLang="en-US" sz="1200" dirty="0"/>
                        <a:t>통과 후 렌즈에서 집광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렌즈 집광 후 </a:t>
                      </a:r>
                      <a:r>
                        <a:rPr lang="en-US" altLang="ko-KR" sz="1200" dirty="0"/>
                        <a:t>cuvette </a:t>
                      </a:r>
                      <a:r>
                        <a:rPr lang="ko-KR" altLang="en-US" sz="1200" dirty="0"/>
                        <a:t>통과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광원 효율 개선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렌즈 교체 검토 및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광 기구 개선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주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248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399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5AF4B0C-21F3-42A1-A3F0-BC0EF231E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09" y="1467380"/>
            <a:ext cx="4945385" cy="212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96A8151-94D2-40F2-BFC7-4973BA7B9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514652"/>
            <a:ext cx="5515535" cy="219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1F902B-7852-4839-BF56-39967EB76D40}"/>
              </a:ext>
            </a:extLst>
          </p:cNvPr>
          <p:cNvSpPr txBox="1"/>
          <p:nvPr/>
        </p:nvSpPr>
        <p:spPr>
          <a:xfrm>
            <a:off x="304799" y="210235"/>
            <a:ext cx="10694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https://www.eoc-inc.com/mid-ir-led-photoreceivers/led-cw-and-pulsed-operation-modes/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066D1E-C570-4988-90A1-EA18CBBD0B35}"/>
              </a:ext>
            </a:extLst>
          </p:cNvPr>
          <p:cNvSpPr txBox="1"/>
          <p:nvPr/>
        </p:nvSpPr>
        <p:spPr>
          <a:xfrm>
            <a:off x="397809" y="804608"/>
            <a:ext cx="51423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555555"/>
                </a:solidFill>
                <a:effectLst/>
                <a:latin typeface="Lato"/>
              </a:rPr>
              <a:t>Quasi Continuous-wave Mode (Quasi-CW)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823901-EF93-490D-B925-F6C18903FED6}"/>
              </a:ext>
            </a:extLst>
          </p:cNvPr>
          <p:cNvSpPr txBox="1"/>
          <p:nvPr/>
        </p:nvSpPr>
        <p:spPr>
          <a:xfrm>
            <a:off x="6172199" y="804608"/>
            <a:ext cx="58225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Lato"/>
              </a:rPr>
              <a:t>Spectra at different currents in the quasi-CW mode (frequency 0.5 kHz, duty circle 50%):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CD16AA-CF68-4799-89A1-19E7FB8EFFF9}"/>
              </a:ext>
            </a:extLst>
          </p:cNvPr>
          <p:cNvSpPr txBox="1"/>
          <p:nvPr/>
        </p:nvSpPr>
        <p:spPr>
          <a:xfrm>
            <a:off x="6172199" y="3742329"/>
            <a:ext cx="58225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Lato"/>
              </a:rPr>
              <a:t>Power dependence on current in the quasi-CW mode (frequency 0.5 kHz, duty circle 50%):</a:t>
            </a:r>
            <a:endParaRPr lang="ko-KR" alt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4A256A-0B44-4EEA-AD5D-9CD68370F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99" y="1576931"/>
            <a:ext cx="5591735" cy="197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133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041231F-9BDF-4786-BA92-B93AE9FBB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17" y="1619250"/>
            <a:ext cx="416242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42B6E7-F351-421F-98A1-08F2E9ACF2F2}"/>
              </a:ext>
            </a:extLst>
          </p:cNvPr>
          <p:cNvSpPr txBox="1"/>
          <p:nvPr/>
        </p:nvSpPr>
        <p:spPr>
          <a:xfrm>
            <a:off x="224117" y="334566"/>
            <a:ext cx="4840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555555"/>
                </a:solidFill>
                <a:effectLst/>
                <a:latin typeface="Lato"/>
              </a:rPr>
              <a:t>Pulse mode</a:t>
            </a:r>
            <a:endParaRPr lang="ko-KR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34A53FE-158C-4A64-AE99-85574611D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62" y="447743"/>
            <a:ext cx="608647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8B135A5-23CC-41F6-B36A-AD5DE1928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62" y="3123332"/>
            <a:ext cx="60960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55FA53F-A2DB-4BAA-AF30-8CC049DC5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42" y="4670052"/>
            <a:ext cx="60960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53D104-3D05-4F27-9486-C2ED462E7F87}"/>
              </a:ext>
            </a:extLst>
          </p:cNvPr>
          <p:cNvSpPr txBox="1"/>
          <p:nvPr/>
        </p:nvSpPr>
        <p:spPr>
          <a:xfrm>
            <a:off x="224117" y="827679"/>
            <a:ext cx="53071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Lato"/>
              </a:rPr>
              <a:t>Pulse mode with short pulse time (less than 50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Lato"/>
              </a:rPr>
              <a:t>ms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/>
              </a:rPr>
              <a:t>) helps obtaining the maximum peak power.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E56594-5B2E-43D0-9B8E-5314388A357F}"/>
              </a:ext>
            </a:extLst>
          </p:cNvPr>
          <p:cNvSpPr txBox="1"/>
          <p:nvPr/>
        </p:nvSpPr>
        <p:spPr>
          <a:xfrm>
            <a:off x="5971337" y="495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Lato"/>
              </a:rPr>
              <a:t>Spectra at different currents in the pulse mode: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EE6557-028A-4379-A94D-F34FEC0A012E}"/>
              </a:ext>
            </a:extLst>
          </p:cNvPr>
          <p:cNvSpPr txBox="1"/>
          <p:nvPr/>
        </p:nvSpPr>
        <p:spPr>
          <a:xfrm>
            <a:off x="5971337" y="27242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Lato"/>
              </a:rPr>
              <a:t>Power dependence on current in the pulse mode: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8CC900-F9FA-42B7-9FE3-1AF9FB8CC6D5}"/>
              </a:ext>
            </a:extLst>
          </p:cNvPr>
          <p:cNvSpPr txBox="1"/>
          <p:nvPr/>
        </p:nvSpPr>
        <p:spPr>
          <a:xfrm>
            <a:off x="116542" y="399486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Lato"/>
              </a:rPr>
              <a:t>Power dependence on duty cycle</a:t>
            </a: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Lato"/>
              </a:rPr>
              <a:t>(duty cycle = pulse duration/pulse period):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9499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BAC6D4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384</Words>
  <Application>Microsoft Office PowerPoint</Application>
  <PresentationFormat>와이드스크린</PresentationFormat>
  <Paragraphs>109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Lato</vt:lpstr>
      <vt:lpstr>맑은 고딕</vt:lpstr>
      <vt:lpstr>Arial</vt:lpstr>
      <vt:lpstr>Wingdings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성화</dc:creator>
  <cp:lastModifiedBy>Ho</cp:lastModifiedBy>
  <cp:revision>151</cp:revision>
  <cp:lastPrinted>2020-08-11T04:56:01Z</cp:lastPrinted>
  <dcterms:created xsi:type="dcterms:W3CDTF">2020-02-13T02:39:18Z</dcterms:created>
  <dcterms:modified xsi:type="dcterms:W3CDTF">2020-08-18T00:27:40Z</dcterms:modified>
</cp:coreProperties>
</file>