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430" r:id="rId3"/>
    <p:sldId id="433" r:id="rId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EFF5FB"/>
    <a:srgbClr val="9196DB"/>
    <a:srgbClr val="254D95"/>
    <a:srgbClr val="EA6A00"/>
    <a:srgbClr val="FF8521"/>
    <a:srgbClr val="ECEEF2"/>
    <a:srgbClr val="DAA600"/>
    <a:srgbClr val="F6F6F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7FC8D57A-6E87-4DF0-8AE4-6ADB794E1100}"/>
              </a:ext>
            </a:extLst>
          </p:cNvPr>
          <p:cNvSpPr txBox="1"/>
          <p:nvPr/>
        </p:nvSpPr>
        <p:spPr>
          <a:xfrm>
            <a:off x="127153" y="101556"/>
            <a:ext cx="4777264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국민대 </a:t>
            </a:r>
            <a:r>
              <a:rPr lang="en-US" altLang="ko-KR" sz="2400" b="1" dirty="0"/>
              <a:t>OAS-A </a:t>
            </a:r>
            <a:r>
              <a:rPr lang="ko-KR" altLang="en-US" sz="2400" b="1" dirty="0"/>
              <a:t>광학계 개선 방향</a:t>
            </a:r>
            <a:endParaRPr lang="en-US" altLang="ko-KR" sz="2400" b="1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FEAF7C5-7D1D-416A-BE72-44A139FC61EA}"/>
              </a:ext>
            </a:extLst>
          </p:cNvPr>
          <p:cNvGrpSpPr/>
          <p:nvPr/>
        </p:nvGrpSpPr>
        <p:grpSpPr>
          <a:xfrm>
            <a:off x="1121831" y="1116667"/>
            <a:ext cx="10142219" cy="5242357"/>
            <a:chOff x="1121831" y="1116667"/>
            <a:chExt cx="10142219" cy="524235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59C311C-979E-45BE-8941-442C53B66232}"/>
                </a:ext>
              </a:extLst>
            </p:cNvPr>
            <p:cNvGrpSpPr/>
            <p:nvPr/>
          </p:nvGrpSpPr>
          <p:grpSpPr>
            <a:xfrm>
              <a:off x="1121831" y="1116667"/>
              <a:ext cx="10142219" cy="5242357"/>
              <a:chOff x="1911613" y="931939"/>
              <a:chExt cx="10142219" cy="5242357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C348D1C-260F-4EC3-9293-73B68FEF3B87}"/>
                  </a:ext>
                </a:extLst>
              </p:cNvPr>
              <p:cNvGrpSpPr/>
              <p:nvPr/>
            </p:nvGrpSpPr>
            <p:grpSpPr>
              <a:xfrm>
                <a:off x="1911613" y="931939"/>
                <a:ext cx="8016041" cy="5242357"/>
                <a:chOff x="2826012" y="590528"/>
                <a:chExt cx="6539975" cy="4277034"/>
              </a:xfrm>
            </p:grpSpPr>
            <p:cxnSp>
              <p:nvCxnSpPr>
                <p:cNvPr id="139" name="꺾인 연결선 138"/>
                <p:cNvCxnSpPr/>
                <p:nvPr/>
              </p:nvCxnSpPr>
              <p:spPr>
                <a:xfrm flipV="1">
                  <a:off x="7492983" y="2077431"/>
                  <a:ext cx="693607" cy="583301"/>
                </a:xfrm>
                <a:prstGeom prst="bentConnector3">
                  <a:avLst>
                    <a:gd name="adj1" fmla="val 99557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꺾인 연결선 139"/>
                <p:cNvCxnSpPr/>
                <p:nvPr/>
              </p:nvCxnSpPr>
              <p:spPr>
                <a:xfrm flipV="1">
                  <a:off x="7492983" y="2077431"/>
                  <a:ext cx="823927" cy="682446"/>
                </a:xfrm>
                <a:prstGeom prst="bentConnector3">
                  <a:avLst>
                    <a:gd name="adj1" fmla="val 9751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9132076" y="1185062"/>
                  <a:ext cx="0" cy="15633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꺾인 연결선 74"/>
                <p:cNvCxnSpPr/>
                <p:nvPr/>
              </p:nvCxnSpPr>
              <p:spPr>
                <a:xfrm flipV="1">
                  <a:off x="7379551" y="1084555"/>
                  <a:ext cx="1614079" cy="472941"/>
                </a:xfrm>
                <a:prstGeom prst="bentConnector3">
                  <a:avLst>
                    <a:gd name="adj1" fmla="val 101169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꺾인 연결선 90"/>
                <p:cNvCxnSpPr/>
                <p:nvPr/>
              </p:nvCxnSpPr>
              <p:spPr>
                <a:xfrm flipV="1">
                  <a:off x="7383180" y="1185062"/>
                  <a:ext cx="1748895" cy="471579"/>
                </a:xfrm>
                <a:prstGeom prst="bentConnector3">
                  <a:avLst>
                    <a:gd name="adj1" fmla="val 999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꺾인 연결선 94"/>
                <p:cNvCxnSpPr/>
                <p:nvPr/>
              </p:nvCxnSpPr>
              <p:spPr>
                <a:xfrm>
                  <a:off x="7379552" y="1774983"/>
                  <a:ext cx="1874716" cy="909267"/>
                </a:xfrm>
                <a:prstGeom prst="bentConnector3">
                  <a:avLst>
                    <a:gd name="adj1" fmla="val 100421"/>
                  </a:avLst>
                </a:pr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꺾인 연결선 21"/>
                <p:cNvCxnSpPr>
                  <a:stCxn id="4" idx="0"/>
                  <a:endCxn id="20" idx="2"/>
                </p:cNvCxnSpPr>
                <p:nvPr/>
              </p:nvCxnSpPr>
              <p:spPr>
                <a:xfrm rot="16200000" flipH="1">
                  <a:off x="4514118" y="1198193"/>
                  <a:ext cx="922094" cy="2962676"/>
                </a:xfrm>
                <a:prstGeom prst="bentConnector5">
                  <a:avLst>
                    <a:gd name="adj1" fmla="val -19065"/>
                    <a:gd name="adj2" fmla="val 50463"/>
                    <a:gd name="adj3" fmla="val 119065"/>
                  </a:avLst>
                </a:prstGeom>
                <a:ln w="38100">
                  <a:solidFill>
                    <a:srgbClr val="00B0F0"/>
                  </a:solidFill>
                  <a:headEnd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꺾인 연결선 60"/>
                <p:cNvCxnSpPr/>
                <p:nvPr/>
              </p:nvCxnSpPr>
              <p:spPr>
                <a:xfrm rot="10800000">
                  <a:off x="4570274" y="2431129"/>
                  <a:ext cx="1101602" cy="211549"/>
                </a:xfrm>
                <a:prstGeom prst="bentConnector3">
                  <a:avLst>
                    <a:gd name="adj1" fmla="val 99838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꺾인 연결선 84"/>
                <p:cNvCxnSpPr/>
                <p:nvPr/>
              </p:nvCxnSpPr>
              <p:spPr>
                <a:xfrm rot="10800000">
                  <a:off x="4670514" y="2431129"/>
                  <a:ext cx="1115937" cy="328747"/>
                </a:xfrm>
                <a:prstGeom prst="bentConnector3">
                  <a:avLst>
                    <a:gd name="adj1" fmla="val 11802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그룹 66"/>
                <p:cNvGrpSpPr/>
                <p:nvPr/>
              </p:nvGrpSpPr>
              <p:grpSpPr>
                <a:xfrm>
                  <a:off x="2826012" y="2218483"/>
                  <a:ext cx="1335631" cy="1192073"/>
                  <a:chOff x="169104" y="2577733"/>
                  <a:chExt cx="1776548" cy="1550126"/>
                </a:xfrm>
              </p:grpSpPr>
              <p:sp>
                <p:nvSpPr>
                  <p:cNvPr id="4" name="직사각형 3"/>
                  <p:cNvSpPr/>
                  <p:nvPr/>
                </p:nvSpPr>
                <p:spPr>
                  <a:xfrm>
                    <a:off x="857081" y="2577733"/>
                    <a:ext cx="400594" cy="155012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3" name="직사각형 2"/>
                  <p:cNvSpPr/>
                  <p:nvPr/>
                </p:nvSpPr>
                <p:spPr>
                  <a:xfrm>
                    <a:off x="169104" y="2987037"/>
                    <a:ext cx="1776548" cy="714103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b="1" dirty="0">
                        <a:solidFill>
                          <a:schemeClr val="tx1"/>
                        </a:solidFill>
                      </a:rPr>
                      <a:t>Peristaltic pump</a:t>
                    </a:r>
                    <a:endParaRPr lang="ko-KR" alt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3835503" y="3501363"/>
                  <a:ext cx="988629" cy="1366199"/>
                  <a:chOff x="2560320" y="3570509"/>
                  <a:chExt cx="1314994" cy="1776552"/>
                </a:xfrm>
              </p:grpSpPr>
              <p:sp>
                <p:nvSpPr>
                  <p:cNvPr id="7" name="원통 6"/>
                  <p:cNvSpPr/>
                  <p:nvPr/>
                </p:nvSpPr>
                <p:spPr>
                  <a:xfrm>
                    <a:off x="2560320" y="3888374"/>
                    <a:ext cx="1314994" cy="1458687"/>
                  </a:xfrm>
                  <a:prstGeom prst="ca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8" name="원통 7"/>
                  <p:cNvSpPr/>
                  <p:nvPr/>
                </p:nvSpPr>
                <p:spPr>
                  <a:xfrm>
                    <a:off x="2560320" y="4617717"/>
                    <a:ext cx="1314994" cy="729344"/>
                  </a:xfrm>
                  <a:prstGeom prst="can">
                    <a:avLst>
                      <a:gd name="adj" fmla="val 36754"/>
                    </a:avLst>
                  </a:prstGeom>
                  <a:solidFill>
                    <a:srgbClr val="00B0F0">
                      <a:alpha val="4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2560320" y="3570509"/>
                    <a:ext cx="612000" cy="22642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3263314" y="3570509"/>
                    <a:ext cx="612000" cy="22642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 rot="5400000">
                    <a:off x="2411110" y="4331719"/>
                    <a:ext cx="1296000" cy="22642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 rot="5400000">
                    <a:off x="2728524" y="4331719"/>
                    <a:ext cx="1296000" cy="22642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</p:grpSp>
            <p:cxnSp>
              <p:nvCxnSpPr>
                <p:cNvPr id="30" name="직선 화살표 연결선 29"/>
                <p:cNvCxnSpPr>
                  <a:stCxn id="6" idx="0"/>
                  <a:endCxn id="26" idx="2"/>
                </p:cNvCxnSpPr>
                <p:nvPr/>
              </p:nvCxnSpPr>
              <p:spPr>
                <a:xfrm flipH="1" flipV="1">
                  <a:off x="6455275" y="2077432"/>
                  <a:ext cx="1229" cy="226016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 37"/>
                <p:cNvCxnSpPr>
                  <a:stCxn id="9" idx="1"/>
                  <a:endCxn id="4" idx="2"/>
                </p:cNvCxnSpPr>
                <p:nvPr/>
              </p:nvCxnSpPr>
              <p:spPr>
                <a:xfrm rot="10800000">
                  <a:off x="3493829" y="3410556"/>
                  <a:ext cx="341676" cy="177867"/>
                </a:xfrm>
                <a:prstGeom prst="bentConnector2">
                  <a:avLst/>
                </a:prstGeom>
                <a:ln w="38100">
                  <a:solidFill>
                    <a:srgbClr val="00B0F0"/>
                  </a:solidFill>
                  <a:headEnd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4024897" y="2277191"/>
                  <a:ext cx="737876" cy="188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IR LED driver</a:t>
                  </a:r>
                  <a:endParaRPr lang="ko-KR" altLang="en-US" sz="900" b="1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8491928" y="3057295"/>
                  <a:ext cx="874059" cy="18832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PC</a:t>
                  </a:r>
                  <a:endParaRPr lang="ko-KR" altLang="en-US" sz="900" b="1" dirty="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7401485" y="1389310"/>
                  <a:ext cx="175773" cy="539111"/>
                  <a:chOff x="6633844" y="1171295"/>
                  <a:chExt cx="233798" cy="701040"/>
                </a:xfrm>
              </p:grpSpPr>
              <p:sp>
                <p:nvSpPr>
                  <p:cNvPr id="28" name="직사각형 27"/>
                  <p:cNvSpPr/>
                  <p:nvPr/>
                </p:nvSpPr>
                <p:spPr>
                  <a:xfrm>
                    <a:off x="6664195" y="1171295"/>
                    <a:ext cx="173085" cy="701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 rot="16200000">
                    <a:off x="6482720" y="1404919"/>
                    <a:ext cx="536046" cy="23379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altLang="ko-KR" sz="800" b="1" dirty="0"/>
                      <a:t>UV PD</a:t>
                    </a:r>
                    <a:endParaRPr lang="ko-KR" altLang="en-US" sz="800" b="1" dirty="0"/>
                  </a:p>
                </p:txBody>
              </p:sp>
            </p:grpSp>
            <p:cxnSp>
              <p:nvCxnSpPr>
                <p:cNvPr id="92" name="직선 화살표 연결선 91"/>
                <p:cNvCxnSpPr>
                  <a:stCxn id="65" idx="2"/>
                  <a:endCxn id="66" idx="0"/>
                </p:cNvCxnSpPr>
                <p:nvPr/>
              </p:nvCxnSpPr>
              <p:spPr>
                <a:xfrm>
                  <a:off x="8928957" y="2807587"/>
                  <a:ext cx="1" cy="2497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직사각형 5"/>
                <p:cNvSpPr/>
                <p:nvPr/>
              </p:nvSpPr>
              <p:spPr>
                <a:xfrm>
                  <a:off x="5490979" y="2303447"/>
                  <a:ext cx="1931051" cy="837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6333334" y="2303447"/>
                  <a:ext cx="246339" cy="83713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7398264" y="2452456"/>
                  <a:ext cx="175773" cy="539112"/>
                  <a:chOff x="6624735" y="2788913"/>
                  <a:chExt cx="233798" cy="701040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6664195" y="2788913"/>
                    <a:ext cx="173085" cy="701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 rot="16200000">
                    <a:off x="6497421" y="3013828"/>
                    <a:ext cx="488425" cy="23379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altLang="ko-KR" sz="800" b="1" dirty="0"/>
                      <a:t>IR PD</a:t>
                    </a:r>
                    <a:endParaRPr lang="ko-KR" altLang="en-US" sz="800" b="1" dirty="0"/>
                  </a:p>
                </p:txBody>
              </p: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5338039" y="2452455"/>
                  <a:ext cx="175773" cy="539111"/>
                  <a:chOff x="4231401" y="2788913"/>
                  <a:chExt cx="233798" cy="701040"/>
                </a:xfrm>
              </p:grpSpPr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261753" y="2788913"/>
                    <a:ext cx="173085" cy="701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 rot="16200000">
                    <a:off x="4080277" y="3022537"/>
                    <a:ext cx="536046" cy="23379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altLang="ko-KR" sz="800" b="1" dirty="0"/>
                      <a:t>IR LED</a:t>
                    </a:r>
                    <a:endParaRPr lang="ko-KR" altLang="en-US" sz="800" b="1" dirty="0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3886920" y="2030184"/>
                  <a:ext cx="784453" cy="2510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00B0F0"/>
                      </a:solidFill>
                    </a:rPr>
                    <a:t>PTFE tube</a:t>
                  </a:r>
                  <a:endParaRPr lang="ko-KR" altLang="en-US" sz="900" b="1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>
                  <a:off x="4446216" y="1605286"/>
                  <a:ext cx="102859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>
                  <a:off x="4446216" y="1717452"/>
                  <a:ext cx="102859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3665128" y="1508000"/>
                  <a:ext cx="758802" cy="301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Power supply</a:t>
                  </a:r>
                </a:p>
                <a:p>
                  <a:pPr algn="ctr"/>
                  <a:r>
                    <a:rPr lang="en-US" altLang="ko-KR" sz="900" b="1" dirty="0"/>
                    <a:t>+100 mA</a:t>
                  </a: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366580" y="1389310"/>
                  <a:ext cx="130127" cy="53911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5200673" y="1570978"/>
                  <a:ext cx="448847" cy="17577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sz="800" b="1" dirty="0"/>
                    <a:t>UV LED</a:t>
                  </a:r>
                  <a:endParaRPr lang="ko-KR" altLang="en-US" sz="800" b="1" dirty="0"/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>
                  <a:off x="5489749" y="1240301"/>
                  <a:ext cx="1931050" cy="837130"/>
                  <a:chOff x="3727774" y="747816"/>
                  <a:chExt cx="2568526" cy="1088572"/>
                </a:xfrm>
              </p:grpSpPr>
              <p:sp>
                <p:nvSpPr>
                  <p:cNvPr id="5" name="직사각형 4"/>
                  <p:cNvSpPr/>
                  <p:nvPr/>
                </p:nvSpPr>
                <p:spPr>
                  <a:xfrm>
                    <a:off x="3727774" y="747816"/>
                    <a:ext cx="2568526" cy="10885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4848207" y="747816"/>
                    <a:ext cx="327660" cy="108857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617996" y="1135321"/>
                    <a:ext cx="790110" cy="24489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900" b="1" dirty="0"/>
                      <a:t>1 mm cell</a:t>
                    </a:r>
                    <a:endParaRPr lang="ko-KR" altLang="en-US" sz="900" b="1" dirty="0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8223738" y="935882"/>
                  <a:ext cx="973285" cy="414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Power supply</a:t>
                  </a:r>
                </a:p>
                <a:p>
                  <a:pPr algn="ctr"/>
                  <a:r>
                    <a:rPr lang="en-US" altLang="ko-KR" sz="900" b="1" dirty="0"/>
                    <a:t>+5 V</a:t>
                  </a:r>
                </a:p>
                <a:p>
                  <a:pPr algn="ctr"/>
                  <a:r>
                    <a:rPr lang="en-US" altLang="ko-KR" sz="900" b="1" dirty="0"/>
                    <a:t>(constant voltage)</a:t>
                  </a:r>
                  <a:endParaRPr lang="ko-KR" altLang="en-US" sz="900" b="1" dirty="0"/>
                </a:p>
              </p:txBody>
            </p: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8626030" y="2094661"/>
                  <a:ext cx="0" cy="5536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>
                  <a:off x="8740607" y="2094661"/>
                  <a:ext cx="0" cy="553692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8190879" y="1936166"/>
                  <a:ext cx="672485" cy="188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IR amplifier</a:t>
                  </a:r>
                  <a:endParaRPr lang="ko-KR" altLang="en-US" sz="900" b="1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8491927" y="2619260"/>
                  <a:ext cx="874059" cy="188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DAQ</a:t>
                  </a:r>
                  <a:endParaRPr lang="ko-KR" altLang="en-US" sz="900" b="1" dirty="0"/>
                </a:p>
              </p:txBody>
            </p:sp>
            <p:cxnSp>
              <p:nvCxnSpPr>
                <p:cNvPr id="32" name="꺾인 연결선 31"/>
                <p:cNvCxnSpPr>
                  <a:stCxn id="26" idx="0"/>
                  <a:endCxn id="10" idx="3"/>
                </p:cNvCxnSpPr>
                <p:nvPr/>
              </p:nvCxnSpPr>
              <p:spPr>
                <a:xfrm rot="16200000" flipH="1" flipV="1">
                  <a:off x="4465642" y="1598791"/>
                  <a:ext cx="2348123" cy="1631142"/>
                </a:xfrm>
                <a:prstGeom prst="bentConnector4">
                  <a:avLst>
                    <a:gd name="adj1" fmla="val -7487"/>
                    <a:gd name="adj2" fmla="val -85832"/>
                  </a:avLst>
                </a:prstGeom>
                <a:ln w="38100">
                  <a:solidFill>
                    <a:srgbClr val="00B0F0"/>
                  </a:solidFill>
                  <a:headEnd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5B8767-682A-4F0D-9801-9D12106C6736}"/>
                    </a:ext>
                  </a:extLst>
                </p:cNvPr>
                <p:cNvSpPr txBox="1"/>
                <p:nvPr/>
              </p:nvSpPr>
              <p:spPr>
                <a:xfrm>
                  <a:off x="4876618" y="590528"/>
                  <a:ext cx="1110050" cy="30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① 광원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DA4D8D-1AF2-41F9-A476-C04DCBDE8328}"/>
                    </a:ext>
                  </a:extLst>
                </p:cNvPr>
                <p:cNvSpPr txBox="1"/>
                <p:nvPr/>
              </p:nvSpPr>
              <p:spPr>
                <a:xfrm>
                  <a:off x="6438006" y="3820851"/>
                  <a:ext cx="982793" cy="3013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b="1" dirty="0"/>
                    <a:t>② 렌즈</a:t>
                  </a: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2DF2238-6DEA-40D0-ADF3-9203E5BDB3FA}"/>
                    </a:ext>
                  </a:extLst>
                </p:cNvPr>
                <p:cNvSpPr/>
                <p:nvPr/>
              </p:nvSpPr>
              <p:spPr>
                <a:xfrm>
                  <a:off x="6826076" y="2421311"/>
                  <a:ext cx="212806" cy="54915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BAC6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5B141F6-23EA-460E-BF87-CA6C1E8DD05B}"/>
                    </a:ext>
                  </a:extLst>
                </p:cNvPr>
                <p:cNvSpPr/>
                <p:nvPr/>
              </p:nvSpPr>
              <p:spPr>
                <a:xfrm>
                  <a:off x="5496708" y="2459098"/>
                  <a:ext cx="830737" cy="521748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79EC3271-96CE-43B5-8AB7-A06ACA8E05EE}"/>
                    </a:ext>
                  </a:extLst>
                </p:cNvPr>
                <p:cNvSpPr/>
                <p:nvPr/>
              </p:nvSpPr>
              <p:spPr>
                <a:xfrm>
                  <a:off x="6346205" y="2606356"/>
                  <a:ext cx="479871" cy="171891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D07FACE-0FB3-4666-AFCD-426A400BC4DF}"/>
                    </a:ext>
                  </a:extLst>
                </p:cNvPr>
                <p:cNvSpPr/>
                <p:nvPr/>
              </p:nvSpPr>
              <p:spPr>
                <a:xfrm>
                  <a:off x="7028384" y="2648353"/>
                  <a:ext cx="383568" cy="91607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6180322" y="2604982"/>
                  <a:ext cx="594015" cy="18832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1 mm cell</a:t>
                  </a:r>
                  <a:endParaRPr lang="ko-KR" altLang="en-US" sz="900" b="1" dirty="0"/>
                </a:p>
              </p:txBody>
            </p: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57BFF5D9-C481-4122-82AC-2D592B4FFF24}"/>
                    </a:ext>
                  </a:extLst>
                </p:cNvPr>
                <p:cNvCxnSpPr/>
                <p:nvPr/>
              </p:nvCxnSpPr>
              <p:spPr>
                <a:xfrm flipH="1">
                  <a:off x="6155692" y="2431389"/>
                  <a:ext cx="68745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6F0B062-3548-4F11-B3EF-30FFB5AD3C58}"/>
                  </a:ext>
                </a:extLst>
              </p:cNvPr>
              <p:cNvGrpSpPr/>
              <p:nvPr/>
            </p:nvGrpSpPr>
            <p:grpSpPr>
              <a:xfrm>
                <a:off x="7448899" y="3080000"/>
                <a:ext cx="45719" cy="839385"/>
                <a:chOff x="10954408" y="3146805"/>
                <a:chExt cx="45719" cy="839385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983D4D80-78D5-4553-A137-35EAA6B8F0ED}"/>
                    </a:ext>
                  </a:extLst>
                </p:cNvPr>
                <p:cNvSpPr/>
                <p:nvPr/>
              </p:nvSpPr>
              <p:spPr>
                <a:xfrm flipH="1">
                  <a:off x="10954948" y="3146805"/>
                  <a:ext cx="45179" cy="37621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5FDD5121-0ED8-4AA6-8682-1EEE3642C5E5}"/>
                    </a:ext>
                  </a:extLst>
                </p:cNvPr>
                <p:cNvSpPr/>
                <p:nvPr/>
              </p:nvSpPr>
              <p:spPr>
                <a:xfrm flipH="1">
                  <a:off x="10954408" y="3609972"/>
                  <a:ext cx="45179" cy="37621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D3C37B-087B-425B-A643-338DC8B5FCE5}"/>
                  </a:ext>
                </a:extLst>
              </p:cNvPr>
              <p:cNvSpPr txBox="1"/>
              <p:nvPr/>
            </p:nvSpPr>
            <p:spPr>
              <a:xfrm>
                <a:off x="6329807" y="5418520"/>
                <a:ext cx="22833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/>
                  <a:t>③ </a:t>
                </a:r>
                <a:r>
                  <a:rPr lang="en-US" altLang="ko-KR" b="1" dirty="0"/>
                  <a:t>PD</a:t>
                </a:r>
                <a:endParaRPr lang="ko-KR" altLang="en-US" b="1" dirty="0"/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C1334FBB-2ABD-4A90-895F-518BE1108F4D}"/>
                  </a:ext>
                </a:extLst>
              </p:cNvPr>
              <p:cNvCxnSpPr>
                <a:cxnSpLocks/>
                <a:stCxn id="71" idx="0"/>
                <a:endCxn id="69" idx="2"/>
              </p:cNvCxnSpPr>
              <p:nvPr/>
            </p:nvCxnSpPr>
            <p:spPr>
              <a:xfrm flipV="1">
                <a:off x="7471488" y="3919385"/>
                <a:ext cx="0" cy="14991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48C6A89-C295-4D7E-B0F6-477FBDEF0422}"/>
                  </a:ext>
                </a:extLst>
              </p:cNvPr>
              <p:cNvCxnSpPr>
                <a:cxnSpLocks/>
                <a:stCxn id="73" idx="0"/>
                <a:endCxn id="24" idx="4"/>
              </p:cNvCxnSpPr>
              <p:nvPr/>
            </p:nvCxnSpPr>
            <p:spPr>
              <a:xfrm flipV="1">
                <a:off x="6941135" y="3849029"/>
                <a:ext cx="3771" cy="10423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42571919-FE6F-4DF6-92A7-2D2A71D2FC6A}"/>
                  </a:ext>
                </a:extLst>
              </p:cNvPr>
              <p:cNvCxnSpPr>
                <a:cxnSpLocks/>
                <a:stCxn id="21" idx="2"/>
                <a:endCxn id="27" idx="0"/>
              </p:cNvCxnSpPr>
              <p:nvPr/>
            </p:nvCxnSpPr>
            <p:spPr>
              <a:xfrm>
                <a:off x="5105333" y="1301272"/>
                <a:ext cx="1" cy="6097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FAAFED5-1FDB-45BA-BA19-CC776664E82F}"/>
                  </a:ext>
                </a:extLst>
              </p:cNvPr>
              <p:cNvSpPr txBox="1"/>
              <p:nvPr/>
            </p:nvSpPr>
            <p:spPr>
              <a:xfrm>
                <a:off x="9720555" y="4756964"/>
                <a:ext cx="2333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/>
                  <a:t>⑤ 데이터 </a:t>
                </a:r>
                <a:r>
                  <a:rPr lang="en-US" altLang="ko-KR" b="1" dirty="0"/>
                  <a:t>Fitting</a:t>
                </a:r>
                <a:endParaRPr lang="ko-KR" altLang="en-US" b="1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FABF97A-3E8C-4667-8D04-9D814AE9E1EB}"/>
                  </a:ext>
                </a:extLst>
              </p:cNvPr>
              <p:cNvSpPr txBox="1"/>
              <p:nvPr/>
            </p:nvSpPr>
            <p:spPr>
              <a:xfrm>
                <a:off x="10217478" y="2511118"/>
                <a:ext cx="1657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/>
                  <a:t>④ </a:t>
                </a:r>
                <a:r>
                  <a:rPr lang="en-US" altLang="ko-KR" b="1" dirty="0"/>
                  <a:t>PMT </a:t>
                </a:r>
                <a:r>
                  <a:rPr lang="ko-KR" altLang="en-US" b="1" dirty="0"/>
                  <a:t>소자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D2ADA2E9-CB4E-4243-BA25-C23C33AC782C}"/>
                  </a:ext>
                </a:extLst>
              </p:cNvPr>
              <p:cNvCxnSpPr>
                <a:stCxn id="89" idx="1"/>
                <a:endCxn id="64" idx="3"/>
              </p:cNvCxnSpPr>
              <p:nvPr/>
            </p:nvCxnSpPr>
            <p:spPr>
              <a:xfrm flipH="1">
                <a:off x="9311589" y="2695784"/>
                <a:ext cx="905889" cy="9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연결선: 꺾임 83">
                <a:extLst>
                  <a:ext uri="{FF2B5EF4-FFF2-40B4-BE49-F238E27FC236}">
                    <a16:creationId xmlns:a16="http://schemas.microsoft.com/office/drawing/2014/main" id="{59FEBD96-061E-4CE9-8C6B-CE1965F0273A}"/>
                  </a:ext>
                </a:extLst>
              </p:cNvPr>
              <p:cNvCxnSpPr>
                <a:cxnSpLocks/>
                <a:stCxn id="88" idx="0"/>
                <a:endCxn id="66" idx="3"/>
              </p:cNvCxnSpPr>
              <p:nvPr/>
            </p:nvCxnSpPr>
            <p:spPr>
              <a:xfrm rot="16200000" flipV="1">
                <a:off x="10064377" y="3934147"/>
                <a:ext cx="686094" cy="9595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D201D68-4081-4ACE-A0A7-E8D144510D03}"/>
                </a:ext>
              </a:extLst>
            </p:cNvPr>
            <p:cNvSpPr/>
            <p:nvPr/>
          </p:nvSpPr>
          <p:spPr>
            <a:xfrm flipH="1">
              <a:off x="6655426" y="2003373"/>
              <a:ext cx="45179" cy="3762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6226005-07C1-44D6-9C14-D6A125B3936A}"/>
                </a:ext>
              </a:extLst>
            </p:cNvPr>
            <p:cNvSpPr/>
            <p:nvPr/>
          </p:nvSpPr>
          <p:spPr>
            <a:xfrm flipH="1">
              <a:off x="6654886" y="2466540"/>
              <a:ext cx="45179" cy="3762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25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0">
            <a:extLst>
              <a:ext uri="{FF2B5EF4-FFF2-40B4-BE49-F238E27FC236}">
                <a16:creationId xmlns:a16="http://schemas.microsoft.com/office/drawing/2014/main" id="{43030C53-53D4-4209-9F0E-C07050E13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5426"/>
              </p:ext>
            </p:extLst>
          </p:nvPr>
        </p:nvGraphicFramePr>
        <p:xfrm>
          <a:off x="260097" y="440719"/>
          <a:ext cx="11682522" cy="571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78">
                  <a:extLst>
                    <a:ext uri="{9D8B030D-6E8A-4147-A177-3AD203B41FA5}">
                      <a16:colId xmlns:a16="http://schemas.microsoft.com/office/drawing/2014/main" val="1666441888"/>
                    </a:ext>
                  </a:extLst>
                </a:gridCol>
                <a:gridCol w="1318898">
                  <a:extLst>
                    <a:ext uri="{9D8B030D-6E8A-4147-A177-3AD203B41FA5}">
                      <a16:colId xmlns:a16="http://schemas.microsoft.com/office/drawing/2014/main" val="658000084"/>
                    </a:ext>
                  </a:extLst>
                </a:gridCol>
                <a:gridCol w="2927928">
                  <a:extLst>
                    <a:ext uri="{9D8B030D-6E8A-4147-A177-3AD203B41FA5}">
                      <a16:colId xmlns:a16="http://schemas.microsoft.com/office/drawing/2014/main" val="3306947084"/>
                    </a:ext>
                  </a:extLst>
                </a:gridCol>
                <a:gridCol w="2279479">
                  <a:extLst>
                    <a:ext uri="{9D8B030D-6E8A-4147-A177-3AD203B41FA5}">
                      <a16:colId xmlns:a16="http://schemas.microsoft.com/office/drawing/2014/main" val="3061839530"/>
                    </a:ext>
                  </a:extLst>
                </a:gridCol>
                <a:gridCol w="1858412">
                  <a:extLst>
                    <a:ext uri="{9D8B030D-6E8A-4147-A177-3AD203B41FA5}">
                      <a16:colId xmlns:a16="http://schemas.microsoft.com/office/drawing/2014/main" val="78822263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687900594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606601266"/>
                    </a:ext>
                  </a:extLst>
                </a:gridCol>
              </a:tblGrid>
              <a:tr h="91118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개선 항목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개선 방안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필요 작업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예상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소요기간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534425"/>
                  </a:ext>
                </a:extLst>
              </a:tr>
              <a:tr h="83459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</a:t>
                      </a:r>
                      <a:r>
                        <a:rPr lang="en-US" altLang="ko-KR" sz="1200" dirty="0"/>
                        <a:t> Fitting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과수 </a:t>
                      </a:r>
                      <a:r>
                        <a:rPr lang="en-US" altLang="ko-KR" sz="1200" dirty="0"/>
                        <a:t>Fitting </a:t>
                      </a:r>
                      <a:r>
                        <a:rPr lang="ko-KR" altLang="en-US" sz="1200" dirty="0"/>
                        <a:t>시 </a:t>
                      </a:r>
                      <a:r>
                        <a:rPr lang="en-US" altLang="ko-KR" sz="1200" dirty="0"/>
                        <a:t>IR </a:t>
                      </a:r>
                      <a:r>
                        <a:rPr lang="ko-KR" altLang="en-US" sz="1200" dirty="0"/>
                        <a:t>데이터 부적절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과수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UV only </a:t>
                      </a:r>
                      <a:r>
                        <a:rPr lang="ko-KR" altLang="en-US" sz="1200" dirty="0"/>
                        <a:t>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농도 측정 정확도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국민대 요청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319232"/>
                  </a:ext>
                </a:extLst>
              </a:tr>
              <a:tr h="83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</a:t>
                      </a:r>
                      <a:r>
                        <a:rPr lang="en-US" altLang="ko-KR" sz="1200" dirty="0"/>
                        <a:t>ON/OFF </a:t>
                      </a:r>
                      <a:r>
                        <a:rPr lang="ko-KR" altLang="en-US" sz="1200" dirty="0"/>
                        <a:t>제어로 광원 세기 변동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광원 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상시 </a:t>
                      </a:r>
                      <a:r>
                        <a:rPr lang="en-US" altLang="ko-KR" sz="1200" dirty="0"/>
                        <a:t>ON </a:t>
                      </a:r>
                      <a:r>
                        <a:rPr lang="ko-KR" altLang="en-US" sz="1200" dirty="0"/>
                        <a:t>제어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일정 광원 세기 유지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전장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684224"/>
                  </a:ext>
                </a:extLst>
              </a:tr>
              <a:tr h="75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위치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 후 렌즈에서 집광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집광 후 </a:t>
                      </a:r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효율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교체 검토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광 기구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75913"/>
                  </a:ext>
                </a:extLst>
              </a:tr>
              <a:tr h="8090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잡광</a:t>
                      </a:r>
                      <a:r>
                        <a:rPr lang="ko-KR" altLang="en-US" sz="1200" dirty="0"/>
                        <a:t> 간섭에 의한 </a:t>
                      </a:r>
                      <a:r>
                        <a:rPr lang="en-US" altLang="ko-KR" sz="1200" dirty="0"/>
                        <a:t>Noise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광경로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암막</a:t>
                      </a:r>
                      <a:r>
                        <a:rPr lang="ko-KR" altLang="en-US" sz="1200" dirty="0"/>
                        <a:t> 설치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PD</a:t>
                      </a:r>
                      <a:r>
                        <a:rPr lang="ko-KR" altLang="en-US" sz="1200" dirty="0"/>
                        <a:t> 앞에 </a:t>
                      </a:r>
                      <a:r>
                        <a:rPr lang="en-US" altLang="ko-KR" sz="1200" dirty="0"/>
                        <a:t>Pin hole </a:t>
                      </a:r>
                      <a:r>
                        <a:rPr lang="ko-KR" altLang="en-US" sz="1200" dirty="0"/>
                        <a:t>설치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잡광</a:t>
                      </a:r>
                      <a:r>
                        <a:rPr lang="ko-KR" altLang="en-US" sz="1200" dirty="0"/>
                        <a:t> 제거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 기구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64198"/>
                  </a:ext>
                </a:extLst>
              </a:tr>
              <a:tr h="8090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광원과 </a:t>
                      </a:r>
                      <a:r>
                        <a:rPr lang="en-US" altLang="ko-KR" sz="1200" dirty="0"/>
                        <a:t>PD </a:t>
                      </a:r>
                      <a:r>
                        <a:rPr lang="ko-KR" altLang="en-US" sz="1200" dirty="0"/>
                        <a:t>회로 비동기화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SYNCHRO </a:t>
                      </a:r>
                      <a:r>
                        <a:rPr lang="ko-KR" altLang="en-US" sz="1200" dirty="0"/>
                        <a:t>핀 연결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반복성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DAQ </a:t>
                      </a:r>
                      <a:r>
                        <a:rPr lang="ko-KR" altLang="en-US" sz="1200" dirty="0"/>
                        <a:t>모듈 구매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55707"/>
                  </a:ext>
                </a:extLst>
              </a:tr>
              <a:tr h="76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 Amplifier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증폭 회로의 </a:t>
                      </a:r>
                      <a:r>
                        <a:rPr lang="en-US" altLang="ko-KR" sz="1200" dirty="0"/>
                        <a:t>Noise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PMT </a:t>
                      </a:r>
                      <a:r>
                        <a:rPr lang="ko-KR" altLang="en-US" sz="1200" dirty="0"/>
                        <a:t>모듈 적용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광원 추가 </a:t>
                      </a:r>
                      <a:r>
                        <a:rPr lang="en-US" altLang="ko-KR" sz="1200" dirty="0"/>
                        <a:t>(1.55 um)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회로</a:t>
                      </a:r>
                      <a:r>
                        <a:rPr lang="en-US" altLang="ko-KR" sz="1200" dirty="0"/>
                        <a:t> Noise </a:t>
                      </a:r>
                      <a:r>
                        <a:rPr lang="ko-KR" altLang="en-US" sz="1200" dirty="0"/>
                        <a:t>제거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</a:t>
                      </a:r>
                      <a:r>
                        <a:rPr lang="en-US" altLang="ko-KR" sz="1200" dirty="0"/>
                        <a:t>/PMT </a:t>
                      </a:r>
                      <a:r>
                        <a:rPr lang="ko-KR" altLang="en-US" sz="1200" dirty="0"/>
                        <a:t>모듈 구매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6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33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199</Words>
  <Application>Microsoft Office PowerPoint</Application>
  <PresentationFormat>와이드스크린</PresentationFormat>
  <Paragraphs>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성화</dc:creator>
  <cp:lastModifiedBy>Ho</cp:lastModifiedBy>
  <cp:revision>172</cp:revision>
  <cp:lastPrinted>2020-08-18T00:29:52Z</cp:lastPrinted>
  <dcterms:created xsi:type="dcterms:W3CDTF">2020-02-13T02:39:18Z</dcterms:created>
  <dcterms:modified xsi:type="dcterms:W3CDTF">2020-08-18T01:21:49Z</dcterms:modified>
</cp:coreProperties>
</file>