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5"/>
  </p:notesMasterIdLst>
  <p:sldIdLst>
    <p:sldId id="430" r:id="rId3"/>
    <p:sldId id="433" r:id="rId4"/>
  </p:sldIdLst>
  <p:sldSz cx="12192000" cy="6858000"/>
  <p:notesSz cx="6807200" cy="99393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spark@lth.kr" initials="y" lastIdx="1" clrIdx="0">
    <p:extLst>
      <p:ext uri="{19B8F6BF-5375-455C-9EA6-DF929625EA0E}">
        <p15:presenceInfo xmlns:p15="http://schemas.microsoft.com/office/powerpoint/2012/main" userId="yspark@lth.k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FF99"/>
    <a:srgbClr val="EFF5FB"/>
    <a:srgbClr val="9196DB"/>
    <a:srgbClr val="254D95"/>
    <a:srgbClr val="EA6A00"/>
    <a:srgbClr val="FF8521"/>
    <a:srgbClr val="ECEEF2"/>
    <a:srgbClr val="DAA600"/>
    <a:srgbClr val="F6F6F6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96"/>
      </p:cViewPr>
      <p:guideLst>
        <p:guide orient="horz" pos="2183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305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5838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816E14-D60C-4E2D-AFEC-16AB260E40E8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2650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720" y="4783307"/>
            <a:ext cx="5445760" cy="3913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5838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BF2ADD-AB4F-4F5B-A7AE-D2BD0E0579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43173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D3F051-83B8-46B7-AEC5-9A936A8625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9BA1111-23D3-4C16-825B-8C950A843D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FDC8A0-D66C-4C6E-81BB-D9EFD2D4B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8295-9234-493C-A35C-87B8CAF37537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70726E-B05A-4A56-8F31-EB6873EE4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DBC5B0-84C9-405A-8239-2C3643428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6431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5A112C-F3B9-4574-8EEF-9BD7BE8C2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88EFADA-0159-4D65-A71E-B7207CE03B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19E649-EEA7-4371-8E24-DAE331D81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8295-9234-493C-A35C-87B8CAF37537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F572EB-6E86-4DC5-A317-7BFEE4AF2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349961-2A52-457F-BB24-A19A5E759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6142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DAAE879-4C89-4BF7-8CFA-873281801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0708312-5D8A-46F2-93F1-03CC736241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A5881A-CD60-49EE-8013-6BE3480E2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8295-9234-493C-A35C-87B8CAF37537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38CB6E-5D77-4200-84EC-C8FE38F56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FF266B-E507-4A99-86C1-828519DBF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82441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D3F051-83B8-46B7-AEC5-9A936A8625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9BA1111-23D3-4C16-825B-8C950A843D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FDC8A0-D66C-4C6E-81BB-D9EFD2D4B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8295-9234-493C-A35C-87B8CAF37537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70726E-B05A-4A56-8F31-EB6873EE4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DBC5B0-84C9-405A-8239-2C3643428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 descr="logo.jpg">
            <a:extLst>
              <a:ext uri="{FF2B5EF4-FFF2-40B4-BE49-F238E27FC236}">
                <a16:creationId xmlns:a16="http://schemas.microsoft.com/office/drawing/2014/main" id="{33C94C83-7ACD-4680-B316-6A8A872775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2696" y="6356349"/>
            <a:ext cx="933171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34493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001CA5-A0BA-4A90-8A13-C42BC89BD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C48B8A-AFF0-448F-94E2-CDC2FA731A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36F67A-9C83-4976-82AF-E48A12F69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8295-9234-493C-A35C-87B8CAF37537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2998F1-A9CA-4647-8641-B11E4DFD7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FF25CE-6401-40BC-8628-0A8B99CB4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24400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0C2210-57E9-49BF-B9BB-9ECF6DC6D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627E61-0330-4AB2-B735-35953C44BB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D7B6C7-5193-4DD2-B792-5A8277237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8295-9234-493C-A35C-87B8CAF37537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EF90A1-6815-4770-B549-E0BE4A5FA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00D4E5-18C8-4847-9B53-7ACA45392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33738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49B90F-508E-4B60-9A37-A1C4AC28C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873CE5-167A-4FD1-B8A3-8F02E98CE7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20D7C42-2025-4145-8F6C-804D2BE1C5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D3464C2-9A16-4701-A82C-F813435D1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8295-9234-493C-A35C-87B8CAF37537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0CC429C-1EBC-4570-AF00-643760125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E827954-ED94-4353-A513-ED83224FB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9249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B8A559-E7B4-45DF-AF87-66A5F7A1B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A4489D-A482-4F55-8938-148D984C8C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32F5D5B-B6CE-49AD-9AC8-252534EEE2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B5CA6D5-BBF7-45D9-B9B8-6864685E07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165747F-AAE1-438C-A1D3-8E289FDD4D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B873B16-B061-4C4F-A6E1-69D8083D3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8295-9234-493C-A35C-87B8CAF37537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4478C0B-8D42-4498-B4C9-733607670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2A5BD08-4213-42A3-91B8-DAC790565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76921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4494AA-61DB-4F8E-82DA-E8A8922B9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EEDB159-9750-4837-9632-571EE0A65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8295-9234-493C-A35C-87B8CAF37537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230FBEC-2FA1-4B6E-BEEC-152FAC73F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4075634-6D1B-4CEC-82E0-1EF945A1A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84411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ED26990-E95D-4299-8FB4-5514380AC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8295-9234-493C-A35C-87B8CAF37537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E953CEE-4B68-45AF-9716-8E41075D8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051A21B-00FA-470F-A3A0-AF0FC4631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71192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E7535B-F2F7-42B3-8A9A-573B2E9D3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87C061-78D1-4804-961A-B980FA42A3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B72465C-9C78-4928-A7A8-DF306D2C30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0A8428E-3917-4F35-8907-73D27DAE6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8295-9234-493C-A35C-87B8CAF37537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C54E48B-C2E3-4D9A-8A07-F65DABC6F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79DB7E8-7361-46C6-81B7-2D5F004A2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3426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001CA5-A0BA-4A90-8A13-C42BC89BD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C48B8A-AFF0-448F-94E2-CDC2FA731A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36F67A-9C83-4976-82AF-E48A12F69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8295-9234-493C-A35C-87B8CAF37537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2998F1-A9CA-4647-8641-B11E4DFD7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FF25CE-6401-40BC-8628-0A8B99CB4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17714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ABABA9-DE43-4DF0-A0C7-8F6DC2FD1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9AD0DD5-6DA3-41F2-9364-37A858FD6F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E9038E7-7307-4304-9C44-3951AD801F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6E362F-1668-4A80-B5CD-B6EFCA4FB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8295-9234-493C-A35C-87B8CAF37537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2F838E9-9897-4830-949F-CCD85134D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FF4EF5F-CE9B-4E97-BC3B-8F168B67A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536105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5A112C-F3B9-4574-8EEF-9BD7BE8C2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88EFADA-0159-4D65-A71E-B7207CE03B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19E649-EEA7-4371-8E24-DAE331D81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8295-9234-493C-A35C-87B8CAF37537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F572EB-6E86-4DC5-A317-7BFEE4AF2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349961-2A52-457F-BB24-A19A5E759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147440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DAAE879-4C89-4BF7-8CFA-873281801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0708312-5D8A-46F2-93F1-03CC736241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A5881A-CD60-49EE-8013-6BE3480E2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8295-9234-493C-A35C-87B8CAF37537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38CB6E-5D77-4200-84EC-C8FE38F56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FF266B-E507-4A99-86C1-828519DBF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772083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7329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0C2210-57E9-49BF-B9BB-9ECF6DC6D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627E61-0330-4AB2-B735-35953C44BB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D7B6C7-5193-4DD2-B792-5A8277237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8295-9234-493C-A35C-87B8CAF37537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EF90A1-6815-4770-B549-E0BE4A5FA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00D4E5-18C8-4847-9B53-7ACA45392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0524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49B90F-508E-4B60-9A37-A1C4AC28C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873CE5-167A-4FD1-B8A3-8F02E98CE7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20D7C42-2025-4145-8F6C-804D2BE1C5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D3464C2-9A16-4701-A82C-F813435D1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8295-9234-493C-A35C-87B8CAF37537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0CC429C-1EBC-4570-AF00-643760125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E827954-ED94-4353-A513-ED83224FB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0181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B8A559-E7B4-45DF-AF87-66A5F7A1B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A4489D-A482-4F55-8938-148D984C8C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32F5D5B-B6CE-49AD-9AC8-252534EEE2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B5CA6D5-BBF7-45D9-B9B8-6864685E07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165747F-AAE1-438C-A1D3-8E289FDD4D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B873B16-B061-4C4F-A6E1-69D8083D3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8295-9234-493C-A35C-87B8CAF37537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4478C0B-8D42-4498-B4C9-733607670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2A5BD08-4213-42A3-91B8-DAC790565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6387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4494AA-61DB-4F8E-82DA-E8A8922B9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EEDB159-9750-4837-9632-571EE0A65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8295-9234-493C-A35C-87B8CAF37537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230FBEC-2FA1-4B6E-BEEC-152FAC73F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4075634-6D1B-4CEC-82E0-1EF945A1A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9313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ED26990-E95D-4299-8FB4-5514380AC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8295-9234-493C-A35C-87B8CAF37537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E953CEE-4B68-45AF-9716-8E41075D8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051A21B-00FA-470F-A3A0-AF0FC4631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5901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E7535B-F2F7-42B3-8A9A-573B2E9D3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87C061-78D1-4804-961A-B980FA42A3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B72465C-9C78-4928-A7A8-DF306D2C30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0A8428E-3917-4F35-8907-73D27DAE6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8295-9234-493C-A35C-87B8CAF37537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C54E48B-C2E3-4D9A-8A07-F65DABC6F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79DB7E8-7361-46C6-81B7-2D5F004A2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0752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ABABA9-DE43-4DF0-A0C7-8F6DC2FD1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9AD0DD5-6DA3-41F2-9364-37A858FD6F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E9038E7-7307-4304-9C44-3951AD801F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6E362F-1668-4A80-B5CD-B6EFCA4FB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8295-9234-493C-A35C-87B8CAF37537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2F838E9-9897-4830-949F-CCD85134D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FF4EF5F-CE9B-4E97-BC3B-8F168B67A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8597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A4F6666-33E3-4733-AB3D-1756979DF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F1FE91-A24B-4A74-B344-405EF93B14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C1E886-4267-49DA-920B-973A079392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658295-9234-493C-A35C-87B8CAF37537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E20F1D-FA8E-4852-867F-FB425E898B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00EFDE-FDF5-4552-A700-B9615A23CD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6789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A4F6666-33E3-4733-AB3D-1756979DF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F1FE91-A24B-4A74-B344-405EF93B14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C1E886-4267-49DA-920B-973A079392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658295-9234-493C-A35C-87B8CAF37537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E20F1D-FA8E-4852-867F-FB425E898B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00EFDE-FDF5-4552-A700-B9615A23CD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 descr="logo.jpg">
            <a:extLst>
              <a:ext uri="{FF2B5EF4-FFF2-40B4-BE49-F238E27FC236}">
                <a16:creationId xmlns:a16="http://schemas.microsoft.com/office/drawing/2014/main" id="{20E56D35-88CA-4EDB-8390-F6EA73C9F963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2696" y="6356349"/>
            <a:ext cx="933171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0943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Box 67">
            <a:extLst>
              <a:ext uri="{FF2B5EF4-FFF2-40B4-BE49-F238E27FC236}">
                <a16:creationId xmlns:a16="http://schemas.microsoft.com/office/drawing/2014/main" id="{7FC8D57A-6E87-4DF0-8AE4-6ADB794E1100}"/>
              </a:ext>
            </a:extLst>
          </p:cNvPr>
          <p:cNvSpPr txBox="1"/>
          <p:nvPr/>
        </p:nvSpPr>
        <p:spPr>
          <a:xfrm>
            <a:off x="127153" y="101556"/>
            <a:ext cx="4777264" cy="57496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/>
              <a:t>국민대 </a:t>
            </a:r>
            <a:r>
              <a:rPr lang="en-US" altLang="ko-KR" sz="2400" b="1" dirty="0"/>
              <a:t>OAS-A </a:t>
            </a:r>
            <a:r>
              <a:rPr lang="ko-KR" altLang="en-US" sz="2400" b="1" dirty="0"/>
              <a:t>광학계 개선 방향</a:t>
            </a:r>
            <a:endParaRPr lang="en-US" altLang="ko-KR" sz="2400" b="1" dirty="0"/>
          </a:p>
        </p:txBody>
      </p:sp>
      <p:cxnSp>
        <p:nvCxnSpPr>
          <p:cNvPr id="139" name="꺾인 연결선 138"/>
          <p:cNvCxnSpPr/>
          <p:nvPr/>
        </p:nvCxnSpPr>
        <p:spPr>
          <a:xfrm flipV="1">
            <a:off x="6842133" y="2939163"/>
            <a:ext cx="850153" cy="714952"/>
          </a:xfrm>
          <a:prstGeom prst="bentConnector3">
            <a:avLst>
              <a:gd name="adj1" fmla="val 99557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꺾인 연결선 139"/>
          <p:cNvCxnSpPr/>
          <p:nvPr/>
        </p:nvCxnSpPr>
        <p:spPr>
          <a:xfrm flipV="1">
            <a:off x="6842133" y="2939163"/>
            <a:ext cx="1009887" cy="836473"/>
          </a:xfrm>
          <a:prstGeom prst="bentConnector3">
            <a:avLst>
              <a:gd name="adj1" fmla="val 9751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/>
          <p:cNvCxnSpPr/>
          <p:nvPr/>
        </p:nvCxnSpPr>
        <p:spPr>
          <a:xfrm>
            <a:off x="8851168" y="1845387"/>
            <a:ext cx="0" cy="19162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꺾인 연결선 74"/>
          <p:cNvCxnSpPr/>
          <p:nvPr/>
        </p:nvCxnSpPr>
        <p:spPr>
          <a:xfrm flipV="1">
            <a:off x="6703099" y="1722195"/>
            <a:ext cx="1978375" cy="579683"/>
          </a:xfrm>
          <a:prstGeom prst="bentConnector3">
            <a:avLst>
              <a:gd name="adj1" fmla="val 101169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꺾인 연결선 90"/>
          <p:cNvCxnSpPr/>
          <p:nvPr/>
        </p:nvCxnSpPr>
        <p:spPr>
          <a:xfrm flipV="1">
            <a:off x="6707547" y="1845387"/>
            <a:ext cx="2143619" cy="578014"/>
          </a:xfrm>
          <a:prstGeom prst="bentConnector3">
            <a:avLst>
              <a:gd name="adj1" fmla="val 99954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꺾인 연결선 94"/>
          <p:cNvCxnSpPr/>
          <p:nvPr/>
        </p:nvCxnSpPr>
        <p:spPr>
          <a:xfrm>
            <a:off x="6703101" y="2568453"/>
            <a:ext cx="2297838" cy="1114488"/>
          </a:xfrm>
          <a:prstGeom prst="bentConnector3">
            <a:avLst>
              <a:gd name="adj1" fmla="val 100421"/>
            </a:avLst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꺾인 연결선 21"/>
          <p:cNvCxnSpPr>
            <a:cxnSpLocks/>
            <a:stCxn id="4" idx="0"/>
            <a:endCxn id="20" idx="2"/>
          </p:cNvCxnSpPr>
          <p:nvPr/>
        </p:nvCxnSpPr>
        <p:spPr>
          <a:xfrm rot="16200000" flipH="1">
            <a:off x="3195559" y="1856863"/>
            <a:ext cx="1120974" cy="3631349"/>
          </a:xfrm>
          <a:prstGeom prst="bentConnector5">
            <a:avLst>
              <a:gd name="adj1" fmla="val -20393"/>
              <a:gd name="adj2" fmla="val 50463"/>
              <a:gd name="adj3" fmla="val 120393"/>
            </a:avLst>
          </a:prstGeom>
          <a:ln w="38100">
            <a:solidFill>
              <a:srgbClr val="00B0F0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꺾인 연결선 60"/>
          <p:cNvCxnSpPr/>
          <p:nvPr/>
        </p:nvCxnSpPr>
        <p:spPr>
          <a:xfrm rot="10800000">
            <a:off x="3259771" y="3372690"/>
            <a:ext cx="1350233" cy="259295"/>
          </a:xfrm>
          <a:prstGeom prst="bentConnector3">
            <a:avLst>
              <a:gd name="adj1" fmla="val 99838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꺾인 연결선 84"/>
          <p:cNvCxnSpPr/>
          <p:nvPr/>
        </p:nvCxnSpPr>
        <p:spPr>
          <a:xfrm rot="10800000">
            <a:off x="3382635" y="3372690"/>
            <a:ext cx="1367803" cy="402945"/>
          </a:xfrm>
          <a:prstGeom prst="bentConnector3">
            <a:avLst>
              <a:gd name="adj1" fmla="val 118021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1755799" y="3112050"/>
            <a:ext cx="369146" cy="146112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3" name="직사각형 2"/>
          <p:cNvSpPr/>
          <p:nvPr/>
        </p:nvSpPr>
        <p:spPr>
          <a:xfrm>
            <a:off x="1121831" y="3497853"/>
            <a:ext cx="1637082" cy="673102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Pump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7" name="원통 6"/>
          <p:cNvSpPr/>
          <p:nvPr/>
        </p:nvSpPr>
        <p:spPr>
          <a:xfrm>
            <a:off x="2359163" y="4984089"/>
            <a:ext cx="1211762" cy="1374935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8" name="원통 7"/>
          <p:cNvSpPr/>
          <p:nvPr/>
        </p:nvSpPr>
        <p:spPr>
          <a:xfrm>
            <a:off x="2359163" y="5671556"/>
            <a:ext cx="1211762" cy="687468"/>
          </a:xfrm>
          <a:prstGeom prst="can">
            <a:avLst>
              <a:gd name="adj" fmla="val 36754"/>
            </a:avLst>
          </a:prstGeom>
          <a:solidFill>
            <a:srgbClr val="00B0F0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9" name="직사각형 8"/>
          <p:cNvSpPr/>
          <p:nvPr/>
        </p:nvSpPr>
        <p:spPr>
          <a:xfrm>
            <a:off x="2359163" y="4684475"/>
            <a:ext cx="563956" cy="213420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10" name="직사각형 9"/>
          <p:cNvSpPr/>
          <p:nvPr/>
        </p:nvSpPr>
        <p:spPr>
          <a:xfrm>
            <a:off x="3006969" y="4684475"/>
            <a:ext cx="563956" cy="213420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11" name="직사각형 10"/>
          <p:cNvSpPr/>
          <p:nvPr/>
        </p:nvSpPr>
        <p:spPr>
          <a:xfrm rot="5400000">
            <a:off x="2208002" y="5404366"/>
            <a:ext cx="1221589" cy="208645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12" name="직사각형 11"/>
          <p:cNvSpPr/>
          <p:nvPr/>
        </p:nvSpPr>
        <p:spPr>
          <a:xfrm rot="5400000">
            <a:off x="2500498" y="5404366"/>
            <a:ext cx="1221589" cy="208645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cxnSp>
        <p:nvCxnSpPr>
          <p:cNvPr id="30" name="직선 화살표 연결선 29"/>
          <p:cNvCxnSpPr>
            <a:stCxn id="6" idx="0"/>
            <a:endCxn id="26" idx="2"/>
          </p:cNvCxnSpPr>
          <p:nvPr/>
        </p:nvCxnSpPr>
        <p:spPr>
          <a:xfrm flipH="1" flipV="1">
            <a:off x="5570214" y="2939163"/>
            <a:ext cx="2287" cy="293037"/>
          </a:xfrm>
          <a:prstGeom prst="straightConnector1">
            <a:avLst/>
          </a:prstGeom>
          <a:ln w="38100">
            <a:solidFill>
              <a:srgbClr val="00B0F0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꺾인 연결선 37"/>
          <p:cNvCxnSpPr>
            <a:stCxn id="9" idx="1"/>
            <a:endCxn id="4" idx="2"/>
          </p:cNvCxnSpPr>
          <p:nvPr/>
        </p:nvCxnSpPr>
        <p:spPr>
          <a:xfrm rot="10800000">
            <a:off x="1940374" y="4573173"/>
            <a:ext cx="418792" cy="218011"/>
          </a:xfrm>
          <a:prstGeom prst="bentConnector2">
            <a:avLst/>
          </a:prstGeom>
          <a:ln w="38100">
            <a:solidFill>
              <a:srgbClr val="00B0F0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2591303" y="3184008"/>
            <a:ext cx="904414" cy="2308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900" b="1" dirty="0"/>
              <a:t>IR LED driver</a:t>
            </a:r>
            <a:endParaRPr lang="ko-KR" altLang="en-US" sz="900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8066539" y="4140181"/>
            <a:ext cx="1071333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900" b="1" dirty="0"/>
              <a:t>PC</a:t>
            </a:r>
            <a:endParaRPr lang="ko-KR" altLang="en-US" sz="900" b="1" dirty="0"/>
          </a:p>
        </p:txBody>
      </p:sp>
      <p:sp>
        <p:nvSpPr>
          <p:cNvPr id="28" name="직사각형 27"/>
          <p:cNvSpPr/>
          <p:nvPr/>
        </p:nvSpPr>
        <p:spPr>
          <a:xfrm>
            <a:off x="6757952" y="2095733"/>
            <a:ext cx="159498" cy="66078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45" name="TextBox 44"/>
          <p:cNvSpPr txBox="1"/>
          <p:nvPr/>
        </p:nvSpPr>
        <p:spPr>
          <a:xfrm rot="16200000">
            <a:off x="6585073" y="2318407"/>
            <a:ext cx="505268" cy="21544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800" b="1" dirty="0"/>
              <a:t>UV PD</a:t>
            </a:r>
            <a:endParaRPr lang="ko-KR" altLang="en-US" sz="800" b="1" dirty="0"/>
          </a:p>
        </p:txBody>
      </p:sp>
      <p:cxnSp>
        <p:nvCxnSpPr>
          <p:cNvPr id="92" name="직선 화살표 연결선 91"/>
          <p:cNvCxnSpPr>
            <a:stCxn id="65" idx="2"/>
            <a:endCxn id="66" idx="0"/>
          </p:cNvCxnSpPr>
          <p:nvPr/>
        </p:nvCxnSpPr>
        <p:spPr>
          <a:xfrm>
            <a:off x="8602205" y="3834114"/>
            <a:ext cx="1" cy="30606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4389057" y="3232200"/>
            <a:ext cx="2366887" cy="10260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20" name="직사각형 19"/>
          <p:cNvSpPr/>
          <p:nvPr/>
        </p:nvSpPr>
        <p:spPr>
          <a:xfrm>
            <a:off x="5420752" y="3265500"/>
            <a:ext cx="301937" cy="96752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19" name="직사각형 18"/>
          <p:cNvSpPr/>
          <p:nvPr/>
        </p:nvSpPr>
        <p:spPr>
          <a:xfrm>
            <a:off x="6762398" y="3398831"/>
            <a:ext cx="159498" cy="66078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46" name="TextBox 45"/>
          <p:cNvSpPr txBox="1"/>
          <p:nvPr/>
        </p:nvSpPr>
        <p:spPr>
          <a:xfrm rot="16200000">
            <a:off x="6603567" y="3613297"/>
            <a:ext cx="460382" cy="21544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800" b="1" dirty="0"/>
              <a:t>IR PD</a:t>
            </a:r>
            <a:endParaRPr lang="ko-KR" altLang="en-US" sz="800" b="1" dirty="0"/>
          </a:p>
        </p:txBody>
      </p:sp>
      <p:sp>
        <p:nvSpPr>
          <p:cNvPr id="18" name="직사각형 17"/>
          <p:cNvSpPr/>
          <p:nvPr/>
        </p:nvSpPr>
        <p:spPr>
          <a:xfrm>
            <a:off x="4228789" y="3398829"/>
            <a:ext cx="159498" cy="66078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41" name="TextBox 40"/>
          <p:cNvSpPr txBox="1"/>
          <p:nvPr/>
        </p:nvSpPr>
        <p:spPr>
          <a:xfrm rot="16200000">
            <a:off x="4055909" y="3621503"/>
            <a:ext cx="505268" cy="21544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800" b="1" dirty="0"/>
              <a:t>IR LED</a:t>
            </a:r>
            <a:endParaRPr lang="ko-KR" altLang="en-US" sz="8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2422185" y="2881252"/>
            <a:ext cx="961503" cy="3077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rgbClr val="00B0F0"/>
                </a:solidFill>
              </a:rPr>
              <a:t>PTFE tube</a:t>
            </a:r>
            <a:endParaRPr lang="ko-KR" altLang="en-US" sz="900" b="1" dirty="0">
              <a:solidFill>
                <a:srgbClr val="00B0F0"/>
              </a:solidFill>
            </a:endParaRPr>
          </a:p>
        </p:txBody>
      </p:sp>
      <p:cxnSp>
        <p:nvCxnSpPr>
          <p:cNvPr id="59" name="직선 연결선 58"/>
          <p:cNvCxnSpPr/>
          <p:nvPr/>
        </p:nvCxnSpPr>
        <p:spPr>
          <a:xfrm>
            <a:off x="3107713" y="2360455"/>
            <a:ext cx="126074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/>
          <p:cNvCxnSpPr/>
          <p:nvPr/>
        </p:nvCxnSpPr>
        <p:spPr>
          <a:xfrm>
            <a:off x="3107713" y="2497937"/>
            <a:ext cx="12607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2150335" y="2241212"/>
            <a:ext cx="930063" cy="3693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900" b="1" dirty="0"/>
              <a:t>Power supply</a:t>
            </a:r>
          </a:p>
          <a:p>
            <a:pPr algn="ctr"/>
            <a:r>
              <a:rPr lang="en-US" altLang="ko-KR" sz="900" b="1" dirty="0"/>
              <a:t>+100 mA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4235803" y="2095733"/>
            <a:ext cx="159497" cy="66078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44" name="TextBox 43"/>
          <p:cNvSpPr txBox="1"/>
          <p:nvPr/>
        </p:nvSpPr>
        <p:spPr>
          <a:xfrm rot="16200000">
            <a:off x="4032451" y="2318404"/>
            <a:ext cx="550151" cy="21544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800" b="1" dirty="0"/>
              <a:t>UV LED</a:t>
            </a:r>
            <a:endParaRPr lang="ko-KR" altLang="en-US" sz="800" b="1" dirty="0"/>
          </a:p>
        </p:txBody>
      </p:sp>
      <p:sp>
        <p:nvSpPr>
          <p:cNvPr id="5" name="직사각형 4"/>
          <p:cNvSpPr/>
          <p:nvPr/>
        </p:nvSpPr>
        <p:spPr>
          <a:xfrm>
            <a:off x="4386771" y="1913093"/>
            <a:ext cx="2366886" cy="10260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26" name="직사각형 25"/>
          <p:cNvSpPr/>
          <p:nvPr/>
        </p:nvSpPr>
        <p:spPr>
          <a:xfrm>
            <a:off x="5419245" y="1913093"/>
            <a:ext cx="301937" cy="102607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94" name="TextBox 93"/>
          <p:cNvSpPr txBox="1"/>
          <p:nvPr/>
        </p:nvSpPr>
        <p:spPr>
          <a:xfrm>
            <a:off x="5207107" y="2278349"/>
            <a:ext cx="728083" cy="230832"/>
          </a:xfrm>
          <a:prstGeom prst="rect">
            <a:avLst/>
          </a:prstGeom>
          <a:solidFill>
            <a:schemeClr val="bg1"/>
          </a:solidFill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900" b="1" dirty="0"/>
              <a:t>1 mm cell</a:t>
            </a:r>
            <a:endParaRPr lang="ko-KR" altLang="en-US" sz="9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7737819" y="1539967"/>
            <a:ext cx="1192954" cy="50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900" b="1" dirty="0"/>
              <a:t>Power supply</a:t>
            </a:r>
          </a:p>
          <a:p>
            <a:pPr algn="ctr"/>
            <a:r>
              <a:rPr lang="en-US" altLang="ko-KR" sz="900" b="1" dirty="0"/>
              <a:t>+5 V</a:t>
            </a:r>
          </a:p>
          <a:p>
            <a:pPr algn="ctr"/>
            <a:r>
              <a:rPr lang="en-US" altLang="ko-KR" sz="900" b="1" dirty="0"/>
              <a:t>(constant voltage)</a:t>
            </a:r>
            <a:endParaRPr lang="ko-KR" altLang="en-US" sz="900" b="1" dirty="0"/>
          </a:p>
        </p:txBody>
      </p:sp>
      <p:cxnSp>
        <p:nvCxnSpPr>
          <p:cNvPr id="118" name="직선 연결선 117"/>
          <p:cNvCxnSpPr/>
          <p:nvPr/>
        </p:nvCxnSpPr>
        <p:spPr>
          <a:xfrm>
            <a:off x="8230907" y="2960282"/>
            <a:ext cx="0" cy="6786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/>
          <p:cNvCxnSpPr/>
          <p:nvPr/>
        </p:nvCxnSpPr>
        <p:spPr>
          <a:xfrm>
            <a:off x="8371344" y="2960282"/>
            <a:ext cx="0" cy="67866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7697543" y="2766014"/>
            <a:ext cx="824264" cy="2308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900" b="1" dirty="0"/>
              <a:t>IR amplifier</a:t>
            </a:r>
            <a:endParaRPr lang="ko-KR" altLang="en-US" sz="900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8066538" y="3603282"/>
            <a:ext cx="1071333" cy="2308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900" b="1" dirty="0"/>
              <a:t>DAQ</a:t>
            </a:r>
            <a:endParaRPr lang="ko-KR" altLang="en-US" sz="900" b="1" dirty="0"/>
          </a:p>
        </p:txBody>
      </p:sp>
      <p:cxnSp>
        <p:nvCxnSpPr>
          <p:cNvPr id="32" name="꺾인 연결선 31"/>
          <p:cNvCxnSpPr>
            <a:stCxn id="26" idx="0"/>
            <a:endCxn id="10" idx="3"/>
          </p:cNvCxnSpPr>
          <p:nvPr/>
        </p:nvCxnSpPr>
        <p:spPr>
          <a:xfrm rot="16200000" flipH="1" flipV="1">
            <a:off x="3131524" y="2352494"/>
            <a:ext cx="2878092" cy="1999289"/>
          </a:xfrm>
          <a:prstGeom prst="bentConnector4">
            <a:avLst>
              <a:gd name="adj1" fmla="val -7487"/>
              <a:gd name="adj2" fmla="val -85832"/>
            </a:avLst>
          </a:prstGeom>
          <a:ln w="38100">
            <a:solidFill>
              <a:srgbClr val="00B0F0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95B8767-682A-4F0D-9801-9D12106C6736}"/>
              </a:ext>
            </a:extLst>
          </p:cNvPr>
          <p:cNvSpPr txBox="1"/>
          <p:nvPr/>
        </p:nvSpPr>
        <p:spPr>
          <a:xfrm>
            <a:off x="3635257" y="1116667"/>
            <a:ext cx="1360587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① 광원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BDA4D8D-1AF2-41F9-A476-C04DCBDE8328}"/>
              </a:ext>
            </a:extLst>
          </p:cNvPr>
          <p:cNvSpPr txBox="1"/>
          <p:nvPr/>
        </p:nvSpPr>
        <p:spPr>
          <a:xfrm>
            <a:off x="5083728" y="5269388"/>
            <a:ext cx="278055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b="1" dirty="0"/>
              <a:t>② </a:t>
            </a:r>
            <a:r>
              <a:rPr lang="ko-KR" altLang="en-US" b="1" dirty="0" err="1"/>
              <a:t>광경로</a:t>
            </a:r>
            <a:endParaRPr lang="en-US" altLang="ko-KR" b="1" dirty="0"/>
          </a:p>
          <a:p>
            <a:pPr algn="ctr"/>
            <a:r>
              <a:rPr lang="en-US" altLang="ko-KR" b="1" dirty="0"/>
              <a:t>(</a:t>
            </a:r>
            <a:r>
              <a:rPr lang="ko-KR" altLang="en-US" b="1" dirty="0"/>
              <a:t>렌즈</a:t>
            </a:r>
            <a:r>
              <a:rPr lang="en-US" altLang="ko-KR" b="1" dirty="0"/>
              <a:t>, </a:t>
            </a:r>
            <a:r>
              <a:rPr lang="ko-KR" altLang="en-US" b="1" dirty="0" err="1"/>
              <a:t>암막</a:t>
            </a:r>
            <a:r>
              <a:rPr lang="en-US" altLang="ko-KR" b="1" dirty="0"/>
              <a:t>, Pin-hole)</a:t>
            </a:r>
            <a:endParaRPr lang="ko-KR" altLang="en-US" b="1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5B141F6-23EA-460E-BF87-CA6C1E8DD05B}"/>
              </a:ext>
            </a:extLst>
          </p:cNvPr>
          <p:cNvSpPr/>
          <p:nvPr/>
        </p:nvSpPr>
        <p:spPr>
          <a:xfrm>
            <a:off x="4395300" y="3440668"/>
            <a:ext cx="1018234" cy="593388"/>
          </a:xfrm>
          <a:prstGeom prst="rect">
            <a:avLst/>
          </a:prstGeom>
          <a:solidFill>
            <a:srgbClr val="92D05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DD07FACE-0FB3-4666-AFCD-426A400BC4DF}"/>
              </a:ext>
            </a:extLst>
          </p:cNvPr>
          <p:cNvSpPr/>
          <p:nvPr/>
        </p:nvSpPr>
        <p:spPr>
          <a:xfrm>
            <a:off x="6272674" y="3675885"/>
            <a:ext cx="470139" cy="112283"/>
          </a:xfrm>
          <a:prstGeom prst="rect">
            <a:avLst/>
          </a:prstGeom>
          <a:solidFill>
            <a:srgbClr val="92D05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57BFF5D9-C481-4122-82AC-2D592B4FFF24}"/>
              </a:ext>
            </a:extLst>
          </p:cNvPr>
          <p:cNvCxnSpPr/>
          <p:nvPr/>
        </p:nvCxnSpPr>
        <p:spPr>
          <a:xfrm flipH="1">
            <a:off x="5203017" y="3373009"/>
            <a:ext cx="8426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983D4D80-78D5-4553-A137-35EAA6B8F0ED}"/>
              </a:ext>
            </a:extLst>
          </p:cNvPr>
          <p:cNvSpPr/>
          <p:nvPr/>
        </p:nvSpPr>
        <p:spPr>
          <a:xfrm flipH="1">
            <a:off x="6659657" y="3329879"/>
            <a:ext cx="45179" cy="376218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5FDD5121-0ED8-4AA6-8682-1EEE3642C5E5}"/>
              </a:ext>
            </a:extLst>
          </p:cNvPr>
          <p:cNvSpPr/>
          <p:nvPr/>
        </p:nvSpPr>
        <p:spPr>
          <a:xfrm flipH="1">
            <a:off x="6659117" y="3764839"/>
            <a:ext cx="45179" cy="376218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FD3C37B-087B-425B-A643-338DC8B5FCE5}"/>
              </a:ext>
            </a:extLst>
          </p:cNvPr>
          <p:cNvSpPr txBox="1"/>
          <p:nvPr/>
        </p:nvSpPr>
        <p:spPr>
          <a:xfrm>
            <a:off x="10086039" y="3534092"/>
            <a:ext cx="11512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b="1" dirty="0"/>
              <a:t>④ </a:t>
            </a:r>
            <a:r>
              <a:rPr lang="en-US" altLang="ko-KR" b="1" dirty="0"/>
              <a:t>DAQ</a:t>
            </a:r>
            <a:endParaRPr lang="ko-KR" altLang="en-US" b="1" dirty="0"/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748C6A89-C295-4D7E-B0F6-477FBDEF0422}"/>
              </a:ext>
            </a:extLst>
          </p:cNvPr>
          <p:cNvCxnSpPr>
            <a:cxnSpLocks/>
            <a:stCxn id="73" idx="0"/>
          </p:cNvCxnSpPr>
          <p:nvPr/>
        </p:nvCxnSpPr>
        <p:spPr>
          <a:xfrm flipH="1" flipV="1">
            <a:off x="6464810" y="4303454"/>
            <a:ext cx="9194" cy="965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42571919-FE6F-4DF6-92A7-2D2A71D2FC6A}"/>
              </a:ext>
            </a:extLst>
          </p:cNvPr>
          <p:cNvCxnSpPr>
            <a:cxnSpLocks/>
            <a:stCxn id="21" idx="2"/>
            <a:endCxn id="27" idx="0"/>
          </p:cNvCxnSpPr>
          <p:nvPr/>
        </p:nvCxnSpPr>
        <p:spPr>
          <a:xfrm>
            <a:off x="4315551" y="1486000"/>
            <a:ext cx="1" cy="609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0FAAFED5-1FDB-45BA-BA19-CC776664E82F}"/>
              </a:ext>
            </a:extLst>
          </p:cNvPr>
          <p:cNvSpPr txBox="1"/>
          <p:nvPr/>
        </p:nvSpPr>
        <p:spPr>
          <a:xfrm>
            <a:off x="8930773" y="5084722"/>
            <a:ext cx="23332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b="1" dirty="0"/>
              <a:t>⑤ 데이터 </a:t>
            </a:r>
            <a:r>
              <a:rPr lang="en-US" altLang="ko-KR" b="1" dirty="0"/>
              <a:t>Fitting</a:t>
            </a:r>
            <a:endParaRPr lang="ko-KR" altLang="en-US" b="1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DFABF97A-3E8C-4667-8D04-9D814AE9E1EB}"/>
              </a:ext>
            </a:extLst>
          </p:cNvPr>
          <p:cNvSpPr txBox="1"/>
          <p:nvPr/>
        </p:nvSpPr>
        <p:spPr>
          <a:xfrm>
            <a:off x="10086039" y="2696151"/>
            <a:ext cx="17180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b="1" dirty="0"/>
              <a:t>③ </a:t>
            </a:r>
            <a:r>
              <a:rPr lang="en-US" altLang="ko-KR" b="1" dirty="0"/>
              <a:t>PMT </a:t>
            </a:r>
            <a:r>
              <a:rPr lang="ko-KR" altLang="en-US" b="1" dirty="0"/>
              <a:t>소자</a:t>
            </a:r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D2ADA2E9-CB4E-4243-BA25-C23C33AC782C}"/>
              </a:ext>
            </a:extLst>
          </p:cNvPr>
          <p:cNvCxnSpPr>
            <a:cxnSpLocks/>
            <a:stCxn id="89" idx="1"/>
            <a:endCxn id="64" idx="3"/>
          </p:cNvCxnSpPr>
          <p:nvPr/>
        </p:nvCxnSpPr>
        <p:spPr>
          <a:xfrm flipH="1">
            <a:off x="8521807" y="2880817"/>
            <a:ext cx="1564232" cy="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연결선: 꺾임 83">
            <a:extLst>
              <a:ext uri="{FF2B5EF4-FFF2-40B4-BE49-F238E27FC236}">
                <a16:creationId xmlns:a16="http://schemas.microsoft.com/office/drawing/2014/main" id="{59FEBD96-061E-4CE9-8C6B-CE1965F0273A}"/>
              </a:ext>
            </a:extLst>
          </p:cNvPr>
          <p:cNvCxnSpPr>
            <a:cxnSpLocks/>
            <a:stCxn id="88" idx="0"/>
            <a:endCxn id="66" idx="3"/>
          </p:cNvCxnSpPr>
          <p:nvPr/>
        </p:nvCxnSpPr>
        <p:spPr>
          <a:xfrm rot="16200000" flipV="1">
            <a:off x="9203080" y="4190390"/>
            <a:ext cx="829125" cy="95954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7D201D68-4081-4ACE-A0A7-E8D144510D03}"/>
              </a:ext>
            </a:extLst>
          </p:cNvPr>
          <p:cNvSpPr/>
          <p:nvPr/>
        </p:nvSpPr>
        <p:spPr>
          <a:xfrm flipH="1">
            <a:off x="6664662" y="2003373"/>
            <a:ext cx="45179" cy="376218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76226005-07C1-44D6-9C14-D6A125B3936A}"/>
              </a:ext>
            </a:extLst>
          </p:cNvPr>
          <p:cNvSpPr/>
          <p:nvPr/>
        </p:nvSpPr>
        <p:spPr>
          <a:xfrm flipH="1">
            <a:off x="6664122" y="2466540"/>
            <a:ext cx="45179" cy="376218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7ECAD0DA-80D6-4A55-8C80-6DCD732AEF29}"/>
              </a:ext>
            </a:extLst>
          </p:cNvPr>
          <p:cNvSpPr/>
          <p:nvPr/>
        </p:nvSpPr>
        <p:spPr>
          <a:xfrm rot="5400000" flipH="1">
            <a:off x="5537451" y="2156393"/>
            <a:ext cx="45719" cy="2290124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CAA962F5-D3CD-4DED-90FD-F119D9B455B9}"/>
              </a:ext>
            </a:extLst>
          </p:cNvPr>
          <p:cNvSpPr/>
          <p:nvPr/>
        </p:nvSpPr>
        <p:spPr>
          <a:xfrm rot="5400000" flipH="1">
            <a:off x="5535376" y="3053613"/>
            <a:ext cx="45719" cy="2296590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3" name="TextBox 92"/>
          <p:cNvSpPr txBox="1"/>
          <p:nvPr/>
        </p:nvSpPr>
        <p:spPr>
          <a:xfrm>
            <a:off x="5233205" y="3604254"/>
            <a:ext cx="769761" cy="230832"/>
          </a:xfrm>
          <a:prstGeom prst="rect">
            <a:avLst/>
          </a:prstGeom>
          <a:solidFill>
            <a:srgbClr val="92D05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900" b="1" dirty="0"/>
              <a:t>1 mm cell</a:t>
            </a:r>
            <a:endParaRPr lang="ko-KR" altLang="en-US" sz="900" b="1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E2DF2238-6DEA-40D0-ADF3-9203E5BDB3FA}"/>
              </a:ext>
            </a:extLst>
          </p:cNvPr>
          <p:cNvSpPr/>
          <p:nvPr/>
        </p:nvSpPr>
        <p:spPr>
          <a:xfrm>
            <a:off x="6006234" y="3397600"/>
            <a:ext cx="260836" cy="673101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solidFill>
              <a:srgbClr val="BAC6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E75CDB8C-2BDB-4B07-B0E3-91F0B40694D0}"/>
              </a:ext>
            </a:extLst>
          </p:cNvPr>
          <p:cNvSpPr/>
          <p:nvPr/>
        </p:nvSpPr>
        <p:spPr>
          <a:xfrm rot="5400000" flipH="1">
            <a:off x="5538609" y="826066"/>
            <a:ext cx="45719" cy="2290124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5D9E3245-C499-4466-8CF0-D446919BE34F}"/>
              </a:ext>
            </a:extLst>
          </p:cNvPr>
          <p:cNvSpPr/>
          <p:nvPr/>
        </p:nvSpPr>
        <p:spPr>
          <a:xfrm rot="5400000" flipH="1">
            <a:off x="5536534" y="1732522"/>
            <a:ext cx="45719" cy="2296590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B5BAAEC8-EA6F-455D-9A67-9A6E3ED4AB95}"/>
              </a:ext>
            </a:extLst>
          </p:cNvPr>
          <p:cNvSpPr/>
          <p:nvPr/>
        </p:nvSpPr>
        <p:spPr>
          <a:xfrm>
            <a:off x="4409434" y="1966220"/>
            <a:ext cx="45719" cy="141399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80F9D5CC-E3CF-4C47-A008-93AD0EAC829E}"/>
              </a:ext>
            </a:extLst>
          </p:cNvPr>
          <p:cNvSpPr/>
          <p:nvPr/>
        </p:nvSpPr>
        <p:spPr>
          <a:xfrm>
            <a:off x="4409334" y="2716401"/>
            <a:ext cx="45719" cy="141399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3917BB9F-8E9C-4373-BBC7-DD5532A8AADA}"/>
              </a:ext>
            </a:extLst>
          </p:cNvPr>
          <p:cNvSpPr/>
          <p:nvPr/>
        </p:nvSpPr>
        <p:spPr>
          <a:xfrm>
            <a:off x="4404348" y="3282897"/>
            <a:ext cx="45719" cy="141399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110B5617-24D8-4832-84AF-65EC798868C2}"/>
              </a:ext>
            </a:extLst>
          </p:cNvPr>
          <p:cNvSpPr/>
          <p:nvPr/>
        </p:nvSpPr>
        <p:spPr>
          <a:xfrm>
            <a:off x="4413484" y="4042314"/>
            <a:ext cx="45719" cy="141399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41FD8547-0F84-4180-866C-38FC774C98FF}"/>
              </a:ext>
            </a:extLst>
          </p:cNvPr>
          <p:cNvCxnSpPr>
            <a:cxnSpLocks/>
            <a:stCxn id="71" idx="1"/>
            <a:endCxn id="65" idx="3"/>
          </p:cNvCxnSpPr>
          <p:nvPr/>
        </p:nvCxnSpPr>
        <p:spPr>
          <a:xfrm flipH="1" flipV="1">
            <a:off x="9137871" y="3718698"/>
            <a:ext cx="948168" cy="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4258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0">
            <a:extLst>
              <a:ext uri="{FF2B5EF4-FFF2-40B4-BE49-F238E27FC236}">
                <a16:creationId xmlns:a16="http://schemas.microsoft.com/office/drawing/2014/main" id="{43030C53-53D4-4209-9F0E-C07050E13F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3371220"/>
              </p:ext>
            </p:extLst>
          </p:nvPr>
        </p:nvGraphicFramePr>
        <p:xfrm>
          <a:off x="260097" y="440719"/>
          <a:ext cx="11682522" cy="57199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3078">
                  <a:extLst>
                    <a:ext uri="{9D8B030D-6E8A-4147-A177-3AD203B41FA5}">
                      <a16:colId xmlns:a16="http://schemas.microsoft.com/office/drawing/2014/main" val="1666441888"/>
                    </a:ext>
                  </a:extLst>
                </a:gridCol>
                <a:gridCol w="1318898">
                  <a:extLst>
                    <a:ext uri="{9D8B030D-6E8A-4147-A177-3AD203B41FA5}">
                      <a16:colId xmlns:a16="http://schemas.microsoft.com/office/drawing/2014/main" val="658000084"/>
                    </a:ext>
                  </a:extLst>
                </a:gridCol>
                <a:gridCol w="2927928">
                  <a:extLst>
                    <a:ext uri="{9D8B030D-6E8A-4147-A177-3AD203B41FA5}">
                      <a16:colId xmlns:a16="http://schemas.microsoft.com/office/drawing/2014/main" val="3306947084"/>
                    </a:ext>
                  </a:extLst>
                </a:gridCol>
                <a:gridCol w="2279479">
                  <a:extLst>
                    <a:ext uri="{9D8B030D-6E8A-4147-A177-3AD203B41FA5}">
                      <a16:colId xmlns:a16="http://schemas.microsoft.com/office/drawing/2014/main" val="3061839530"/>
                    </a:ext>
                  </a:extLst>
                </a:gridCol>
                <a:gridCol w="1858412">
                  <a:extLst>
                    <a:ext uri="{9D8B030D-6E8A-4147-A177-3AD203B41FA5}">
                      <a16:colId xmlns:a16="http://schemas.microsoft.com/office/drawing/2014/main" val="788222633"/>
                    </a:ext>
                  </a:extLst>
                </a:gridCol>
                <a:gridCol w="1662545">
                  <a:extLst>
                    <a:ext uri="{9D8B030D-6E8A-4147-A177-3AD203B41FA5}">
                      <a16:colId xmlns:a16="http://schemas.microsoft.com/office/drawing/2014/main" val="3687900594"/>
                    </a:ext>
                  </a:extLst>
                </a:gridCol>
                <a:gridCol w="1062182">
                  <a:extLst>
                    <a:ext uri="{9D8B030D-6E8A-4147-A177-3AD203B41FA5}">
                      <a16:colId xmlns:a16="http://schemas.microsoft.com/office/drawing/2014/main" val="606601266"/>
                    </a:ext>
                  </a:extLst>
                </a:gridCol>
              </a:tblGrid>
              <a:tr h="911180"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개선 항목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문제점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개선 방안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기대 효과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필요 작업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예상</a:t>
                      </a:r>
                      <a:endParaRPr lang="en-US" altLang="ko-KR" sz="16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소요기간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9534425"/>
                  </a:ext>
                </a:extLst>
              </a:tr>
              <a:tr h="834599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20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데이터</a:t>
                      </a:r>
                      <a:r>
                        <a:rPr lang="en-US" altLang="ko-KR" sz="1200" dirty="0"/>
                        <a:t> Fitting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과수 </a:t>
                      </a:r>
                      <a:r>
                        <a:rPr lang="en-US" altLang="ko-KR" sz="1200" dirty="0"/>
                        <a:t>Fitting </a:t>
                      </a:r>
                      <a:r>
                        <a:rPr lang="ko-KR" altLang="en-US" sz="1200" dirty="0"/>
                        <a:t>시 </a:t>
                      </a:r>
                      <a:r>
                        <a:rPr lang="en-US" altLang="ko-KR" sz="1200" dirty="0"/>
                        <a:t>IR </a:t>
                      </a:r>
                      <a:r>
                        <a:rPr lang="ko-KR" altLang="en-US" sz="1200" dirty="0"/>
                        <a:t>데이터 부적절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과수</a:t>
                      </a:r>
                      <a:r>
                        <a:rPr lang="en-US" altLang="ko-KR" sz="1200" dirty="0"/>
                        <a:t>: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UV only </a:t>
                      </a:r>
                      <a:r>
                        <a:rPr lang="ko-KR" altLang="en-US" sz="1200" dirty="0"/>
                        <a:t>사용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농도 측정 정확도 개선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국민대 요청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r>
                        <a:rPr lang="ko-KR" altLang="en-US" sz="1200" dirty="0"/>
                        <a:t>주</a:t>
                      </a:r>
                      <a:endParaRPr lang="en-US" altLang="ko-KR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5319232"/>
                  </a:ext>
                </a:extLst>
              </a:tr>
              <a:tr h="8345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광원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광원 </a:t>
                      </a:r>
                      <a:r>
                        <a:rPr lang="en-US" altLang="ko-KR" sz="1200" dirty="0"/>
                        <a:t>ON/OFF </a:t>
                      </a:r>
                      <a:r>
                        <a:rPr lang="ko-KR" altLang="en-US" sz="1200" dirty="0"/>
                        <a:t>제어로 광원 세기 변동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광원 준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상시 </a:t>
                      </a:r>
                      <a:r>
                        <a:rPr lang="en-US" altLang="ko-KR" sz="1200" dirty="0"/>
                        <a:t>ON </a:t>
                      </a:r>
                      <a:r>
                        <a:rPr lang="ko-KR" altLang="en-US" sz="1200" dirty="0"/>
                        <a:t>제어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일정 광원 세기 유지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광원 전장 개선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</a:t>
                      </a:r>
                      <a:r>
                        <a:rPr lang="ko-KR" altLang="en-US" sz="1200" dirty="0"/>
                        <a:t>주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6684224"/>
                  </a:ext>
                </a:extLst>
              </a:tr>
              <a:tr h="757726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광경로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Cuvette </a:t>
                      </a:r>
                      <a:r>
                        <a:rPr lang="ko-KR" altLang="en-US" sz="1200" dirty="0"/>
                        <a:t>통과 후 렌즈에서 집광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렌즈 집광 후 </a:t>
                      </a:r>
                      <a:r>
                        <a:rPr lang="en-US" altLang="ko-KR" sz="1200" dirty="0"/>
                        <a:t>cuvette </a:t>
                      </a:r>
                      <a:r>
                        <a:rPr lang="ko-KR" altLang="en-US" sz="1200" dirty="0"/>
                        <a:t>통과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광원 효율 개선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렌즈 교체 검토 및</a:t>
                      </a:r>
                      <a:endParaRPr lang="en-US" altLang="ko-KR" sz="1200" dirty="0"/>
                    </a:p>
                    <a:p>
                      <a:pPr algn="ctr" latinLnBrk="1"/>
                      <a:r>
                        <a:rPr lang="ko-KR" altLang="en-US" sz="1200" dirty="0"/>
                        <a:t>광 기구 개선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6</a:t>
                      </a:r>
                      <a:r>
                        <a:rPr lang="ko-KR" altLang="en-US" sz="1200" dirty="0"/>
                        <a:t>주</a:t>
                      </a:r>
                      <a:endParaRPr lang="en-US" altLang="ko-KR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7075913"/>
                  </a:ext>
                </a:extLst>
              </a:tr>
              <a:tr h="80909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잡광</a:t>
                      </a:r>
                      <a:r>
                        <a:rPr lang="ko-KR" altLang="en-US" sz="1200" dirty="0"/>
                        <a:t> 간섭에 의한 </a:t>
                      </a:r>
                      <a:r>
                        <a:rPr lang="en-US" altLang="ko-KR" sz="1200" dirty="0"/>
                        <a:t>Noise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광경로</a:t>
                      </a:r>
                      <a:r>
                        <a:rPr lang="ko-KR" altLang="en-US" sz="1200" dirty="0"/>
                        <a:t> </a:t>
                      </a:r>
                      <a:r>
                        <a:rPr lang="ko-KR" altLang="en-US" sz="1200" dirty="0" err="1"/>
                        <a:t>암막</a:t>
                      </a:r>
                      <a:r>
                        <a:rPr lang="ko-KR" altLang="en-US" sz="1200" dirty="0"/>
                        <a:t> 설치</a:t>
                      </a:r>
                      <a:endParaRPr lang="en-US" altLang="ko-KR" sz="1200" dirty="0"/>
                    </a:p>
                    <a:p>
                      <a:pPr algn="ctr" latinLnBrk="1"/>
                      <a:r>
                        <a:rPr lang="en-US" altLang="ko-KR" sz="1200" dirty="0"/>
                        <a:t>PD</a:t>
                      </a:r>
                      <a:r>
                        <a:rPr lang="ko-KR" altLang="en-US" sz="1200" dirty="0"/>
                        <a:t> 앞에 </a:t>
                      </a:r>
                      <a:r>
                        <a:rPr lang="en-US" altLang="ko-KR" sz="1200" dirty="0"/>
                        <a:t>Pin hole </a:t>
                      </a:r>
                      <a:r>
                        <a:rPr lang="ko-KR" altLang="en-US" sz="1200" dirty="0"/>
                        <a:t>설치</a:t>
                      </a:r>
                      <a:endParaRPr lang="en-US" altLang="ko-KR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잡광</a:t>
                      </a:r>
                      <a:r>
                        <a:rPr lang="ko-KR" altLang="en-US" sz="1200" dirty="0"/>
                        <a:t> 제거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광 기구 개선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6</a:t>
                      </a:r>
                      <a:r>
                        <a:rPr lang="ko-KR" altLang="en-US" sz="1200" dirty="0"/>
                        <a:t>주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3864198"/>
                  </a:ext>
                </a:extLst>
              </a:tr>
              <a:tr h="80909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DAQ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광원과 </a:t>
                      </a:r>
                      <a:r>
                        <a:rPr lang="en-US" altLang="ko-KR" sz="1200" dirty="0"/>
                        <a:t>PD </a:t>
                      </a:r>
                      <a:r>
                        <a:rPr lang="ko-KR" altLang="en-US" sz="1200" dirty="0"/>
                        <a:t>회로 비동기화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SYNCHRO </a:t>
                      </a:r>
                      <a:r>
                        <a:rPr lang="ko-KR" altLang="en-US" sz="1200" dirty="0"/>
                        <a:t>핀 연결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데이터 반복성 개선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DAQ </a:t>
                      </a:r>
                      <a:r>
                        <a:rPr lang="ko-KR" altLang="en-US" sz="1200" dirty="0"/>
                        <a:t>모듈 구매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6</a:t>
                      </a:r>
                      <a:r>
                        <a:rPr lang="ko-KR" altLang="en-US" sz="1200" dirty="0"/>
                        <a:t>주</a:t>
                      </a:r>
                      <a:endParaRPr lang="en-US" altLang="ko-KR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2655707"/>
                  </a:ext>
                </a:extLst>
              </a:tr>
              <a:tr h="7636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IR Amplifier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증폭 회로의 </a:t>
                      </a:r>
                      <a:r>
                        <a:rPr lang="en-US" altLang="ko-KR" sz="1200" dirty="0"/>
                        <a:t>Noise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PMT </a:t>
                      </a:r>
                      <a:r>
                        <a:rPr lang="ko-KR" altLang="en-US" sz="1200" dirty="0"/>
                        <a:t>모듈 적용</a:t>
                      </a:r>
                      <a:endParaRPr lang="en-US" altLang="ko-KR" sz="1200" dirty="0"/>
                    </a:p>
                    <a:p>
                      <a:pPr algn="ctr" latinLnBrk="1"/>
                      <a:r>
                        <a:rPr lang="ko-KR" altLang="en-US" sz="1200" dirty="0"/>
                        <a:t>광원 추가 </a:t>
                      </a:r>
                      <a:r>
                        <a:rPr lang="en-US" altLang="ko-KR" sz="1200" dirty="0"/>
                        <a:t>(1.55 um)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회로</a:t>
                      </a:r>
                      <a:r>
                        <a:rPr lang="en-US" altLang="ko-KR" sz="1200" dirty="0"/>
                        <a:t> Noise </a:t>
                      </a:r>
                      <a:r>
                        <a:rPr lang="ko-KR" altLang="en-US" sz="1200" dirty="0"/>
                        <a:t>제거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광원</a:t>
                      </a:r>
                      <a:r>
                        <a:rPr lang="en-US" altLang="ko-KR" sz="1200" dirty="0"/>
                        <a:t>/PMT </a:t>
                      </a:r>
                      <a:r>
                        <a:rPr lang="ko-KR" altLang="en-US" sz="1200" dirty="0"/>
                        <a:t>모듈 구매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12</a:t>
                      </a:r>
                      <a:r>
                        <a:rPr lang="ko-KR" altLang="en-US" sz="1200" dirty="0"/>
                        <a:t>주</a:t>
                      </a:r>
                      <a:endParaRPr lang="en-US" altLang="ko-KR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35696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63358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rgbClr val="BAC6D4"/>
          </a:solidFill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1251</TotalTime>
  <Words>204</Words>
  <Application>Microsoft Office PowerPoint</Application>
  <PresentationFormat>와이드스크린</PresentationFormat>
  <Paragraphs>74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맑은 고딕</vt:lpstr>
      <vt:lpstr>Arial</vt:lpstr>
      <vt:lpstr>Office 테마</vt:lpstr>
      <vt:lpstr>1_Office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 성화</dc:creator>
  <cp:lastModifiedBy>Ho</cp:lastModifiedBy>
  <cp:revision>179</cp:revision>
  <cp:lastPrinted>2020-08-18T00:29:52Z</cp:lastPrinted>
  <dcterms:created xsi:type="dcterms:W3CDTF">2020-02-13T02:39:18Z</dcterms:created>
  <dcterms:modified xsi:type="dcterms:W3CDTF">2020-08-18T01:52:18Z</dcterms:modified>
</cp:coreProperties>
</file>