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3" r:id="rId6"/>
    <p:sldId id="265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203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2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0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2057400"/>
            <a:ext cx="40386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2057400"/>
            <a:ext cx="40386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noProof="0"/>
              <a:t>클립 아트를 추가하려면 아이콘을 클릭하십시오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6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2057400"/>
            <a:ext cx="40386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4038600" cy="1957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4167188"/>
            <a:ext cx="4038600" cy="195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7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315200" cy="6556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66800" y="1143000"/>
            <a:ext cx="3733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3733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12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  <a:lvl2pPr>
              <a:defRPr sz="1400" b="1">
                <a:latin typeface="맑은 고딕" pitchFamily="50" charset="-127"/>
                <a:ea typeface="맑은 고딕" pitchFamily="50" charset="-127"/>
              </a:defRPr>
            </a:lvl2pPr>
            <a:lvl3pPr>
              <a:defRPr sz="1200" b="1">
                <a:latin typeface="맑은 고딕" pitchFamily="50" charset="-127"/>
                <a:ea typeface="맑은 고딕" pitchFamily="50" charset="-127"/>
              </a:defRPr>
            </a:lvl3pPr>
            <a:lvl4pPr>
              <a:defRPr sz="1200" b="1">
                <a:latin typeface="맑은 고딕" pitchFamily="50" charset="-127"/>
                <a:ea typeface="맑은 고딕" pitchFamily="50" charset="-127"/>
              </a:defRPr>
            </a:lvl4pPr>
            <a:lvl5pP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8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1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1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5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0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4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fld id="{AF9F7F0E-81B4-4948-B809-64FA217F751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7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6297613"/>
            <a:ext cx="9134475" cy="0"/>
          </a:xfrm>
          <a:prstGeom prst="line">
            <a:avLst/>
          </a:prstGeom>
          <a:ln w="73025"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5400000" scaled="0"/>
            </a:gradFill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848600" y="6492875"/>
            <a:ext cx="838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fld id="{98AC770C-54E6-424B-B564-11ABFFF1790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51563"/>
            <a:ext cx="12144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그림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anose="020B0503020000020004" pitchFamily="50" charset="-127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OAS calibration manual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ATIK </a:t>
            </a:r>
            <a:r>
              <a:rPr lang="ko-KR" altLang="en-US" dirty="0"/>
              <a:t>기술개발연구소</a:t>
            </a:r>
            <a:endParaRPr lang="en-US" altLang="ko-KR" dirty="0"/>
          </a:p>
          <a:p>
            <a:r>
              <a:rPr lang="ko-KR" altLang="en-US" dirty="0"/>
              <a:t>고아라</a:t>
            </a:r>
          </a:p>
        </p:txBody>
      </p:sp>
    </p:spTree>
    <p:extLst>
      <p:ext uri="{BB962C8B-B14F-4D97-AF65-F5344CB8AC3E}">
        <p14:creationId xmlns:p14="http://schemas.microsoft.com/office/powerpoint/2010/main" val="131395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3] Inserting Parameter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en-US" altLang="ko-KR" sz="1200" dirty="0"/>
              <a:t>OAS</a:t>
            </a:r>
            <a:r>
              <a:rPr lang="ko-KR" altLang="en-US" sz="1200" dirty="0"/>
              <a:t>의 </a:t>
            </a:r>
            <a:r>
              <a:rPr lang="en-US" altLang="ko-KR" sz="1200" dirty="0"/>
              <a:t>touch screen</a:t>
            </a:r>
            <a:r>
              <a:rPr lang="ko-KR" altLang="en-US" sz="1200" dirty="0"/>
              <a:t>의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를 선택하여 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14408" r="10484" b="25591"/>
          <a:stretch/>
        </p:blipFill>
        <p:spPr>
          <a:xfrm>
            <a:off x="4572000" y="3645024"/>
            <a:ext cx="4200001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9" t="17300" r="13179" b="24239"/>
          <a:stretch/>
        </p:blipFill>
        <p:spPr>
          <a:xfrm>
            <a:off x="539552" y="1916832"/>
            <a:ext cx="4394526" cy="252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20072" y="3194965"/>
            <a:ext cx="3384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입력 후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Return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848096" y="3415692"/>
            <a:ext cx="720000" cy="3170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864718" y="5157192"/>
            <a:ext cx="828000" cy="25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3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OAS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Optical Absorption Spectroscopy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683568" y="2243059"/>
            <a:ext cx="7848872" cy="2019259"/>
            <a:chOff x="683568" y="2492896"/>
            <a:chExt cx="7848872" cy="2019259"/>
          </a:xfrm>
        </p:grpSpPr>
        <p:sp>
          <p:nvSpPr>
            <p:cNvPr id="4" name="타원 3"/>
            <p:cNvSpPr/>
            <p:nvPr/>
          </p:nvSpPr>
          <p:spPr bwMode="auto">
            <a:xfrm>
              <a:off x="683568" y="2937843"/>
              <a:ext cx="576064" cy="576064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334966" y="2649811"/>
              <a:ext cx="585530" cy="1152048"/>
              <a:chOff x="2118102" y="2636912"/>
              <a:chExt cx="585530" cy="1152048"/>
            </a:xfrm>
          </p:grpSpPr>
          <p:sp>
            <p:nvSpPr>
              <p:cNvPr id="5" name="이등변 삼각형 4"/>
              <p:cNvSpPr/>
              <p:nvPr/>
            </p:nvSpPr>
            <p:spPr bwMode="auto">
              <a:xfrm flipV="1">
                <a:off x="2127568" y="2636912"/>
                <a:ext cx="576064" cy="432048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7" name="직선 연결선 6"/>
              <p:cNvCxnSpPr>
                <a:stCxn id="5" idx="0"/>
              </p:cNvCxnSpPr>
              <p:nvPr/>
            </p:nvCxnSpPr>
            <p:spPr bwMode="auto">
              <a:xfrm flipH="1">
                <a:off x="2411760" y="3068960"/>
                <a:ext cx="0" cy="720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2703632" y="2636912"/>
                <a:ext cx="0" cy="720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직선 연결선 8"/>
              <p:cNvCxnSpPr/>
              <p:nvPr/>
            </p:nvCxnSpPr>
            <p:spPr bwMode="auto">
              <a:xfrm>
                <a:off x="2127568" y="2636912"/>
                <a:ext cx="0" cy="720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직선 연결선 12"/>
              <p:cNvCxnSpPr/>
              <p:nvPr/>
            </p:nvCxnSpPr>
            <p:spPr bwMode="auto">
              <a:xfrm flipV="1">
                <a:off x="2411760" y="3356912"/>
                <a:ext cx="288000" cy="43204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 flipH="1" flipV="1">
                <a:off x="2118102" y="3342924"/>
                <a:ext cx="288000" cy="43204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평행 사변형 18"/>
            <p:cNvSpPr/>
            <p:nvPr/>
          </p:nvSpPr>
          <p:spPr bwMode="auto">
            <a:xfrm rot="16200000" flipH="1">
              <a:off x="3093576" y="3117864"/>
              <a:ext cx="900000" cy="216024"/>
            </a:xfrm>
            <a:prstGeom prst="parallelogram">
              <a:avLst/>
            </a:pr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정육면체 19"/>
            <p:cNvSpPr/>
            <p:nvPr/>
          </p:nvSpPr>
          <p:spPr bwMode="auto">
            <a:xfrm>
              <a:off x="4444054" y="2640875"/>
              <a:ext cx="432048" cy="1170000"/>
            </a:xfrm>
            <a:prstGeom prst="cube">
              <a:avLst/>
            </a:prstGeom>
            <a:solidFill>
              <a:srgbClr val="99CCFF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5689065" y="2973867"/>
              <a:ext cx="1080120" cy="50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7236296" y="2640875"/>
              <a:ext cx="1296144" cy="117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7343335" y="2926022"/>
              <a:ext cx="1083213" cy="578424"/>
            </a:xfrm>
            <a:custGeom>
              <a:avLst/>
              <a:gdLst>
                <a:gd name="connsiteX0" fmla="*/ 0 w 1083213"/>
                <a:gd name="connsiteY0" fmla="*/ 548698 h 578424"/>
                <a:gd name="connsiteX1" fmla="*/ 239151 w 1083213"/>
                <a:gd name="connsiteY1" fmla="*/ 58 h 578424"/>
                <a:gd name="connsiteX2" fmla="*/ 478302 w 1083213"/>
                <a:gd name="connsiteY2" fmla="*/ 576833 h 578424"/>
                <a:gd name="connsiteX3" fmla="*/ 548640 w 1083213"/>
                <a:gd name="connsiteY3" fmla="*/ 182938 h 578424"/>
                <a:gd name="connsiteX4" fmla="*/ 815927 w 1083213"/>
                <a:gd name="connsiteY4" fmla="*/ 534630 h 578424"/>
                <a:gd name="connsiteX5" fmla="*/ 872197 w 1083213"/>
                <a:gd name="connsiteY5" fmla="*/ 140735 h 578424"/>
                <a:gd name="connsiteX6" fmla="*/ 1083213 w 1083213"/>
                <a:gd name="connsiteY6" fmla="*/ 534630 h 5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3213" h="578424">
                  <a:moveTo>
                    <a:pt x="0" y="548698"/>
                  </a:moveTo>
                  <a:cubicBezTo>
                    <a:pt x="79717" y="272033"/>
                    <a:pt x="159434" y="-4631"/>
                    <a:pt x="239151" y="58"/>
                  </a:cubicBezTo>
                  <a:cubicBezTo>
                    <a:pt x="318868" y="4747"/>
                    <a:pt x="426721" y="546353"/>
                    <a:pt x="478302" y="576833"/>
                  </a:cubicBezTo>
                  <a:cubicBezTo>
                    <a:pt x="529883" y="607313"/>
                    <a:pt x="492369" y="189972"/>
                    <a:pt x="548640" y="182938"/>
                  </a:cubicBezTo>
                  <a:cubicBezTo>
                    <a:pt x="604911" y="175904"/>
                    <a:pt x="762001" y="541664"/>
                    <a:pt x="815927" y="534630"/>
                  </a:cubicBezTo>
                  <a:cubicBezTo>
                    <a:pt x="869853" y="527596"/>
                    <a:pt x="827649" y="140735"/>
                    <a:pt x="872197" y="140735"/>
                  </a:cubicBezTo>
                  <a:cubicBezTo>
                    <a:pt x="916745" y="140735"/>
                    <a:pt x="1050388" y="471325"/>
                    <a:pt x="1083213" y="53463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오른쪽 화살표 25"/>
            <p:cNvSpPr/>
            <p:nvPr/>
          </p:nvSpPr>
          <p:spPr bwMode="auto">
            <a:xfrm>
              <a:off x="1691680" y="2939012"/>
              <a:ext cx="540000" cy="540000"/>
            </a:xfrm>
            <a:prstGeom prst="rightArrow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 flipV="1">
              <a:off x="1180333" y="2730865"/>
              <a:ext cx="216000" cy="180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 flipV="1">
              <a:off x="1266947" y="2965461"/>
              <a:ext cx="252000" cy="961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>
              <a:off x="1331664" y="3225875"/>
              <a:ext cx="21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>
              <a:off x="1318103" y="3364307"/>
              <a:ext cx="216000" cy="144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1237686" y="3485198"/>
              <a:ext cx="144000" cy="180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오른쪽 화살표 35"/>
            <p:cNvSpPr/>
            <p:nvPr/>
          </p:nvSpPr>
          <p:spPr bwMode="auto">
            <a:xfrm>
              <a:off x="2839022" y="2975012"/>
              <a:ext cx="504000" cy="468000"/>
            </a:xfrm>
            <a:prstGeom prst="rightArrow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오른쪽 화살표 36"/>
            <p:cNvSpPr/>
            <p:nvPr/>
          </p:nvSpPr>
          <p:spPr bwMode="auto">
            <a:xfrm>
              <a:off x="3559166" y="3011012"/>
              <a:ext cx="720000" cy="396000"/>
            </a:xfrm>
            <a:prstGeom prst="rightArrow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오른쪽 화살표 37"/>
            <p:cNvSpPr/>
            <p:nvPr/>
          </p:nvSpPr>
          <p:spPr bwMode="auto">
            <a:xfrm>
              <a:off x="5025257" y="3047012"/>
              <a:ext cx="576000" cy="324000"/>
            </a:xfrm>
            <a:prstGeom prst="rightArrow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오른쪽 화살표 38"/>
            <p:cNvSpPr/>
            <p:nvPr/>
          </p:nvSpPr>
          <p:spPr bwMode="auto">
            <a:xfrm>
              <a:off x="6804288" y="3085643"/>
              <a:ext cx="360000" cy="28800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 bwMode="auto">
            <a:xfrm>
              <a:off x="2060156" y="2492896"/>
              <a:ext cx="1879282" cy="1728192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5772" y="384130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광원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67744" y="382999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latin typeface="맑은 고딕" pitchFamily="50" charset="-127"/>
                  <a:ea typeface="맑은 고딕" pitchFamily="50" charset="-127"/>
                </a:rPr>
                <a:t>프리즘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58452" y="383124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>
                  <a:latin typeface="맑은 고딕" pitchFamily="50" charset="-127"/>
                  <a:ea typeface="맑은 고딕" pitchFamily="50" charset="-127"/>
                </a:rPr>
                <a:t>슬릿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83968" y="382723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시료용기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87826" y="382723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검출기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36798" y="382999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latin typeface="맑은 고딕" pitchFamily="50" charset="-127"/>
                  <a:ea typeface="맑은 고딕" pitchFamily="50" charset="-127"/>
                </a:rPr>
                <a:t>기록계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97836" y="423515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latin typeface="맑은 고딕" pitchFamily="50" charset="-127"/>
                  <a:ea typeface="맑은 고딕" pitchFamily="50" charset="-127"/>
                </a:rPr>
                <a:t>단색화장치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13516" y="4437112"/>
            <a:ext cx="75169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맑은 고딕" pitchFamily="50" charset="-127"/>
              <a:buChar char="–"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시료용기에서 시료의 </a:t>
            </a:r>
            <a:r>
              <a:rPr lang="ko-KR" altLang="en-US" sz="1400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광흡수가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일어나고 </a:t>
            </a:r>
            <a:r>
              <a:rPr lang="ko-KR" altLang="en-US" sz="1400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잔여광이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검출기에 도달하여 기록됨</a:t>
            </a:r>
            <a:endParaRPr lang="en-US" altLang="ko-KR" sz="14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맑은 고딕" pitchFamily="50" charset="-127"/>
              <a:buChar char="–"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Ref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용기에서 공기 또는 용매의 </a:t>
            </a:r>
            <a:r>
              <a:rPr lang="ko-KR" altLang="en-US" sz="1400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광흡수가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일어나 시료용기의 값과 비교하여 농도 계산 </a:t>
            </a:r>
            <a:endParaRPr lang="en-US" altLang="ko-KR" sz="14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맑은 고딕" pitchFamily="50" charset="-127"/>
              <a:buChar char="–"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UV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영역에서는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H</a:t>
            </a:r>
            <a:r>
              <a:rPr kumimoji="0" lang="en-US" altLang="ko-KR" sz="1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</a:t>
            </a:r>
            <a:r>
              <a:rPr kumimoji="0" lang="en-US" altLang="ko-KR" sz="1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ko-KR" altLang="en-US" sz="1400" b="1" kern="0" noProof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광흡수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일어남</a:t>
            </a:r>
            <a:endParaRPr lang="en-US" altLang="ko-KR" sz="1400" b="1" kern="0" noProof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맑은 고딕" pitchFamily="50" charset="-127"/>
              <a:buChar char="–"/>
              <a:tabLst/>
              <a:defRPr/>
            </a:pPr>
            <a:r>
              <a:rPr kumimoji="0" lang="en-US" altLang="ko-KR" sz="1400" b="1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IR</a:t>
            </a:r>
            <a:r>
              <a:rPr kumimoji="0" lang="ko-KR" altLang="en-US" sz="1400" b="1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영역에서는 </a:t>
            </a:r>
            <a:r>
              <a:rPr kumimoji="0" lang="en-US" altLang="ko-KR" sz="1400" b="1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H</a:t>
            </a:r>
            <a:r>
              <a:rPr kumimoji="0" lang="en-US" altLang="ko-KR" sz="1400" b="1" i="0" u="none" strike="noStrike" kern="0" cap="none" spc="0" normalizeH="0" baseline="-2500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400" b="1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SO</a:t>
            </a:r>
            <a:r>
              <a:rPr kumimoji="0" lang="en-US" altLang="ko-KR" sz="1400" b="1" i="0" u="none" strike="noStrike" kern="0" cap="none" spc="0" normalizeH="0" baseline="-2500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ko-KR" altLang="en-US" sz="1400" b="1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400" b="1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H</a:t>
            </a:r>
            <a:r>
              <a:rPr kumimoji="0" lang="en-US" altLang="ko-KR" sz="1400" b="1" i="0" u="none" strike="noStrike" kern="0" cap="none" spc="0" normalizeH="0" baseline="-2500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400" b="1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</a:t>
            </a:r>
            <a:r>
              <a:rPr kumimoji="0" lang="en-US" altLang="ko-KR" sz="1400" b="1" i="0" u="none" strike="noStrike" kern="0" cap="none" spc="0" normalizeH="0" baseline="-2500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400" b="1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ko-KR" altLang="en-US" sz="1400" b="1" i="0" u="none" strike="noStrike" kern="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광흡수가</a:t>
            </a:r>
            <a:r>
              <a:rPr kumimoji="0" lang="ko-KR" altLang="en-US" sz="1400" b="1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모두 일어남</a:t>
            </a:r>
            <a:endParaRPr kumimoji="0" lang="en-US" altLang="ko-KR" sz="1400" b="1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맑은 고딕" pitchFamily="50" charset="-127"/>
              <a:buChar char="–"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그러므로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H</a:t>
            </a:r>
            <a:r>
              <a:rPr lang="en-US" altLang="ko-KR" sz="1400" b="1" kern="0" baseline="-250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SO</a:t>
            </a:r>
            <a:r>
              <a:rPr lang="en-US" altLang="ko-KR" sz="1400" b="1" kern="0" baseline="-250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의 농도는 전체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IR </a:t>
            </a:r>
            <a:r>
              <a:rPr lang="ko-KR" altLang="en-US" sz="1400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흡수량에서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H</a:t>
            </a:r>
            <a:r>
              <a:rPr lang="en-US" altLang="ko-KR" sz="1400" b="1" kern="0" baseline="-250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en-US" altLang="ko-KR" sz="1400" b="1" kern="0" baseline="-250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400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흡수량을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제외하여 계산됨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241084" y="2674225"/>
            <a:ext cx="828000" cy="540000"/>
            <a:chOff x="5335060" y="3962084"/>
            <a:chExt cx="864000" cy="576000"/>
          </a:xfrm>
        </p:grpSpPr>
        <p:sp>
          <p:nvSpPr>
            <p:cNvPr id="53" name="폭발 2 52"/>
            <p:cNvSpPr/>
            <p:nvPr/>
          </p:nvSpPr>
          <p:spPr bwMode="auto">
            <a:xfrm>
              <a:off x="5335060" y="3962084"/>
              <a:ext cx="864000" cy="576000"/>
            </a:xfrm>
            <a:prstGeom prst="irregularSeal2">
              <a:avLst/>
            </a:prstGeom>
            <a:solidFill>
              <a:srgbClr val="FFFF00">
                <a:alpha val="76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77159" y="409285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흡수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903574" y="31176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광량감소</a:t>
            </a:r>
          </a:p>
        </p:txBody>
      </p:sp>
    </p:spTree>
    <p:extLst>
      <p:ext uri="{BB962C8B-B14F-4D97-AF65-F5344CB8AC3E}">
        <p14:creationId xmlns:p14="http://schemas.microsoft.com/office/powerpoint/2010/main" val="45020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Calibration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41379"/>
          </a:xfrm>
        </p:spPr>
        <p:txBody>
          <a:bodyPr/>
          <a:lstStyle/>
          <a:p>
            <a:r>
              <a:rPr lang="en-US" altLang="ko-KR" dirty="0"/>
              <a:t>Exponential relation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335699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&lt;Parameter&gt;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/>
              <a:t>t1,  A1, y0, m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64088" y="1984324"/>
            <a:ext cx="2353881" cy="576000"/>
            <a:chOff x="5364088" y="1786884"/>
            <a:chExt cx="2353881" cy="57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501449" y="1860146"/>
                  <a:ext cx="2079159" cy="429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US" altLang="ko-KR" sz="1600" b="1" i="1" smtClean="0"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  <m:r>
                                  <a:rPr lang="en-US" altLang="ko-KR" sz="1600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den>
                            </m:f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sz="1600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449" y="1860146"/>
                  <a:ext cx="2079159" cy="4294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직사각형 6"/>
            <p:cNvSpPr/>
            <p:nvPr/>
          </p:nvSpPr>
          <p:spPr>
            <a:xfrm>
              <a:off x="5364088" y="1786884"/>
              <a:ext cx="2353881" cy="5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87028" y="2636976"/>
            <a:ext cx="1908000" cy="576000"/>
            <a:chOff x="5652121" y="3328920"/>
            <a:chExt cx="1908000" cy="57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792276" y="3447643"/>
                  <a:ext cx="16276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ko-KR" sz="1600" b="1" i="0" smtClean="0">
                            <a:latin typeface="Cambria Math"/>
                            <a:ea typeface="Cambria Math"/>
                          </a:rPr>
                          <m:t>𝐜</m:t>
                        </m:r>
                      </m:oMath>
                    </m:oMathPara>
                  </a14:m>
                  <a:endParaRPr lang="ko-KR" altLang="en-US" sz="1600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276" y="3447643"/>
                  <a:ext cx="1627690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/>
            <p:cNvSpPr/>
            <p:nvPr/>
          </p:nvSpPr>
          <p:spPr>
            <a:xfrm>
              <a:off x="5652121" y="3328920"/>
              <a:ext cx="1908000" cy="5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3516" y="4365104"/>
            <a:ext cx="7516968" cy="191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맑은 고딕" pitchFamily="50" charset="-127"/>
              <a:buChar char="–"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H</a:t>
            </a:r>
            <a:r>
              <a:rPr kumimoji="0" lang="en-US" altLang="ko-KR" sz="1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</a:t>
            </a:r>
            <a:r>
              <a:rPr kumimoji="0" lang="en-US" altLang="ko-KR" sz="1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(UV)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H</a:t>
            </a:r>
            <a:r>
              <a:rPr kumimoji="0" lang="en-US" altLang="ko-KR" sz="1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SO</a:t>
            </a:r>
            <a:r>
              <a:rPr kumimoji="0" lang="en-US" altLang="ko-KR" sz="1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(IR)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농도와 </a:t>
            </a:r>
            <a:r>
              <a:rPr lang="en-US" altLang="ko-KR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signal value ratio</a:t>
            </a:r>
            <a:r>
              <a:rPr lang="ko-KR" altLang="en-US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는 지수관계</a:t>
            </a:r>
            <a:endParaRPr lang="en-US" altLang="ko-KR" sz="1400" b="1" kern="0" noProof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 latinLnBrk="0">
              <a:lnSpc>
                <a:spcPct val="150000"/>
              </a:lnSpc>
              <a:buFont typeface="맑은 고딕" pitchFamily="50" charset="-127"/>
              <a:buChar char="–"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Signal value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ratio : IR(signal)-IR(</a:t>
            </a:r>
            <a:r>
              <a:rPr kumimoji="0" lang="en-US" altLang="ko-KR" sz="1400" b="1" i="0" u="none" strike="noStrike" kern="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signal,dark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)/IR(ref)-IR(</a:t>
            </a:r>
            <a:r>
              <a:rPr kumimoji="0" lang="en-US" altLang="ko-KR" sz="1400" b="1" i="0" u="none" strike="noStrike" kern="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ref,dark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 (UV</a:t>
            </a:r>
            <a:r>
              <a:rPr kumimoji="0" lang="ko-KR" alt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도 동일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lvl="0" indent="-171450" latinLnBrk="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Dark level : IR(</a:t>
            </a:r>
            <a:r>
              <a:rPr lang="en-US" altLang="ko-KR" sz="1400" b="1" kern="0" noProof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signal,dark</a:t>
            </a:r>
            <a:r>
              <a:rPr lang="en-US" altLang="ko-KR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)=-0.004, IR(</a:t>
            </a:r>
            <a:r>
              <a:rPr lang="en-US" altLang="ko-KR" sz="1400" b="1" kern="0" noProof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ref,dark</a:t>
            </a:r>
            <a:r>
              <a:rPr lang="en-US" altLang="ko-KR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)=0.00289, UV(</a:t>
            </a:r>
            <a:r>
              <a:rPr lang="en-US" altLang="ko-KR" sz="1400" b="1" kern="0" noProof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signal,dark</a:t>
            </a:r>
            <a:r>
              <a:rPr lang="en-US" altLang="ko-KR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)=0.0014 and UV(</a:t>
            </a:r>
            <a:r>
              <a:rPr lang="en-US" altLang="ko-KR" sz="1400" b="1" kern="0" noProof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ref,dark</a:t>
            </a:r>
            <a:r>
              <a:rPr lang="en-US" altLang="ko-KR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)=0.0007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1450" lvl="0" indent="-171450" latinLnBrk="0">
              <a:lnSpc>
                <a:spcPct val="130000"/>
              </a:lnSpc>
              <a:buFont typeface="맑은 고딕" pitchFamily="50" charset="-127"/>
              <a:buChar char="–"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Parameter “m”: H</a:t>
            </a:r>
            <a:r>
              <a:rPr lang="en-US" altLang="ko-KR" sz="1400" b="1" kern="0" baseline="-250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SO</a:t>
            </a:r>
            <a:r>
              <a:rPr lang="en-US" altLang="ko-KR" sz="1400" b="1" kern="0" baseline="-250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의 농도는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H</a:t>
            </a:r>
            <a:r>
              <a:rPr lang="en-US" altLang="ko-KR" sz="1400" b="1" kern="0" baseline="-250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en-US" altLang="ko-KR" sz="1400" b="1" kern="0" baseline="-250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IR signal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의 영향을 포함하여 측정됨</a:t>
            </a:r>
            <a:endParaRPr lang="en-US" altLang="ko-KR" sz="14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latinLnBrk="0">
              <a:lnSpc>
                <a:spcPct val="130000"/>
              </a:lnSpc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        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(H</a:t>
            </a:r>
            <a:r>
              <a:rPr kumimoji="0" lang="en-US" altLang="ko-KR" sz="1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SO</a:t>
            </a:r>
            <a:r>
              <a:rPr kumimoji="0" lang="en-US" altLang="ko-KR" sz="1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ko-KR" alt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IR value</a:t>
            </a:r>
            <a:r>
              <a:rPr kumimoji="0" lang="ko-KR" alt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H</a:t>
            </a:r>
            <a:r>
              <a:rPr kumimoji="0" lang="en-US" altLang="ko-KR" sz="1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</a:t>
            </a:r>
            <a:r>
              <a:rPr kumimoji="0" lang="en-US" altLang="ko-KR" sz="1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IR value</a:t>
            </a:r>
            <a:r>
              <a:rPr kumimoji="0" lang="ko-KR" alt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를 제외하려는 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parameter)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3976402" cy="282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7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Calibration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표준용액 준비 </a:t>
            </a:r>
            <a:r>
              <a:rPr lang="en-US" altLang="ko-KR" dirty="0"/>
              <a:t>: 1/2/3/4/5wt% H</a:t>
            </a:r>
            <a:r>
              <a:rPr lang="en-US" altLang="ko-KR" baseline="-25000" dirty="0"/>
              <a:t>2</a:t>
            </a:r>
            <a:r>
              <a:rPr lang="en-US" altLang="ko-KR" dirty="0"/>
              <a:t>O</a:t>
            </a:r>
            <a:r>
              <a:rPr lang="en-US" altLang="ko-KR" baseline="-25000" dirty="0"/>
              <a:t>2</a:t>
            </a:r>
            <a:r>
              <a:rPr lang="en-US" altLang="ko-KR" dirty="0"/>
              <a:t>, 1/3/5/7/9/10wt% H</a:t>
            </a:r>
            <a:r>
              <a:rPr lang="en-US" altLang="ko-KR" baseline="-25000" dirty="0"/>
              <a:t>2</a:t>
            </a:r>
            <a:r>
              <a:rPr lang="en-US" altLang="ko-KR" dirty="0"/>
              <a:t>SO</a:t>
            </a:r>
            <a:r>
              <a:rPr lang="en-US" altLang="ko-KR" baseline="-25000" dirty="0"/>
              <a:t>4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장비 온도 안정화</a:t>
            </a:r>
            <a:r>
              <a:rPr lang="en-US" altLang="ko-KR" dirty="0"/>
              <a:t>(PID controller 31</a:t>
            </a:r>
            <a:r>
              <a:rPr lang="en-US" altLang="ko-KR" dirty="0">
                <a:latin typeface="맑은 고딕"/>
                <a:ea typeface="맑은 고딕"/>
              </a:rPr>
              <a:t>℃ </a:t>
            </a:r>
            <a:r>
              <a:rPr lang="ko-KR" altLang="en-US" dirty="0">
                <a:latin typeface="맑은 고딕"/>
                <a:ea typeface="맑은 고딕"/>
              </a:rPr>
              <a:t>설정</a:t>
            </a:r>
            <a:r>
              <a:rPr lang="en-US" altLang="ko-KR" dirty="0">
                <a:latin typeface="맑은 고딕"/>
                <a:ea typeface="맑은 고딕"/>
              </a:rPr>
              <a:t>)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맑은 고딕"/>
                <a:ea typeface="맑은 고딕"/>
              </a:rPr>
              <a:t>DIW → </a:t>
            </a:r>
            <a:r>
              <a:rPr lang="ko-KR" altLang="en-US" dirty="0">
                <a:latin typeface="맑은 고딕"/>
                <a:ea typeface="맑은 고딕"/>
              </a:rPr>
              <a:t>표준용액 → </a:t>
            </a:r>
            <a:r>
              <a:rPr lang="en-US" altLang="ko-KR" dirty="0">
                <a:latin typeface="맑은 고딕"/>
                <a:ea typeface="맑은 고딕"/>
              </a:rPr>
              <a:t>DIW → </a:t>
            </a:r>
            <a:r>
              <a:rPr lang="ko-KR" altLang="en-US" dirty="0">
                <a:latin typeface="맑은 고딕"/>
                <a:ea typeface="맑은 고딕"/>
              </a:rPr>
              <a:t>표준용액 순으로 각 </a:t>
            </a:r>
            <a:r>
              <a:rPr lang="en-US" altLang="ko-KR" dirty="0">
                <a:latin typeface="맑은 고딕"/>
                <a:ea typeface="맑은 고딕"/>
              </a:rPr>
              <a:t>10</a:t>
            </a:r>
            <a:r>
              <a:rPr lang="ko-KR" altLang="en-US" dirty="0">
                <a:latin typeface="맑은 고딕"/>
                <a:ea typeface="맑은 고딕"/>
              </a:rPr>
              <a:t>분 이상 측정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맑은 고딕"/>
                <a:ea typeface="맑은 고딕"/>
              </a:rPr>
              <a:t>    * </a:t>
            </a:r>
            <a:r>
              <a:rPr lang="ko-KR" altLang="en-US" sz="1400" dirty="0">
                <a:latin typeface="맑은 고딕"/>
                <a:ea typeface="맑은 고딕"/>
              </a:rPr>
              <a:t>용액을 바꿀 때 기포가 들어가지 않도록 주의</a:t>
            </a: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dirty="0"/>
              <a:t>장비의 </a:t>
            </a:r>
            <a:r>
              <a:rPr lang="en-US" altLang="ko-KR" dirty="0"/>
              <a:t>data </a:t>
            </a:r>
            <a:r>
              <a:rPr lang="ko-KR" altLang="en-US" dirty="0"/>
              <a:t>추출</a:t>
            </a:r>
            <a:endParaRPr lang="en-US" altLang="ko-KR" dirty="0"/>
          </a:p>
          <a:p>
            <a:pPr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dirty="0"/>
              <a:t>표준용액 </a:t>
            </a:r>
            <a:r>
              <a:rPr lang="ko-KR" altLang="en-US" dirty="0" err="1"/>
              <a:t>농도별</a:t>
            </a:r>
            <a:r>
              <a:rPr lang="ko-KR" altLang="en-US" dirty="0"/>
              <a:t> </a:t>
            </a:r>
            <a:r>
              <a:rPr lang="en-US" altLang="ko-KR" dirty="0"/>
              <a:t>signal(IR-ref, IR-sig, UV-ref, UV-sig) </a:t>
            </a:r>
            <a:r>
              <a:rPr lang="ko-KR" altLang="en-US" dirty="0"/>
              <a:t>평균값</a:t>
            </a:r>
            <a:r>
              <a:rPr lang="en-US" altLang="ko-KR" dirty="0"/>
              <a:t>, ratio</a:t>
            </a:r>
            <a:r>
              <a:rPr lang="ko-KR" altLang="en-US" dirty="0"/>
              <a:t> 계산</a:t>
            </a:r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1]</a:t>
            </a:r>
          </a:p>
          <a:p>
            <a:pPr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dirty="0"/>
              <a:t>x</a:t>
            </a:r>
            <a:r>
              <a:rPr lang="ko-KR" altLang="en-US" dirty="0"/>
              <a:t>축은 표준용액 농도</a:t>
            </a:r>
            <a:r>
              <a:rPr lang="en-US" altLang="ko-KR" dirty="0"/>
              <a:t>, y</a:t>
            </a:r>
            <a:r>
              <a:rPr lang="ko-KR" altLang="en-US" dirty="0"/>
              <a:t>축은 </a:t>
            </a:r>
            <a:r>
              <a:rPr lang="en-US" altLang="ko-KR" dirty="0"/>
              <a:t>signal value ratio</a:t>
            </a:r>
            <a:r>
              <a:rPr lang="ko-KR" altLang="en-US" dirty="0"/>
              <a:t>로 하여 지수 추세선 계산</a:t>
            </a:r>
            <a:r>
              <a:rPr lang="en-US" altLang="ko-KR" dirty="0"/>
              <a:t>(Origin)</a:t>
            </a:r>
          </a:p>
          <a:p>
            <a:pPr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dirty="0"/>
              <a:t>x</a:t>
            </a:r>
            <a:r>
              <a:rPr lang="ko-KR" altLang="en-US" dirty="0"/>
              <a:t>축은 </a:t>
            </a:r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r>
              <a:rPr lang="en-US" altLang="ko-KR" dirty="0"/>
              <a:t>O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표준용액 농도</a:t>
            </a:r>
            <a:r>
              <a:rPr lang="en-US" altLang="ko-KR" dirty="0"/>
              <a:t>, y</a:t>
            </a:r>
            <a:r>
              <a:rPr lang="ko-KR" altLang="en-US" dirty="0"/>
              <a:t>축은 </a:t>
            </a:r>
            <a:r>
              <a:rPr lang="en-US" altLang="ko-KR" dirty="0"/>
              <a:t>IR signal value ratio</a:t>
            </a:r>
            <a:r>
              <a:rPr lang="ko-KR" altLang="en-US" dirty="0"/>
              <a:t>로 하여 선형 추세선 계산</a:t>
            </a:r>
            <a:r>
              <a:rPr lang="en-US" altLang="ko-KR" dirty="0"/>
              <a:t>(Origin)[</a:t>
            </a:r>
            <a:r>
              <a:rPr lang="ko-KR" altLang="en-US" dirty="0"/>
              <a:t>별첨</a:t>
            </a:r>
            <a:r>
              <a:rPr lang="en-US" altLang="ko-KR" dirty="0"/>
              <a:t>2]</a:t>
            </a:r>
          </a:p>
          <a:p>
            <a:pPr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dirty="0"/>
              <a:t>각 </a:t>
            </a:r>
            <a:r>
              <a:rPr lang="en-US" altLang="ko-KR" dirty="0"/>
              <a:t>parameter(t1, A1, y0, m)</a:t>
            </a:r>
            <a:r>
              <a:rPr lang="ko-KR" altLang="en-US" dirty="0"/>
              <a:t>를 장비에 입력</a:t>
            </a:r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3]</a:t>
            </a:r>
          </a:p>
          <a:p>
            <a:pPr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dirty="0"/>
              <a:t>DSP </a:t>
            </a:r>
            <a:r>
              <a:rPr lang="ko-KR" altLang="en-US" dirty="0"/>
              <a:t>측정하여 </a:t>
            </a:r>
            <a:r>
              <a:rPr lang="en-US" altLang="ko-KR" dirty="0"/>
              <a:t>calibration </a:t>
            </a:r>
            <a:r>
              <a:rPr lang="ko-KR" altLang="en-US" dirty="0"/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233450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1] Ratio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ko-KR" altLang="en-US" dirty="0"/>
              <a:t>평균값 계산</a:t>
            </a: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en-US" altLang="ko-KR" dirty="0"/>
              <a:t>Ratio </a:t>
            </a:r>
            <a:r>
              <a:rPr lang="ko-KR" altLang="en-US" dirty="0"/>
              <a:t>계산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6326286" cy="187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059832" y="2132856"/>
            <a:ext cx="2088000" cy="17294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489" y="4581128"/>
                <a:ext cx="2581091" cy="662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𝒓𝒂𝒕𝒊𝒐</m:t>
                      </m:r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/>
                              <a:ea typeface="Cambria Math"/>
                            </a:rPr>
                            <m:t>𝒔𝒊𝒈</m:t>
                          </m:r>
                          <m:r>
                            <a:rPr lang="en-US" altLang="ko-KR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/>
                                  <a:ea typeface="Cambria Math"/>
                                </a:rPr>
                                <m:t>𝒔𝒊𝒈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  <a:ea typeface="Cambria Math"/>
                                </a:rPr>
                                <m:t>𝒅𝒂𝒓𝒌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 smtClean="0">
                              <a:latin typeface="Cambria Math"/>
                              <a:ea typeface="Cambria Math"/>
                            </a:rPr>
                            <m:t>𝒓𝒆𝒇</m:t>
                          </m:r>
                          <m:r>
                            <a:rPr lang="en-US" altLang="ko-KR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/>
                                  <a:ea typeface="Cambria Math"/>
                                </a:rPr>
                                <m:t>𝒓𝒆𝒇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  <a:ea typeface="Cambria Math"/>
                                </a:rPr>
                                <m:t>𝒅𝒂𝒓𝒌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89" y="4581128"/>
                <a:ext cx="2581091" cy="6624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39952" y="4582218"/>
                <a:ext cx="3117777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𝑟𝑎𝑡𝑖𝑜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𝐼𝑅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𝑠𝑖𝑔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+0.004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𝐼𝑅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𝑟𝑒𝑓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−0.00289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582218"/>
                <a:ext cx="3117777" cy="6613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39952" y="5389912"/>
                <a:ext cx="312534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𝑈𝑉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𝑟𝑎𝑡𝑖𝑜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𝑈𝑉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𝑠𝑖𝑔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−0.0014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𝑈𝑉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𝑟𝑒𝑓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−0.0007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389912"/>
                <a:ext cx="3125343" cy="6613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6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1] Ratio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예시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97230"/>
              </p:ext>
            </p:extLst>
          </p:nvPr>
        </p:nvGraphicFramePr>
        <p:xfrm>
          <a:off x="244624" y="2060848"/>
          <a:ext cx="2743200" cy="18859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Conc.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r>
                        <a:rPr lang="en-US" altLang="ko-KR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</a:t>
                      </a:r>
                      <a:r>
                        <a:rPr lang="en-US" altLang="ko-KR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ko-KR" altLang="en-US" sz="11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IR-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ref_ave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IR-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sig_ave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IR-ratio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1.483388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0.676327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0.459526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1.48293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0.554552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0.377389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1.482993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0.385431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0.263111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1.482402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0.27703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0.189948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1.482256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0.197963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0.13652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1.481751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0.146397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0.101698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1.481423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0.127782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0.08913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54975"/>
              </p:ext>
            </p:extLst>
          </p:nvPr>
        </p:nvGraphicFramePr>
        <p:xfrm>
          <a:off x="3196952" y="2060848"/>
          <a:ext cx="2737800" cy="188640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Conc.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r>
                        <a:rPr lang="en-US" altLang="ko-KR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altLang="ko-KR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1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UV-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ref_ave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UV-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sig_ave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UV-ratio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0.855454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0.491389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0.573252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0.854919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0.369443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0.430853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0.854564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0.279632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0.325851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0.855742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0.214744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0.249513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0.854989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0.165616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0.192226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0.855563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0.129499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0.149848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0565"/>
              </p:ext>
            </p:extLst>
          </p:nvPr>
        </p:nvGraphicFramePr>
        <p:xfrm>
          <a:off x="6149280" y="2060848"/>
          <a:ext cx="2743200" cy="1886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Conc.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r>
                        <a:rPr lang="en-US" altLang="ko-KR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altLang="ko-KR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1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IR-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ref_ave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IR-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sig_ave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IR-ratio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1.481447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0.666933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0.453775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1.480537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0.667552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0.454474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1.479682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0.658542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0.448636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1.482534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0.651558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0.443051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1.480889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0.642803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0.43762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1.482537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0.635184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0.431984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907704" y="4941168"/>
            <a:ext cx="2353881" cy="576000"/>
            <a:chOff x="5364088" y="1786884"/>
            <a:chExt cx="2353881" cy="57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501449" y="1860146"/>
                  <a:ext cx="2079159" cy="429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US" altLang="ko-KR" sz="1600" b="1" i="1" smtClean="0"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  <m:r>
                                  <a:rPr lang="en-US" altLang="ko-KR" sz="1600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den>
                            </m:f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sz="1600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449" y="1860146"/>
                  <a:ext cx="2079159" cy="4294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직사각형 11"/>
            <p:cNvSpPr/>
            <p:nvPr/>
          </p:nvSpPr>
          <p:spPr>
            <a:xfrm>
              <a:off x="5364088" y="1786884"/>
              <a:ext cx="2353881" cy="5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 bwMode="auto">
          <a:xfrm>
            <a:off x="3739803" y="4993164"/>
            <a:ext cx="216024" cy="214738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 bwMode="auto">
          <a:xfrm>
            <a:off x="611560" y="3933056"/>
            <a:ext cx="3159879" cy="10915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3563888" y="3933056"/>
            <a:ext cx="207551" cy="10601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타원 17"/>
          <p:cNvSpPr/>
          <p:nvPr/>
        </p:nvSpPr>
        <p:spPr bwMode="auto">
          <a:xfrm>
            <a:off x="2104753" y="5171614"/>
            <a:ext cx="252000" cy="25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직선 화살표 연결선 19"/>
          <p:cNvCxnSpPr>
            <a:endCxn id="18" idx="0"/>
          </p:cNvCxnSpPr>
          <p:nvPr/>
        </p:nvCxnSpPr>
        <p:spPr bwMode="auto">
          <a:xfrm flipH="1">
            <a:off x="2230753" y="3933056"/>
            <a:ext cx="469039" cy="12385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H="1">
            <a:off x="2230754" y="3933056"/>
            <a:ext cx="3421366" cy="12385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그룹 22"/>
          <p:cNvGrpSpPr/>
          <p:nvPr/>
        </p:nvGrpSpPr>
        <p:grpSpPr>
          <a:xfrm>
            <a:off x="6660232" y="4993164"/>
            <a:ext cx="1908000" cy="576000"/>
            <a:chOff x="5652121" y="3328920"/>
            <a:chExt cx="1908000" cy="57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792276" y="3447643"/>
                  <a:ext cx="16276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  <m:r>
                          <a:rPr lang="en-US" altLang="ko-KR" sz="16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ko-KR" sz="1600" b="1" i="0" smtClean="0">
                            <a:latin typeface="Cambria Math"/>
                            <a:ea typeface="Cambria Math"/>
                          </a:rPr>
                          <m:t>𝐜</m:t>
                        </m:r>
                      </m:oMath>
                    </m:oMathPara>
                  </a14:m>
                  <a:endParaRPr lang="ko-KR" altLang="en-US" sz="1600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276" y="3447643"/>
                  <a:ext cx="1627690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5652121" y="3328920"/>
              <a:ext cx="1908000" cy="5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 bwMode="auto">
          <a:xfrm>
            <a:off x="8142924" y="5208876"/>
            <a:ext cx="216024" cy="214738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직선 화살표 연결선 27"/>
          <p:cNvCxnSpPr>
            <a:endCxn id="26" idx="1"/>
          </p:cNvCxnSpPr>
          <p:nvPr/>
        </p:nvCxnSpPr>
        <p:spPr bwMode="auto">
          <a:xfrm>
            <a:off x="6516216" y="3933056"/>
            <a:ext cx="1658344" cy="13072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타원 28"/>
          <p:cNvSpPr/>
          <p:nvPr/>
        </p:nvSpPr>
        <p:spPr bwMode="auto">
          <a:xfrm>
            <a:off x="6844357" y="5187095"/>
            <a:ext cx="252000" cy="25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직선 화살표 연결선 32"/>
          <p:cNvCxnSpPr>
            <a:endCxn id="29" idx="7"/>
          </p:cNvCxnSpPr>
          <p:nvPr/>
        </p:nvCxnSpPr>
        <p:spPr bwMode="auto">
          <a:xfrm flipH="1">
            <a:off x="7059452" y="3933056"/>
            <a:ext cx="1508780" cy="12909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339752" y="561777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&lt;Parameter&gt;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400" b="1" dirty="0"/>
              <a:t>t1,  A1, y0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48264" y="561777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&lt;Parameter&gt;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400" b="1" dirty="0"/>
              <a:t>m(for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SO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53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2] Fitting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OriginPro</a:t>
            </a:r>
            <a:r>
              <a:rPr lang="en-US" altLang="ko-KR" dirty="0"/>
              <a:t> 9.0</a:t>
            </a:r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916832"/>
            <a:ext cx="1944216" cy="187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43808" y="2717672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Column A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에 표준용액 농도 기입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column B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signal ratio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기입 후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A, B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(black block)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" b="36607"/>
          <a:stretch/>
        </p:blipFill>
        <p:spPr bwMode="auto">
          <a:xfrm>
            <a:off x="611561" y="3861048"/>
            <a:ext cx="4248472" cy="230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148064" y="4875375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② Analysis </a:t>
            </a:r>
            <a:r>
              <a:rPr lang="en-US" altLang="ko-KR" sz="1400" b="1" dirty="0">
                <a:latin typeface="맑은 고딕"/>
                <a:ea typeface="맑은 고딕"/>
              </a:rPr>
              <a:t>→ Fitting → Exponential Fit → Open Dialog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635896" y="4221088"/>
            <a:ext cx="1224137" cy="144016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>
            <a:stCxn id="5" idx="3"/>
            <a:endCxn id="8" idx="1"/>
          </p:cNvCxnSpPr>
          <p:nvPr/>
        </p:nvCxnSpPr>
        <p:spPr bwMode="auto">
          <a:xfrm flipV="1">
            <a:off x="4860033" y="4172683"/>
            <a:ext cx="432047" cy="1204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직사각형 7"/>
          <p:cNvSpPr/>
          <p:nvPr/>
        </p:nvSpPr>
        <p:spPr>
          <a:xfrm>
            <a:off x="5292080" y="4018794"/>
            <a:ext cx="249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* Parameter “m” : linear fit</a:t>
            </a:r>
            <a:endParaRPr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81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2] Fitting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OriginPro</a:t>
            </a:r>
            <a:r>
              <a:rPr lang="en-US" altLang="ko-KR" dirty="0"/>
              <a:t> 9.0</a:t>
            </a:r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4225703" cy="321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932040" y="2636912"/>
            <a:ext cx="3384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③ Function </a:t>
            </a:r>
            <a:r>
              <a:rPr lang="en-US" altLang="ko-KR" sz="1400" b="1" dirty="0">
                <a:latin typeface="맑은 고딕"/>
                <a:ea typeface="맑은 고딕"/>
              </a:rPr>
              <a:t>→ ExpDec1 </a:t>
            </a:r>
            <a:r>
              <a:rPr lang="ko-KR" altLang="en-US" sz="1400" b="1" dirty="0">
                <a:latin typeface="맑은 고딕"/>
                <a:ea typeface="맑은 고딕"/>
              </a:rPr>
              <a:t>선택 후 </a:t>
            </a:r>
            <a:r>
              <a:rPr lang="en-US" altLang="ko-KR" sz="1400" b="1" dirty="0">
                <a:latin typeface="맑은 고딕"/>
                <a:ea typeface="맑은 고딕"/>
              </a:rPr>
              <a:t>Done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937996" y="3641482"/>
            <a:ext cx="504056" cy="21602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69147"/>
            <a:ext cx="2016224" cy="264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148064" y="3626673"/>
            <a:ext cx="16921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* Parameter “m”</a:t>
            </a:r>
          </a:p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(linear fitting)</a:t>
            </a:r>
          </a:p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 : OK</a:t>
            </a:r>
          </a:p>
        </p:txBody>
      </p:sp>
      <p:sp>
        <p:nvSpPr>
          <p:cNvPr id="14" name="타원 13"/>
          <p:cNvSpPr/>
          <p:nvPr/>
        </p:nvSpPr>
        <p:spPr bwMode="auto">
          <a:xfrm>
            <a:off x="8022430" y="5813212"/>
            <a:ext cx="396000" cy="21602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5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2] Fitting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OriginPro</a:t>
            </a:r>
            <a:r>
              <a:rPr lang="en-US" altLang="ko-KR" dirty="0"/>
              <a:t> 9.0</a:t>
            </a:r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99992" y="3140968"/>
            <a:ext cx="3384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④ Parameter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96521"/>
            <a:ext cx="38100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403768" y="3140968"/>
            <a:ext cx="972000" cy="7133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15" y="4578655"/>
            <a:ext cx="25812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004048" y="4232121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* Parameter “m” : Slope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5690293" y="5078388"/>
            <a:ext cx="1296000" cy="25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2575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3009</TotalTime>
  <Words>612</Words>
  <Application>Microsoft Office PowerPoint</Application>
  <PresentationFormat>화면 슬라이드 쇼(4:3)</PresentationFormat>
  <Paragraphs>178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Cambria Math</vt:lpstr>
      <vt:lpstr>테마1</vt:lpstr>
      <vt:lpstr>OAS calibration manual</vt:lpstr>
      <vt:lpstr>OAS Principle</vt:lpstr>
      <vt:lpstr>Calibration Principle</vt:lpstr>
      <vt:lpstr>Calibration Procedure</vt:lpstr>
      <vt:lpstr>[별첨1] Ratio Calculation</vt:lpstr>
      <vt:lpstr>[별첨1] Ratio Calculation</vt:lpstr>
      <vt:lpstr>[별첨2] Fitting</vt:lpstr>
      <vt:lpstr>[별첨2] Fitting</vt:lpstr>
      <vt:lpstr>[별첨2] Fitting</vt:lpstr>
      <vt:lpstr>[별첨3] Inserting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</dc:creator>
  <cp:lastModifiedBy>kwpark@atikorea.com</cp:lastModifiedBy>
  <cp:revision>39</cp:revision>
  <dcterms:created xsi:type="dcterms:W3CDTF">2018-04-18T01:52:26Z</dcterms:created>
  <dcterms:modified xsi:type="dcterms:W3CDTF">2023-05-08T05:41:40Z</dcterms:modified>
</cp:coreProperties>
</file>