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987" r:id="rId2"/>
    <p:sldId id="988" r:id="rId3"/>
    <p:sldId id="1051" r:id="rId4"/>
    <p:sldId id="1066" r:id="rId5"/>
    <p:sldId id="1078" r:id="rId6"/>
    <p:sldId id="1068" r:id="rId7"/>
    <p:sldId id="1069" r:id="rId8"/>
    <p:sldId id="1079" r:id="rId9"/>
    <p:sldId id="1070" r:id="rId10"/>
    <p:sldId id="1080" r:id="rId11"/>
    <p:sldId id="1077" r:id="rId12"/>
    <p:sldId id="1071" r:id="rId13"/>
    <p:sldId id="1072" r:id="rId14"/>
    <p:sldId id="1081" r:id="rId15"/>
    <p:sldId id="1082" r:id="rId16"/>
    <p:sldId id="1076" r:id="rId17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llee@atikorea.com" initials="h" lastIdx="1" clrIdx="1">
    <p:extLst>
      <p:ext uri="{19B8F6BF-5375-455C-9EA6-DF929625EA0E}">
        <p15:presenceInfo xmlns:p15="http://schemas.microsoft.com/office/powerpoint/2012/main" userId="hllee@atikorea.com" providerId="None"/>
      </p:ext>
    </p:extLst>
  </p:cmAuthor>
  <p:cmAuthor id="3" name="김 륜경" initials="김륜" lastIdx="1" clrIdx="2">
    <p:extLst>
      <p:ext uri="{19B8F6BF-5375-455C-9EA6-DF929625EA0E}">
        <p15:presenceInfo xmlns:p15="http://schemas.microsoft.com/office/powerpoint/2012/main" userId="8a7379ace05396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254D95"/>
    <a:srgbClr val="DAA600"/>
    <a:srgbClr val="F6F6F6"/>
    <a:srgbClr val="4472C4"/>
    <a:srgbClr val="BAC6D4"/>
    <a:srgbClr val="ECEEF2"/>
    <a:srgbClr val="9196DB"/>
    <a:srgbClr val="E3EAF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07T08:54:40.314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96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3013"/>
            <a:ext cx="5962650" cy="3354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91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47F929-12C9-450C-8C9C-66EBC37C137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F96893-C1E2-49BD-9F43-9D358A1F5A90}"/>
              </a:ext>
            </a:extLst>
          </p:cNvPr>
          <p:cNvSpPr/>
          <p:nvPr userDrawn="1"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D2DD718-B099-4635-93BC-4B75818C899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DC430-A2DB-4B7E-90EA-47BEDF0F2530}"/>
              </a:ext>
            </a:extLst>
          </p:cNvPr>
          <p:cNvSpPr txBox="1"/>
          <p:nvPr/>
        </p:nvSpPr>
        <p:spPr>
          <a:xfrm>
            <a:off x="3431709" y="2564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B74B-97D6-4125-98F3-AA749BC93BB1}"/>
              </a:ext>
            </a:extLst>
          </p:cNvPr>
          <p:cNvSpPr txBox="1"/>
          <p:nvPr/>
        </p:nvSpPr>
        <p:spPr>
          <a:xfrm>
            <a:off x="919070" y="2613001"/>
            <a:ext cx="10665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conductivity</a:t>
            </a:r>
            <a:r>
              <a:rPr lang="ko-KR" altLang="en-US" sz="5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 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19529-3C1D-4B30-8221-BDE421688BE5}"/>
              </a:ext>
            </a:extLst>
          </p:cNvPr>
          <p:cNvSpPr txBox="1"/>
          <p:nvPr/>
        </p:nvSpPr>
        <p:spPr>
          <a:xfrm>
            <a:off x="1003901" y="3519012"/>
            <a:ext cx="10184197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연구개발부</a:t>
            </a:r>
            <a:endParaRPr lang="en-US" altLang="ko-KR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Picture 11" descr="(가로)ATIK copy">
            <a:extLst>
              <a:ext uri="{FF2B5EF4-FFF2-40B4-BE49-F238E27FC236}">
                <a16:creationId xmlns:a16="http://schemas.microsoft.com/office/drawing/2014/main" id="{49DC40F9-9219-47C9-91CA-84D2E7B6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5301208"/>
            <a:ext cx="2457451" cy="6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70E21-25AA-4442-AB7F-874A68D28261}"/>
              </a:ext>
            </a:extLst>
          </p:cNvPr>
          <p:cNvSpPr>
            <a:spLocks noGrp="1" noChangeArrowheads="1"/>
          </p:cNvSpPr>
          <p:nvPr/>
        </p:nvSpPr>
        <p:spPr bwMode="gray">
          <a:xfrm>
            <a:off x="3915665" y="6097248"/>
            <a:ext cx="4547839" cy="35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한국에이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32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526E43-3AC9-4841-A9BE-BC40DE16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2" y="2098400"/>
            <a:ext cx="10985456" cy="2348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C7534-B1D7-419D-8F14-D4D4C4A484DE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전원 회로도</a:t>
            </a:r>
            <a:r>
              <a:rPr lang="en-US" altLang="ko-KR" dirty="0"/>
              <a:t>: </a:t>
            </a:r>
            <a:r>
              <a:rPr lang="ko-KR" altLang="en-US" dirty="0"/>
              <a:t>역 전압 보호</a:t>
            </a:r>
            <a:r>
              <a:rPr lang="en-US" altLang="ko-KR" dirty="0"/>
              <a:t>, fuse </a:t>
            </a:r>
            <a:r>
              <a:rPr lang="ko-KR" altLang="en-US" dirty="0"/>
              <a:t>삽입</a:t>
            </a:r>
            <a:r>
              <a:rPr lang="en-US" altLang="ko-KR" dirty="0"/>
              <a:t>, DC-DC </a:t>
            </a:r>
            <a:r>
              <a:rPr lang="ko-KR" altLang="en-US" dirty="0"/>
              <a:t>및 </a:t>
            </a:r>
            <a:r>
              <a:rPr lang="en-US" altLang="ko-KR" dirty="0"/>
              <a:t>LDO </a:t>
            </a:r>
            <a:r>
              <a:rPr lang="ko-KR" altLang="en-US" dirty="0"/>
              <a:t>삽입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기존회로와의 변경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65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FE8F84-C140-41FF-B38A-10200390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60" y="1921859"/>
            <a:ext cx="3970936" cy="31317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E65D8D-A7A1-48BC-9E3B-421B4525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281" y="1921858"/>
            <a:ext cx="3537680" cy="3131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683B7F-23B5-4B9F-9740-2866E5152B49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- 4~20mA</a:t>
            </a:r>
            <a:r>
              <a:rPr lang="ko-KR" altLang="en-US" dirty="0"/>
              <a:t> 출력 회로</a:t>
            </a:r>
            <a:r>
              <a:rPr lang="en-US" altLang="ko-KR" dirty="0"/>
              <a:t>(2EA), cross board connector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기존회로와의 변경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704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relay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C074B1-66C2-4986-8D93-59E4EAB1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13" y="1921859"/>
            <a:ext cx="7498518" cy="3378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AD9FD-DD1E-4F0B-B8D4-2D91B3AFE23B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relay</a:t>
            </a:r>
            <a:r>
              <a:rPr lang="ko-KR" altLang="en-US" dirty="0"/>
              <a:t> 출력 회로</a:t>
            </a:r>
            <a:r>
              <a:rPr lang="en-US" altLang="ko-KR" dirty="0"/>
              <a:t>(7EA), </a:t>
            </a:r>
            <a:r>
              <a:rPr lang="ko-KR" altLang="en-US" dirty="0"/>
              <a:t>전류 인가에 따른 </a:t>
            </a:r>
            <a:r>
              <a:rPr lang="ko-KR" altLang="en-US" dirty="0" err="1"/>
              <a:t>저항값</a:t>
            </a:r>
            <a:r>
              <a:rPr lang="ko-KR" altLang="en-US" dirty="0"/>
              <a:t> 변경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relay-cross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r>
              <a:rPr lang="ko-KR" altLang="en-US" dirty="0"/>
              <a:t> 연결 </a:t>
            </a:r>
            <a:r>
              <a:rPr lang="en-US" altLang="ko-KR" dirty="0"/>
              <a:t>connector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54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379C97-76DC-4713-90CD-A57D4C12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52" y="1730423"/>
            <a:ext cx="6542219" cy="2851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B61EF8-E668-4DC6-A722-D28D86F69CAB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J34, J35, J36, J37: relay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board,</a:t>
            </a:r>
            <a:r>
              <a:rPr lang="ko-KR" altLang="en-US" dirty="0"/>
              <a:t> </a:t>
            </a:r>
            <a:r>
              <a:rPr lang="en-US" altLang="ko-KR" dirty="0"/>
              <a:t>J27:</a:t>
            </a:r>
            <a:r>
              <a:rPr lang="ko-KR" altLang="en-US" dirty="0"/>
              <a:t> </a:t>
            </a:r>
            <a:r>
              <a:rPr lang="en-US" altLang="ko-KR" dirty="0"/>
              <a:t>MCU</a:t>
            </a:r>
            <a:r>
              <a:rPr lang="ko-KR" altLang="en-US" dirty="0"/>
              <a:t> </a:t>
            </a:r>
            <a:r>
              <a:rPr lang="en-US" altLang="ko-KR" dirty="0"/>
              <a:t>– cross board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- 5267-05 : 22AWG(3A),</a:t>
            </a:r>
            <a:r>
              <a:rPr lang="ko-KR" altLang="en-US" dirty="0"/>
              <a:t> </a:t>
            </a:r>
            <a:r>
              <a:rPr lang="en-US" altLang="ko-KR" dirty="0"/>
              <a:t>52047-12:</a:t>
            </a:r>
            <a:r>
              <a:rPr lang="ko-KR" altLang="en-US" dirty="0"/>
              <a:t> </a:t>
            </a:r>
            <a:r>
              <a:rPr lang="en-US" altLang="ko-KR" dirty="0"/>
              <a:t>24AWG(600mA)</a:t>
            </a:r>
          </a:p>
        </p:txBody>
      </p:sp>
    </p:spTree>
    <p:extLst>
      <p:ext uri="{BB962C8B-B14F-4D97-AF65-F5344CB8AC3E}">
        <p14:creationId xmlns:p14="http://schemas.microsoft.com/office/powerpoint/2010/main" val="242681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51CA4-9304-4EF3-B03F-454CBA47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49" y="2288192"/>
            <a:ext cx="6638925" cy="2647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3D2E6-CE55-4812-A1DC-B4E7EB9176E5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J17, J20: terminal</a:t>
            </a:r>
            <a:r>
              <a:rPr lang="ko-KR" altLang="en-US" dirty="0"/>
              <a:t> </a:t>
            </a:r>
            <a:r>
              <a:rPr lang="en-US" altLang="ko-KR" dirty="0"/>
              <a:t>block,</a:t>
            </a:r>
            <a:r>
              <a:rPr lang="ko-KR" altLang="en-US" dirty="0"/>
              <a:t> </a:t>
            </a:r>
            <a:r>
              <a:rPr lang="en-US" altLang="ko-KR" dirty="0"/>
              <a:t>09651616712:</a:t>
            </a:r>
            <a:r>
              <a:rPr lang="ko-KR" altLang="en-US" dirty="0"/>
              <a:t> </a:t>
            </a:r>
            <a:r>
              <a:rPr lang="en-US" altLang="ko-KR" dirty="0"/>
              <a:t>9pin</a:t>
            </a:r>
            <a:r>
              <a:rPr lang="ko-KR" altLang="en-US" dirty="0"/>
              <a:t> </a:t>
            </a:r>
            <a:r>
              <a:rPr lang="en-US" altLang="ko-KR" dirty="0"/>
              <a:t>DSUB</a:t>
            </a:r>
            <a:r>
              <a:rPr lang="ko-KR" altLang="en-US" dirty="0"/>
              <a:t> </a:t>
            </a:r>
            <a:r>
              <a:rPr lang="en-US" altLang="ko-KR" dirty="0"/>
              <a:t>JACK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terminal block</a:t>
            </a:r>
            <a:r>
              <a:rPr lang="ko-KR" altLang="en-US" dirty="0"/>
              <a:t> 연결 방법 고려 필요</a:t>
            </a:r>
            <a:r>
              <a:rPr lang="en-US" altLang="ko-KR" dirty="0"/>
              <a:t>, 9pin DSUB </a:t>
            </a:r>
            <a:r>
              <a:rPr lang="ko-KR" altLang="en-US" dirty="0"/>
              <a:t>연결 고려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525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converter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3D2E6-CE55-4812-A1DC-B4E7EB9176E5}"/>
              </a:ext>
            </a:extLst>
          </p:cNvPr>
          <p:cNvSpPr txBox="1"/>
          <p:nvPr/>
        </p:nvSpPr>
        <p:spPr>
          <a:xfrm>
            <a:off x="1228166" y="56791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크로네</a:t>
            </a:r>
            <a:r>
              <a:rPr lang="ko-KR" altLang="en-US" dirty="0"/>
              <a:t> </a:t>
            </a:r>
            <a:r>
              <a:rPr lang="en-US" altLang="ko-KR" dirty="0"/>
              <a:t>connector </a:t>
            </a:r>
            <a:r>
              <a:rPr lang="ko-KR" altLang="en-US" dirty="0"/>
              <a:t>변환 보드</a:t>
            </a:r>
            <a:r>
              <a:rPr lang="en-US" altLang="ko-KR" dirty="0"/>
              <a:t>(connector – wire 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폭은 </a:t>
            </a:r>
            <a:r>
              <a:rPr lang="en-US" altLang="ko-KR" dirty="0"/>
              <a:t>7.5mm </a:t>
            </a:r>
            <a:r>
              <a:rPr lang="ko-KR" altLang="en-US" dirty="0"/>
              <a:t>이내</a:t>
            </a:r>
            <a:r>
              <a:rPr lang="en-US" altLang="ko-KR" dirty="0"/>
              <a:t>, </a:t>
            </a:r>
            <a:r>
              <a:rPr lang="ko-KR" altLang="en-US" dirty="0"/>
              <a:t>길이 </a:t>
            </a:r>
            <a:r>
              <a:rPr lang="en-US" altLang="ko-KR" dirty="0"/>
              <a:t>8mm </a:t>
            </a:r>
            <a:r>
              <a:rPr lang="ko-KR" altLang="en-US" dirty="0"/>
              <a:t>이내 </a:t>
            </a:r>
            <a:r>
              <a:rPr lang="en-US" altLang="ko-KR" dirty="0"/>
              <a:t>TP- Hole 0.8mm </a:t>
            </a:r>
            <a:r>
              <a:rPr lang="ko-KR" altLang="en-US" dirty="0"/>
              <a:t>예상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24B12E-029B-43D5-81CE-8C2B78D5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757362"/>
            <a:ext cx="56483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-952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3.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결론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11224386" cy="3605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결론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- </a:t>
            </a:r>
            <a:r>
              <a:rPr lang="ko-KR" altLang="en-US" b="1" kern="0" dirty="0">
                <a:latin typeface="+mj-ea"/>
              </a:rPr>
              <a:t>회로 수정 및 </a:t>
            </a:r>
            <a:r>
              <a:rPr lang="en-US" altLang="ko-KR" b="1" kern="0" dirty="0">
                <a:latin typeface="+mj-ea"/>
              </a:rPr>
              <a:t>BOM update</a:t>
            </a:r>
            <a:r>
              <a:rPr lang="ko-KR" altLang="en-US" b="1" kern="0" dirty="0">
                <a:latin typeface="+mj-ea"/>
              </a:rPr>
              <a:t> 진행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- </a:t>
            </a:r>
            <a:r>
              <a:rPr lang="en-US" altLang="ko-KR" b="1" kern="0" dirty="0" err="1">
                <a:latin typeface="+mj-ea"/>
              </a:rPr>
              <a:t>artline</a:t>
            </a:r>
            <a:r>
              <a:rPr lang="ko-KR" altLang="en-US" b="1" kern="0" dirty="0">
                <a:latin typeface="+mj-ea"/>
              </a:rPr>
              <a:t> 회로도 및 </a:t>
            </a:r>
            <a:r>
              <a:rPr lang="en-US" altLang="ko-KR" b="1" kern="0" dirty="0">
                <a:latin typeface="+mj-ea"/>
              </a:rPr>
              <a:t>BOM </a:t>
            </a:r>
            <a:r>
              <a:rPr lang="ko-KR" altLang="en-US" b="1" kern="0" dirty="0">
                <a:latin typeface="+mj-ea"/>
              </a:rPr>
              <a:t>전달 및 회신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   : </a:t>
            </a:r>
            <a:r>
              <a:rPr lang="ko-KR" altLang="en-US" b="1" kern="0" dirty="0">
                <a:latin typeface="+mj-ea"/>
              </a:rPr>
              <a:t>회로 수정</a:t>
            </a:r>
            <a:r>
              <a:rPr lang="en-US" altLang="ko-KR" b="1" kern="0" dirty="0">
                <a:latin typeface="+mj-ea"/>
              </a:rPr>
              <a:t>(</a:t>
            </a:r>
            <a:r>
              <a:rPr lang="en-US" altLang="ko-KR" b="1" kern="0" dirty="0" err="1">
                <a:latin typeface="+mj-ea"/>
              </a:rPr>
              <a:t>gnd</a:t>
            </a:r>
            <a:r>
              <a:rPr lang="en-US" altLang="ko-KR" b="1" kern="0" dirty="0">
                <a:latin typeface="+mj-ea"/>
              </a:rPr>
              <a:t> </a:t>
            </a:r>
            <a:r>
              <a:rPr lang="ko-KR" altLang="en-US" b="1" kern="0" dirty="0">
                <a:latin typeface="+mj-ea"/>
              </a:rPr>
              <a:t>통일</a:t>
            </a:r>
            <a:r>
              <a:rPr lang="en-US" altLang="ko-KR" b="1" kern="0" dirty="0">
                <a:latin typeface="+mj-ea"/>
              </a:rPr>
              <a:t>, op-amp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power</a:t>
            </a:r>
            <a:r>
              <a:rPr lang="ko-KR" altLang="en-US" b="1" kern="0" dirty="0">
                <a:latin typeface="+mj-ea"/>
              </a:rPr>
              <a:t> 핀 추가</a:t>
            </a:r>
            <a:r>
              <a:rPr lang="en-US" altLang="ko-KR" b="1" kern="0" dirty="0">
                <a:latin typeface="+mj-ea"/>
              </a:rPr>
              <a:t>, net name </a:t>
            </a:r>
            <a:r>
              <a:rPr lang="ko-KR" altLang="en-US" b="1" kern="0" dirty="0">
                <a:latin typeface="+mj-ea"/>
              </a:rPr>
              <a:t>수정</a:t>
            </a:r>
            <a:r>
              <a:rPr lang="en-US" altLang="ko-KR" b="1" kern="0" dirty="0">
                <a:latin typeface="+mj-ea"/>
              </a:rPr>
              <a:t>)</a:t>
            </a:r>
            <a:r>
              <a:rPr lang="ko-KR" altLang="en-US" b="1" kern="0" dirty="0">
                <a:latin typeface="+mj-ea"/>
              </a:rPr>
              <a:t> 및 </a:t>
            </a:r>
            <a:r>
              <a:rPr lang="en-US" altLang="ko-KR" b="1" kern="0" dirty="0">
                <a:latin typeface="+mj-ea"/>
              </a:rPr>
              <a:t>connector </a:t>
            </a:r>
            <a:r>
              <a:rPr lang="ko-KR" altLang="en-US" b="1" kern="0" dirty="0">
                <a:latin typeface="+mj-ea"/>
              </a:rPr>
              <a:t>위치 전달 필요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- 20.05.06</a:t>
            </a:r>
            <a:r>
              <a:rPr lang="ko-KR" altLang="en-US" b="1" kern="0" dirty="0">
                <a:latin typeface="+mj-ea"/>
              </a:rPr>
              <a:t>일 </a:t>
            </a:r>
            <a:r>
              <a:rPr lang="en-US" altLang="ko-KR" b="1" kern="0" dirty="0" err="1">
                <a:latin typeface="+mj-ea"/>
              </a:rPr>
              <a:t>dxf</a:t>
            </a:r>
            <a:r>
              <a:rPr lang="en-US" altLang="ko-KR" b="1" kern="0" dirty="0">
                <a:latin typeface="+mj-ea"/>
              </a:rPr>
              <a:t> </a:t>
            </a:r>
            <a:r>
              <a:rPr lang="ko-KR" altLang="en-US" b="1" kern="0" dirty="0">
                <a:latin typeface="+mj-ea"/>
              </a:rPr>
              <a:t>파일 전달 예정</a:t>
            </a:r>
            <a:endParaRPr lang="en-US" altLang="ko-KR" b="1" kern="0" dirty="0">
              <a:latin typeface="+mj-ea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ko-KR" b="1" kern="0" dirty="0">
                <a:latin typeface="+mj-ea"/>
              </a:rPr>
              <a:t> - </a:t>
            </a:r>
            <a:r>
              <a:rPr lang="ko-KR" altLang="en-US" b="1" kern="0" dirty="0" err="1">
                <a:latin typeface="+mj-ea"/>
              </a:rPr>
              <a:t>크로네</a:t>
            </a:r>
            <a:r>
              <a:rPr lang="ko-KR" altLang="en-US" b="1" kern="0" dirty="0">
                <a:latin typeface="+mj-ea"/>
              </a:rPr>
              <a:t> </a:t>
            </a:r>
            <a:r>
              <a:rPr lang="ko-KR" altLang="en-US" b="1" kern="0" dirty="0" err="1">
                <a:latin typeface="+mj-ea"/>
              </a:rPr>
              <a:t>쪽보드</a:t>
            </a:r>
            <a:r>
              <a:rPr lang="ko-KR" altLang="en-US" b="1" kern="0" dirty="0">
                <a:latin typeface="+mj-ea"/>
              </a:rPr>
              <a:t> 추가</a:t>
            </a:r>
            <a:endParaRPr lang="en-US" altLang="ko-KR" b="1" kern="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60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DC430-A2DB-4B7E-90EA-47BEDF0F2530}"/>
              </a:ext>
            </a:extLst>
          </p:cNvPr>
          <p:cNvSpPr txBox="1"/>
          <p:nvPr/>
        </p:nvSpPr>
        <p:spPr>
          <a:xfrm>
            <a:off x="3431709" y="2564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B74B-97D6-4125-98F3-AA749BC93BB1}"/>
              </a:ext>
            </a:extLst>
          </p:cNvPr>
          <p:cNvSpPr txBox="1"/>
          <p:nvPr/>
        </p:nvSpPr>
        <p:spPr>
          <a:xfrm>
            <a:off x="1214425" y="2934236"/>
            <a:ext cx="4095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indent="-342891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055413-384A-4B0E-928E-4AA45BE2F6D2}"/>
              </a:ext>
            </a:extLst>
          </p:cNvPr>
          <p:cNvSpPr/>
          <p:nvPr/>
        </p:nvSpPr>
        <p:spPr>
          <a:xfrm>
            <a:off x="6858000" y="2673021"/>
            <a:ext cx="4572000" cy="18410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891" indent="-342891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-151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revision</a:t>
            </a:r>
            <a:r>
              <a:rPr lang="ko-KR" altLang="en-US" sz="2000" b="1" spc="-151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내용</a:t>
            </a:r>
            <a:endParaRPr lang="en-US" altLang="ko-KR" sz="2000" b="1" spc="-151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891" indent="-342891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-151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전체 회로</a:t>
            </a:r>
            <a:endParaRPr lang="en-US" altLang="ko-KR" sz="2000" b="1" spc="-151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891" indent="-342891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253B3C-EB17-4A9F-AC81-FDB8699DC80B}"/>
              </a:ext>
            </a:extLst>
          </p:cNvPr>
          <p:cNvCxnSpPr/>
          <p:nvPr/>
        </p:nvCxnSpPr>
        <p:spPr>
          <a:xfrm>
            <a:off x="1508167" y="3949899"/>
            <a:ext cx="3598224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3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1. revision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내용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revision(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2.0)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806842" cy="375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cross board </a:t>
            </a:r>
            <a:r>
              <a:rPr lang="ko-KR" altLang="en-US" b="1" kern="0" dirty="0">
                <a:latin typeface="+mj-ea"/>
              </a:rPr>
              <a:t>추가</a:t>
            </a:r>
            <a:r>
              <a:rPr lang="en-US" altLang="ko-KR" b="1" kern="0" dirty="0">
                <a:latin typeface="+mj-ea"/>
              </a:rPr>
              <a:t>(13,14p)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ADC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level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shifter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A/B(</a:t>
            </a:r>
            <a:r>
              <a:rPr lang="ko-KR" altLang="en-US" b="1" kern="0" dirty="0">
                <a:latin typeface="+mj-ea"/>
              </a:rPr>
              <a:t>전압 범위</a:t>
            </a:r>
            <a:r>
              <a:rPr lang="en-US" altLang="ko-KR" b="1" kern="0" dirty="0">
                <a:latin typeface="+mj-ea"/>
              </a:rPr>
              <a:t>) </a:t>
            </a:r>
            <a:r>
              <a:rPr lang="ko-KR" altLang="en-US" b="1" kern="0" dirty="0">
                <a:latin typeface="+mj-ea"/>
              </a:rPr>
              <a:t>변경</a:t>
            </a:r>
            <a:r>
              <a:rPr lang="en-US" altLang="ko-KR" b="1" kern="0" dirty="0">
                <a:latin typeface="+mj-ea"/>
              </a:rPr>
              <a:t>(8p)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HART </a:t>
            </a:r>
            <a:r>
              <a:rPr lang="ko-KR" altLang="en-US" b="1" kern="0" dirty="0">
                <a:latin typeface="+mj-ea"/>
              </a:rPr>
              <a:t>디지털 통신 입력 회로 변경</a:t>
            </a:r>
            <a:r>
              <a:rPr lang="en-US" altLang="ko-KR" b="1" kern="0" dirty="0">
                <a:latin typeface="+mj-ea"/>
              </a:rPr>
              <a:t>(9p)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EEPROM I2C pull-up </a:t>
            </a:r>
            <a:r>
              <a:rPr lang="ko-KR" altLang="en-US" b="1" kern="0" dirty="0">
                <a:latin typeface="+mj-ea"/>
              </a:rPr>
              <a:t>저항 추가</a:t>
            </a:r>
            <a:r>
              <a:rPr lang="en-US" altLang="ko-KR" b="1" kern="0" dirty="0">
                <a:latin typeface="+mj-ea"/>
              </a:rPr>
              <a:t>(7p)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RTC</a:t>
            </a:r>
            <a:r>
              <a:rPr lang="ko-KR" altLang="en-US" b="1" kern="0" dirty="0">
                <a:latin typeface="+mj-ea"/>
              </a:rPr>
              <a:t> 회로 </a:t>
            </a:r>
            <a:r>
              <a:rPr lang="en-US" altLang="ko-KR" b="1" kern="0" dirty="0">
                <a:latin typeface="+mj-ea"/>
              </a:rPr>
              <a:t>pull-up </a:t>
            </a:r>
            <a:r>
              <a:rPr lang="ko-KR" altLang="en-US" b="1" kern="0" dirty="0">
                <a:latin typeface="+mj-ea"/>
              </a:rPr>
              <a:t>회로 변경</a:t>
            </a:r>
            <a:r>
              <a:rPr lang="en-US" altLang="ko-KR" b="1" kern="0" dirty="0">
                <a:latin typeface="+mj-ea"/>
              </a:rPr>
              <a:t>(6p)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EEPROM</a:t>
            </a:r>
            <a:r>
              <a:rPr lang="ko-KR" altLang="en-US" b="1" kern="0" dirty="0">
                <a:latin typeface="+mj-ea"/>
              </a:rPr>
              <a:t> 패키지 변경</a:t>
            </a:r>
            <a:r>
              <a:rPr lang="en-US" altLang="ko-KR" b="1" kern="0" dirty="0">
                <a:latin typeface="+mj-ea"/>
              </a:rPr>
              <a:t>(artwork): SOIC-&gt;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TSSOP</a:t>
            </a:r>
          </a:p>
          <a:p>
            <a:pPr marL="914389" lvl="1" indent="-457189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ko-KR" b="1" kern="0" dirty="0">
                <a:latin typeface="+mj-ea"/>
              </a:rPr>
              <a:t>TFT board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>
                <a:latin typeface="+mj-ea"/>
              </a:rPr>
              <a:t>LED</a:t>
            </a:r>
            <a:r>
              <a:rPr lang="ko-KR" altLang="en-US" b="1" kern="0" dirty="0">
                <a:latin typeface="+mj-ea"/>
              </a:rPr>
              <a:t> 위치 변경 </a:t>
            </a:r>
            <a:r>
              <a:rPr lang="en-US" altLang="ko-KR" b="1" kern="0" dirty="0">
                <a:latin typeface="+mj-ea"/>
              </a:rPr>
              <a:t>– </a:t>
            </a:r>
            <a:r>
              <a:rPr lang="ko-KR" altLang="en-US" b="1" kern="0" dirty="0" err="1">
                <a:latin typeface="+mj-ea"/>
              </a:rPr>
              <a:t>기구팀</a:t>
            </a:r>
            <a:r>
              <a:rPr lang="ko-KR" altLang="en-US" b="1" kern="0" dirty="0">
                <a:latin typeface="+mj-ea"/>
              </a:rPr>
              <a:t> </a:t>
            </a:r>
            <a:r>
              <a:rPr lang="en-US" altLang="ko-KR" b="1" kern="0" dirty="0" err="1">
                <a:latin typeface="+mj-ea"/>
              </a:rPr>
              <a:t>dxf</a:t>
            </a:r>
            <a:r>
              <a:rPr lang="en-US" altLang="ko-KR" b="1" kern="0" dirty="0">
                <a:latin typeface="+mj-ea"/>
              </a:rPr>
              <a:t> </a:t>
            </a:r>
            <a:r>
              <a:rPr lang="ko-KR" altLang="en-US" b="1" kern="0">
                <a:latin typeface="+mj-ea"/>
              </a:rPr>
              <a:t>파일</a:t>
            </a:r>
            <a:endParaRPr lang="en-US" altLang="ko-KR" b="1" kern="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375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96928B-48E0-43D4-8E52-4A8998A7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14" y="1921859"/>
            <a:ext cx="3753309" cy="3503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F14095-74EA-41FF-9197-1B270A78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292" y="1921859"/>
            <a:ext cx="3284618" cy="3503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F7D0FD-AC72-4252-BCF9-0F6C15AC8878}"/>
              </a:ext>
            </a:extLst>
          </p:cNvPr>
          <p:cNvSpPr txBox="1"/>
          <p:nvPr/>
        </p:nvSpPr>
        <p:spPr>
          <a:xfrm>
            <a:off x="977153" y="572844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 block</a:t>
            </a:r>
            <a:r>
              <a:rPr lang="ko-KR" altLang="en-US" dirty="0"/>
              <a:t> </a:t>
            </a:r>
            <a:r>
              <a:rPr lang="en-US" altLang="ko-KR" dirty="0"/>
              <a:t>(1,2/5) – </a:t>
            </a:r>
            <a:r>
              <a:rPr lang="ko-KR" altLang="en-US" dirty="0"/>
              <a:t>전면부 </a:t>
            </a:r>
            <a:r>
              <a:rPr lang="en-US" altLang="ko-KR" dirty="0"/>
              <a:t>TFT </a:t>
            </a:r>
            <a:r>
              <a:rPr lang="ko-KR" altLang="en-US" dirty="0"/>
              <a:t>보드</a:t>
            </a:r>
            <a:r>
              <a:rPr lang="en-US" altLang="ko-KR" dirty="0"/>
              <a:t>, LED,</a:t>
            </a:r>
            <a:r>
              <a:rPr lang="ko-KR" altLang="en-US" dirty="0"/>
              <a:t> </a:t>
            </a:r>
            <a:r>
              <a:rPr lang="en-US" altLang="ko-KR" dirty="0"/>
              <a:t>relay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  <a:r>
              <a:rPr lang="ko-KR" altLang="en-US" dirty="0"/>
              <a:t> 출력 </a:t>
            </a:r>
            <a:r>
              <a:rPr lang="en-US" altLang="ko-KR" dirty="0"/>
              <a:t>board </a:t>
            </a:r>
            <a:r>
              <a:rPr lang="ko-KR" altLang="en-US" dirty="0"/>
              <a:t>로 송부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LCD_BL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연결 되어 있지 않음 </a:t>
            </a:r>
            <a:r>
              <a:rPr lang="en-US" altLang="ko-KR" dirty="0"/>
              <a:t>(warning)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38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67B680-F132-46DF-93E2-EC6649AD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54" y="2009151"/>
            <a:ext cx="5336840" cy="27474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9D1D3B-96F0-4B65-AFF7-5218D67F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40" y="1954066"/>
            <a:ext cx="4742977" cy="2747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73775-B82C-4340-8CB3-6BD1BEC07313}"/>
              </a:ext>
            </a:extLst>
          </p:cNvPr>
          <p:cNvSpPr txBox="1"/>
          <p:nvPr/>
        </p:nvSpPr>
        <p:spPr>
          <a:xfrm>
            <a:off x="977153" y="54505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 block</a:t>
            </a:r>
            <a:r>
              <a:rPr lang="ko-KR" altLang="en-US" dirty="0"/>
              <a:t> </a:t>
            </a:r>
            <a:r>
              <a:rPr lang="en-US" altLang="ko-KR" dirty="0"/>
              <a:t>(3/5) reset</a:t>
            </a:r>
            <a:r>
              <a:rPr lang="ko-KR" altLang="en-US" dirty="0" err="1"/>
              <a:t>버든</a:t>
            </a:r>
            <a:r>
              <a:rPr lang="en-US" altLang="ko-KR" dirty="0"/>
              <a:t>, downloader</a:t>
            </a:r>
            <a:r>
              <a:rPr lang="ko-KR" altLang="en-US" dirty="0"/>
              <a:t>잭</a:t>
            </a:r>
            <a:r>
              <a:rPr lang="en-US" altLang="ko-KR" dirty="0"/>
              <a:t>, </a:t>
            </a:r>
            <a:r>
              <a:rPr lang="ko-KR" altLang="en-US" dirty="0" err="1"/>
              <a:t>발진기</a:t>
            </a:r>
            <a:r>
              <a:rPr lang="en-US" altLang="ko-KR" dirty="0"/>
              <a:t>(oscillator)</a:t>
            </a:r>
            <a:r>
              <a:rPr lang="ko-KR" altLang="en-US" dirty="0"/>
              <a:t> 등을 내장하는 </a:t>
            </a:r>
            <a:r>
              <a:rPr lang="en-US" altLang="ko-KR" dirty="0"/>
              <a:t>board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LCD_BL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연결 되어 있지 않음 </a:t>
            </a:r>
            <a:r>
              <a:rPr lang="en-US" altLang="ko-KR" dirty="0"/>
              <a:t>(warning)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18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6AB684-6A1E-4EDA-A276-8228F1BF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41" y="2064442"/>
            <a:ext cx="9037042" cy="2845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0F78B3-527D-4D25-870B-8F13BCBE1AFF}"/>
              </a:ext>
            </a:extLst>
          </p:cNvPr>
          <p:cNvSpPr txBox="1"/>
          <p:nvPr/>
        </p:nvSpPr>
        <p:spPr>
          <a:xfrm>
            <a:off x="1228166" y="54505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 block</a:t>
            </a:r>
            <a:r>
              <a:rPr lang="ko-KR" altLang="en-US" dirty="0"/>
              <a:t> </a:t>
            </a:r>
            <a:r>
              <a:rPr lang="en-US" altLang="ko-KR" dirty="0"/>
              <a:t>(4/5) </a:t>
            </a:r>
            <a:r>
              <a:rPr lang="ko-KR" altLang="en-US" dirty="0"/>
              <a:t>및 </a:t>
            </a:r>
            <a:r>
              <a:rPr lang="en-US" altLang="ko-KR" dirty="0"/>
              <a:t>3.3V/</a:t>
            </a:r>
            <a:r>
              <a:rPr lang="en-US" altLang="ko-KR" dirty="0" err="1"/>
              <a:t>gnd</a:t>
            </a:r>
            <a:r>
              <a:rPr lang="en-US" altLang="ko-KR" dirty="0"/>
              <a:t> </a:t>
            </a:r>
            <a:r>
              <a:rPr lang="ko-KR" altLang="en-US" dirty="0"/>
              <a:t>전원 연결</a:t>
            </a:r>
            <a:r>
              <a:rPr lang="en-US" altLang="ko-KR" dirty="0"/>
              <a:t>, LED</a:t>
            </a:r>
            <a:r>
              <a:rPr lang="ko-KR" altLang="en-US" dirty="0"/>
              <a:t> 상태 표시 및 전원 </a:t>
            </a:r>
            <a:r>
              <a:rPr lang="en-US" altLang="ko-KR" dirty="0"/>
              <a:t>capacitor</a:t>
            </a:r>
            <a:r>
              <a:rPr lang="ko-KR" altLang="en-US" dirty="0"/>
              <a:t> 연결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수정사항</a:t>
            </a:r>
            <a:r>
              <a:rPr lang="en-US" altLang="ko-KR" dirty="0"/>
              <a:t>: PDR_ON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up(10k) </a:t>
            </a:r>
            <a:r>
              <a:rPr lang="ko-KR" altLang="en-US" dirty="0"/>
              <a:t>추가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979231-EC96-411A-B95B-5DD78A8480A4}"/>
              </a:ext>
            </a:extLst>
          </p:cNvPr>
          <p:cNvSpPr/>
          <p:nvPr/>
        </p:nvSpPr>
        <p:spPr>
          <a:xfrm>
            <a:off x="7751669" y="1797947"/>
            <a:ext cx="1030941" cy="2031576"/>
          </a:xfrm>
          <a:prstGeom prst="round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640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8ED16-78E7-4B57-B0DB-24AB68F7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10" y="2064442"/>
            <a:ext cx="3590925" cy="3390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0BF8D8-9DBA-467B-B50A-09D764E7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81" y="2064442"/>
            <a:ext cx="3261722" cy="3390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B35CF9-AA6D-4046-B49B-9D597E39B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316" y="2052434"/>
            <a:ext cx="4477683" cy="220524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A9F25C-2415-452A-96F7-0EE4A8E76400}"/>
              </a:ext>
            </a:extLst>
          </p:cNvPr>
          <p:cNvSpPr/>
          <p:nvPr/>
        </p:nvSpPr>
        <p:spPr>
          <a:xfrm>
            <a:off x="6096000" y="2102727"/>
            <a:ext cx="1030941" cy="1600673"/>
          </a:xfrm>
          <a:prstGeom prst="round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B2F8A-EC18-4272-96BD-BDD3E1290868}"/>
              </a:ext>
            </a:extLst>
          </p:cNvPr>
          <p:cNvSpPr txBox="1"/>
          <p:nvPr/>
        </p:nvSpPr>
        <p:spPr>
          <a:xfrm>
            <a:off x="1228166" y="57172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condition, temperature, EEPROM</a:t>
            </a:r>
            <a:r>
              <a:rPr lang="ko-KR" altLang="en-US" dirty="0"/>
              <a:t>등 </a:t>
            </a:r>
            <a:r>
              <a:rPr lang="en-US" altLang="ko-KR" dirty="0"/>
              <a:t>MCU </a:t>
            </a:r>
            <a:r>
              <a:rPr lang="ko-KR" altLang="en-US" dirty="0"/>
              <a:t>주변 회로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수정사항</a:t>
            </a:r>
            <a:r>
              <a:rPr lang="en-US" altLang="ko-KR" dirty="0"/>
              <a:t>: EEPROM I2C pull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 저항</a:t>
            </a:r>
            <a:r>
              <a:rPr lang="en-US" altLang="ko-KR" dirty="0"/>
              <a:t>(10k)</a:t>
            </a:r>
            <a:r>
              <a:rPr lang="ko-KR" altLang="en-US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39704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EC131D-F7F5-482B-81D0-DA9C3D44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12" y="1830770"/>
            <a:ext cx="8471175" cy="385499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2607A2-A105-4382-96DD-7B75A542A7AC}"/>
              </a:ext>
            </a:extLst>
          </p:cNvPr>
          <p:cNvSpPr/>
          <p:nvPr/>
        </p:nvSpPr>
        <p:spPr>
          <a:xfrm>
            <a:off x="4557729" y="3181350"/>
            <a:ext cx="1157595" cy="1474405"/>
          </a:xfrm>
          <a:prstGeom prst="round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257AD-4C0C-48D1-8481-89F515B5C574}"/>
              </a:ext>
            </a:extLst>
          </p:cNvPr>
          <p:cNvSpPr txBox="1"/>
          <p:nvPr/>
        </p:nvSpPr>
        <p:spPr>
          <a:xfrm>
            <a:off x="1228166" y="57172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</a:t>
            </a:r>
            <a:r>
              <a:rPr lang="ko-KR" altLang="en-US" dirty="0"/>
              <a:t> </a:t>
            </a:r>
            <a:r>
              <a:rPr lang="en-US" altLang="ko-KR" dirty="0"/>
              <a:t>(5/5) </a:t>
            </a:r>
            <a:r>
              <a:rPr lang="ko-KR" altLang="en-US" dirty="0"/>
              <a:t>의 통신</a:t>
            </a:r>
            <a:r>
              <a:rPr lang="en-US" altLang="ko-KR" dirty="0"/>
              <a:t>(</a:t>
            </a:r>
            <a:r>
              <a:rPr lang="en-US" altLang="ko-KR" dirty="0" err="1"/>
              <a:t>uart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r>
              <a:rPr lang="en-US" altLang="ko-KR" dirty="0"/>
              <a:t>, micro SD card, AD converter </a:t>
            </a:r>
            <a:r>
              <a:rPr lang="ko-KR" altLang="en-US" dirty="0"/>
              <a:t>연결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수정사항</a:t>
            </a:r>
            <a:r>
              <a:rPr lang="en-US" altLang="ko-KR" dirty="0"/>
              <a:t>: level</a:t>
            </a:r>
            <a:r>
              <a:rPr lang="ko-KR" altLang="en-US" dirty="0"/>
              <a:t> </a:t>
            </a:r>
            <a:r>
              <a:rPr lang="en-US" altLang="ko-KR" dirty="0"/>
              <a:t>shift(TXS0104E)</a:t>
            </a:r>
            <a:r>
              <a:rPr lang="ko-KR" altLang="en-US" dirty="0"/>
              <a:t> </a:t>
            </a:r>
            <a:r>
              <a:rPr lang="en-US" altLang="ko-KR" dirty="0"/>
              <a:t>A/B </a:t>
            </a:r>
            <a:r>
              <a:rPr lang="ko-KR" altLang="en-US" dirty="0"/>
              <a:t>연결 수정</a:t>
            </a:r>
            <a:r>
              <a:rPr lang="en-US" altLang="ko-KR" dirty="0"/>
              <a:t>( B: ~5.5V A: ~3.6V)</a:t>
            </a:r>
          </a:p>
        </p:txBody>
      </p:sp>
    </p:spTree>
    <p:extLst>
      <p:ext uri="{BB962C8B-B14F-4D97-AF65-F5344CB8AC3E}">
        <p14:creationId xmlns:p14="http://schemas.microsoft.com/office/powerpoint/2010/main" val="407139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4E4D6-C4B5-4A6C-B0C5-0BC2A6EB082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전체회로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3B21-AC12-4A0B-AEAB-7A7F55ADAD26}"/>
              </a:ext>
            </a:extLst>
          </p:cNvPr>
          <p:cNvSpPr txBox="1"/>
          <p:nvPr/>
        </p:nvSpPr>
        <p:spPr>
          <a:xfrm>
            <a:off x="481487" y="890916"/>
            <a:ext cx="109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DF5BF3-F31E-4B79-80BA-44FC466BDFFC}"/>
              </a:ext>
            </a:extLst>
          </p:cNvPr>
          <p:cNvCxnSpPr>
            <a:cxnSpLocks/>
          </p:cNvCxnSpPr>
          <p:nvPr/>
        </p:nvCxnSpPr>
        <p:spPr>
          <a:xfrm>
            <a:off x="902581" y="1324983"/>
            <a:ext cx="436079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1EFD0-B905-4E7E-8427-194D6341AB42}"/>
              </a:ext>
            </a:extLst>
          </p:cNvPr>
          <p:cNvSpPr txBox="1"/>
          <p:nvPr/>
        </p:nvSpPr>
        <p:spPr>
          <a:xfrm>
            <a:off x="681864" y="1467567"/>
            <a:ext cx="945622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kern="0" dirty="0">
                <a:latin typeface="+mj-ea"/>
              </a:rPr>
              <a:t>내용</a:t>
            </a:r>
            <a:endParaRPr lang="en-US" altLang="ko-KR" b="1" kern="0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058135-D773-4C83-A8CE-58EC377B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65" y="1921859"/>
            <a:ext cx="2867025" cy="3124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778D64-CEEC-489F-B412-C122C7C3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20" y="2098400"/>
            <a:ext cx="4818406" cy="2966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9FB52-F4A2-4FAC-A825-E1BE29B6C910}"/>
              </a:ext>
            </a:extLst>
          </p:cNvPr>
          <p:cNvSpPr txBox="1"/>
          <p:nvPr/>
        </p:nvSpPr>
        <p:spPr>
          <a:xfrm>
            <a:off x="1228166" y="5717237"/>
            <a:ext cx="105693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- MCU-relay connector, TFT LCD connector, hart </a:t>
            </a:r>
            <a:r>
              <a:rPr lang="ko-KR" altLang="en-US" dirty="0"/>
              <a:t>회로도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수정사항</a:t>
            </a:r>
            <a:r>
              <a:rPr lang="en-US" altLang="ko-KR" dirty="0"/>
              <a:t>: hart</a:t>
            </a:r>
            <a:r>
              <a:rPr lang="ko-KR" altLang="en-US" dirty="0"/>
              <a:t> 회로</a:t>
            </a:r>
            <a:r>
              <a:rPr lang="en-US" altLang="ko-KR" dirty="0"/>
              <a:t>(digital </a:t>
            </a:r>
            <a:r>
              <a:rPr lang="ko-KR" altLang="en-US" dirty="0"/>
              <a:t>입력</a:t>
            </a:r>
            <a:r>
              <a:rPr lang="en-US" altLang="ko-KR" dirty="0"/>
              <a:t>)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7E5F5B3-F7BF-47D5-BECE-10FAFE465FC2}"/>
              </a:ext>
            </a:extLst>
          </p:cNvPr>
          <p:cNvSpPr/>
          <p:nvPr/>
        </p:nvSpPr>
        <p:spPr>
          <a:xfrm>
            <a:off x="8420723" y="2691797"/>
            <a:ext cx="2294902" cy="1474405"/>
          </a:xfrm>
          <a:prstGeom prst="round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904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572</Words>
  <Application>Microsoft Office PowerPoint</Application>
  <PresentationFormat>와이드스크린</PresentationFormat>
  <Paragraphs>87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나눔스퀘어 ExtraBold</vt:lpstr>
      <vt:lpstr>나눔스퀘어OTF ExtraBold</vt:lpstr>
      <vt:lpstr>나눔스퀘어OTF Light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mochoi@atikorea.com</cp:lastModifiedBy>
  <cp:revision>605</cp:revision>
  <cp:lastPrinted>2020-01-17T00:58:38Z</cp:lastPrinted>
  <dcterms:created xsi:type="dcterms:W3CDTF">2018-12-09T13:48:37Z</dcterms:created>
  <dcterms:modified xsi:type="dcterms:W3CDTF">2020-05-06T07:46:06Z</dcterms:modified>
</cp:coreProperties>
</file>