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0296-B442-48AF-954F-6AC930B8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40B24-369E-46AB-BD64-A24144ADD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F8E0C-B8C8-4AAA-8563-A881B413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02D32-5CC2-490D-B8DF-D1B27DF4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BED3F-3E3E-4705-B529-07384FD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231B4-A5E6-4117-AAC0-41769C7B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4BA24-E93C-412D-B87E-BB6636368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DF6E8-A66A-4DBD-8345-53FC803A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B5BDB-CDC4-4B41-AB48-B5A82ADC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FA1CC-08BF-46A2-A4D8-1741FCA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077AA4-2E04-4291-AF81-269E24845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2CAC7-494B-45B8-A3AB-12C14740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E651E-675C-46E9-ACBA-0439A5B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1B455-64F1-4521-9912-707502A0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1D151-7437-4C34-837F-98E19287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70B3-84E2-4D4D-8274-32B3746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7142-FC0E-4782-B52D-AD037C98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21906-04AA-43F7-A112-693A27F7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B8D3A-8817-4A0F-A452-BA6310FB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C1DF2-5C06-46FD-B0E5-93C98B9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6B6D-23FF-480E-9DE5-0DE984ED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CD5AD-694F-453A-8374-F5B08086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EC79-47EC-4DE0-A170-40AEC1F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347E9-264C-4846-895B-7BC898A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4DF45-3FB3-454E-93DC-A826E115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AF8C-87B3-4587-891D-F4385A2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52B0-CBA8-4A7C-A878-0574D2EE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F5735-33DE-4E52-A72A-340168DA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39660-393D-4A42-819F-630E0CDB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861F8-73CB-4E53-8736-209C02A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4F624-64F8-4EB7-8A91-C905188D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BB91-F6C4-45F7-AF70-B02E944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A7AF7-8954-4C0E-B3A9-A40F4398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7301F-B504-42DC-A7D2-4417C1A7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4D0C6-95A2-4306-85D7-432BE39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C3A56-BA60-4667-8716-502860789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2544D-4BD3-42C0-B34D-3E0499C6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0F7B4-2845-4A86-9FEE-ACF15669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02745-32C8-44A9-9D96-EA2F1BAF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9FCE-E802-4691-88C3-F50F9454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DF5B04-8CCE-4391-8012-D6FBBD2C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2B7C5-20F8-4083-BA48-5A9491CB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A8814-F6D3-4A80-8231-0C2EB992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A51ED-ABCB-47F6-A312-18594C8F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97C80-58C0-4CF6-A4F4-9729B9D8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F3566-58F1-4309-A591-4F5EDEF5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6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DAF0-4E7C-4880-8268-D97B5D6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A6DCA-AF25-422E-BB86-0A99F03F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9A3F7-DCE3-4552-8D9B-CE96A46E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BF722-D5CC-440E-B107-88D2D8CA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40F94-052B-42C1-85C0-91F63DF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12F1-A013-492B-B605-B3FE88B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8A8E4-16F8-48A9-9F5A-09CBFEBD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62682-0D89-4FCB-97A6-3D92A60DF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AAF02-5675-4BE2-A0E0-29EED531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BC4CA-94F5-4F40-AFB8-5E47F55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6F8D6-546A-42F6-BC3F-226DD2B1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F8583-A4D9-42FD-8333-D048FA7C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C35B2-0B98-443D-9554-ED38218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CBC7F-5953-4952-BA7F-96FADA70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AAB6-8559-45D6-B960-1A642A081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4B41-ED11-47CB-B358-5A4219EB875C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83691-DE63-4E79-8CB9-130CA4D0A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BB40B-9C3D-4F8D-9BDD-06D6AC721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xtion.tech/datasheets/nx4832k03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clarkmelbourne/Arduino_STM32/archive/master.zip" TargetMode="External"/><Relationship Id="rId2" Type="http://schemas.openxmlformats.org/officeDocument/2006/relationships/hyperlink" Target="https://nextion.ca/portfolio-items/nextion-iteadlib-and-stm32-step-by-ste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WORK\Firmware\Nextion\ITEADLIB_Arduino_Nextion-0.7.0\doc\Documentation\class_nex_gauge.html" TargetMode="External"/><Relationship Id="rId2" Type="http://schemas.openxmlformats.org/officeDocument/2006/relationships/hyperlink" Target="file:///D:\_WORK\Firmware\Nextion\ITEADLIB_Arduino_Nextion-0.7.0\doc\Documentation\_nex_gauge_8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_WORK\Firmware\Nextion\ITEADLIB_Arduino_Nextion-0.7.0\doc\Documentation\class_nex_objec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ion.tech/datasheets/nx8048k070/" TargetMode="External"/><Relationship Id="rId3" Type="http://schemas.openxmlformats.org/officeDocument/2006/relationships/hyperlink" Target="https://nextion.tech/datasheets/nx3224k028/" TargetMode="External"/><Relationship Id="rId7" Type="http://schemas.openxmlformats.org/officeDocument/2006/relationships/hyperlink" Target="https://nextion.tech/datasheets/nx8048k050/" TargetMode="External"/><Relationship Id="rId2" Type="http://schemas.openxmlformats.org/officeDocument/2006/relationships/hyperlink" Target="https://nextion.tech/datasheets/nx3224k02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ion.tech/datasheets/nx4827k043/" TargetMode="External"/><Relationship Id="rId5" Type="http://schemas.openxmlformats.org/officeDocument/2006/relationships/hyperlink" Target="https://nextion.tech/datasheets/nx4832k035/" TargetMode="External"/><Relationship Id="rId4" Type="http://schemas.openxmlformats.org/officeDocument/2006/relationships/hyperlink" Target="https://nextion.tech/datasheets/nx4024k03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ion.tech/datasheets/nx8048t070/" TargetMode="External"/><Relationship Id="rId3" Type="http://schemas.openxmlformats.org/officeDocument/2006/relationships/hyperlink" Target="https://nextion.tech/datasheets/nx3224t028/" TargetMode="External"/><Relationship Id="rId7" Type="http://schemas.openxmlformats.org/officeDocument/2006/relationships/hyperlink" Target="https://nextion.tech/datasheets/nx8048t050/" TargetMode="External"/><Relationship Id="rId2" Type="http://schemas.openxmlformats.org/officeDocument/2006/relationships/hyperlink" Target="https://nextion.tech/datasheets/nx3224t02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ion.tech/datasheets/nx4827t043/" TargetMode="External"/><Relationship Id="rId5" Type="http://schemas.openxmlformats.org/officeDocument/2006/relationships/hyperlink" Target="https://nextion.tech/datasheets/nx4832t035/" TargetMode="External"/><Relationship Id="rId4" Type="http://schemas.openxmlformats.org/officeDocument/2006/relationships/hyperlink" Target="https://nextion.tech/datasheets/nx4024t03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D5DEC-D1D3-485D-8376-B17AA8372581}"/>
              </a:ext>
            </a:extLst>
          </p:cNvPr>
          <p:cNvSpPr txBox="1"/>
          <p:nvPr/>
        </p:nvSpPr>
        <p:spPr>
          <a:xfrm>
            <a:off x="4155212" y="1103219"/>
            <a:ext cx="38815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Nextion</a:t>
            </a:r>
            <a:r>
              <a:rPr lang="ko-KR" altLang="en-US" sz="2800" dirty="0"/>
              <a:t> </a:t>
            </a:r>
            <a:r>
              <a:rPr lang="en-US" altLang="ko-KR" sz="2800" dirty="0"/>
              <a:t>LCD</a:t>
            </a:r>
            <a:r>
              <a:rPr lang="ko-KR" altLang="en-US" sz="2800" dirty="0"/>
              <a:t> </a:t>
            </a:r>
            <a:r>
              <a:rPr lang="en-US" altLang="ko-KR" sz="2800" dirty="0"/>
              <a:t>HMI</a:t>
            </a:r>
            <a:r>
              <a:rPr lang="ko-KR" altLang="en-US" sz="2800" dirty="0"/>
              <a:t> 모델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D319-9473-4AF6-95BA-109907F1E9ED}"/>
              </a:ext>
            </a:extLst>
          </p:cNvPr>
          <p:cNvSpPr txBox="1"/>
          <p:nvPr/>
        </p:nvSpPr>
        <p:spPr>
          <a:xfrm>
            <a:off x="2203636" y="3105834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Enhanced Series 3.5” : 	</a:t>
            </a:r>
            <a:r>
              <a:rPr lang="en-US" altLang="ko-KR" dirty="0">
                <a:hlinkClick r:id="rId2"/>
              </a:rPr>
              <a:t>https://nextion.tech/datasheets/nx4832k035/</a:t>
            </a:r>
            <a:endParaRPr lang="en-US" altLang="ko-KR" dirty="0"/>
          </a:p>
          <a:p>
            <a:r>
              <a:rPr lang="en-US" altLang="ko-KR" dirty="0"/>
              <a:t>Basic Series 3.5” : 	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3C899-BECF-4F8E-8A03-3337E8933148}"/>
              </a:ext>
            </a:extLst>
          </p:cNvPr>
          <p:cNvSpPr txBox="1"/>
          <p:nvPr/>
        </p:nvSpPr>
        <p:spPr>
          <a:xfrm>
            <a:off x="4071919" y="48295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Fira Sans"/>
              </a:rPr>
              <a:t>Address:  </a:t>
            </a:r>
            <a:r>
              <a:rPr lang="en-US" altLang="ko-KR" b="0" i="0" dirty="0">
                <a:effectLst/>
                <a:latin typeface="Fira Sans"/>
              </a:rPr>
              <a:t>8F, Building No.9, </a:t>
            </a:r>
            <a:r>
              <a:rPr lang="en-US" altLang="ko-KR" b="0" i="0" dirty="0" err="1">
                <a:effectLst/>
                <a:latin typeface="Fira Sans"/>
              </a:rPr>
              <a:t>Banri</a:t>
            </a:r>
            <a:r>
              <a:rPr lang="en-US" altLang="ko-KR" b="0" i="0" dirty="0">
                <a:effectLst/>
                <a:latin typeface="Fira Sans"/>
              </a:rPr>
              <a:t> </a:t>
            </a:r>
            <a:r>
              <a:rPr lang="en-US" altLang="ko-KR" b="0" i="0" dirty="0" err="1">
                <a:effectLst/>
                <a:latin typeface="Fira Sans"/>
              </a:rPr>
              <a:t>wowi</a:t>
            </a:r>
            <a:r>
              <a:rPr lang="en-US" altLang="ko-KR" b="0" i="0" dirty="0">
                <a:effectLst/>
                <a:latin typeface="Fira Sans"/>
              </a:rPr>
              <a:t>, </a:t>
            </a:r>
            <a:r>
              <a:rPr lang="en-US" altLang="ko-KR" b="0" i="0" dirty="0" err="1">
                <a:effectLst/>
                <a:latin typeface="Fira Sans"/>
              </a:rPr>
              <a:t>Tongsha</a:t>
            </a:r>
            <a:r>
              <a:rPr lang="en-US" altLang="ko-KR" b="0" i="0" dirty="0">
                <a:effectLst/>
                <a:latin typeface="Fira Sans"/>
              </a:rPr>
              <a:t> Road No.32 , Nanshan Dist., Shenzhen, GD, China</a:t>
            </a:r>
          </a:p>
          <a:p>
            <a:pPr algn="l"/>
            <a:r>
              <a:rPr lang="en-US" altLang="ko-KR" b="1" i="0" dirty="0">
                <a:effectLst/>
                <a:latin typeface="Fira Sans"/>
              </a:rPr>
              <a:t>Postal Code:  </a:t>
            </a:r>
            <a:r>
              <a:rPr lang="en-US" altLang="ko-KR" b="0" i="0" dirty="0">
                <a:effectLst/>
                <a:latin typeface="Fira Sans"/>
              </a:rPr>
              <a:t>518000 China</a:t>
            </a:r>
          </a:p>
          <a:p>
            <a:pPr algn="l"/>
            <a:r>
              <a:rPr lang="en-US" altLang="ko-KR" b="1" i="0" dirty="0">
                <a:effectLst/>
                <a:latin typeface="Fira Sans"/>
              </a:rPr>
              <a:t>Telephone:</a:t>
            </a:r>
            <a:r>
              <a:rPr lang="en-US" altLang="ko-KR" b="0" i="0" dirty="0">
                <a:effectLst/>
                <a:latin typeface="Fira Sans"/>
              </a:rPr>
              <a:t>  +86-755-27955416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25533A-AB2F-4F12-AC3F-A715436F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26" y="4829581"/>
            <a:ext cx="1869141" cy="1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1C6E01C-8BC0-4F3E-B382-AC8B2B978A4C}"/>
              </a:ext>
            </a:extLst>
          </p:cNvPr>
          <p:cNvSpPr/>
          <p:nvPr/>
        </p:nvSpPr>
        <p:spPr>
          <a:xfrm>
            <a:off x="365760" y="487680"/>
            <a:ext cx="11460480" cy="592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9348A-C9F8-48EC-8C4C-48BA3DB5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69871"/>
            <a:ext cx="5291666" cy="5318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5E4C2-9B6C-4265-A693-4670B4E2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40719"/>
            <a:ext cx="5291667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874E49-04A8-4A4F-B250-7A8B362AD2AB}"/>
              </a:ext>
            </a:extLst>
          </p:cNvPr>
          <p:cNvSpPr/>
          <p:nvPr/>
        </p:nvSpPr>
        <p:spPr>
          <a:xfrm>
            <a:off x="2486169" y="2272849"/>
            <a:ext cx="4435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Epsilon-1000</a:t>
            </a:r>
          </a:p>
        </p:txBody>
      </p:sp>
    </p:spTree>
    <p:extLst>
      <p:ext uri="{BB962C8B-B14F-4D97-AF65-F5344CB8AC3E}">
        <p14:creationId xmlns:p14="http://schemas.microsoft.com/office/powerpoint/2010/main" val="392274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6ABB62-8703-49C2-B7AF-2778D0253366}"/>
              </a:ext>
            </a:extLst>
          </p:cNvPr>
          <p:cNvSpPr txBox="1"/>
          <p:nvPr/>
        </p:nvSpPr>
        <p:spPr>
          <a:xfrm>
            <a:off x="336736" y="330200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Nextion</a:t>
            </a:r>
            <a:r>
              <a:rPr lang="en-US" altLang="ko-KR" dirty="0"/>
              <a:t> HMI Serial Communication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8900-C020-4691-886F-875F6ADF1678}"/>
              </a:ext>
            </a:extLst>
          </p:cNvPr>
          <p:cNvSpPr txBox="1"/>
          <p:nvPr/>
        </p:nvSpPr>
        <p:spPr>
          <a:xfrm>
            <a:off x="539936" y="1270000"/>
            <a:ext cx="10661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Nextion</a:t>
            </a:r>
            <a:r>
              <a:rPr lang="en-US" altLang="ko-KR" dirty="0"/>
              <a:t> HMI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페이지에서 </a:t>
            </a:r>
            <a:r>
              <a:rPr lang="en-US" altLang="ko-KR" dirty="0"/>
              <a:t>Serial Baud Rate </a:t>
            </a: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en-US" altLang="ko-KR" sz="1800" b="1" kern="0" dirty="0">
                <a:solidFill>
                  <a:srgbClr val="70707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baud=38400</a:t>
            </a:r>
          </a:p>
          <a:p>
            <a:pPr marL="342900" indent="-342900">
              <a:buAutoNum type="arabicPeriod"/>
            </a:pPr>
            <a:r>
              <a:rPr lang="en-US" altLang="ko-KR" sz="1800" kern="0" dirty="0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Set passive active Protocol Reparse mode. : </a:t>
            </a:r>
            <a:r>
              <a:rPr lang="en-US" altLang="ko-KR" sz="1800" b="1" kern="0" dirty="0" err="1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recmod</a:t>
            </a:r>
            <a:r>
              <a:rPr lang="en-US" altLang="ko-KR" sz="1800" b="1" kern="0" dirty="0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=0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Empty </a:t>
            </a:r>
            <a:r>
              <a:rPr lang="ko-KR" altLang="en-US" dirty="0"/>
              <a:t>명령 보내기 </a:t>
            </a:r>
            <a:r>
              <a:rPr lang="en-US" altLang="ko-KR" dirty="0"/>
              <a:t>: </a:t>
            </a:r>
            <a:r>
              <a:rPr lang="en-US" altLang="ko-KR" b="0" i="0" dirty="0" err="1">
                <a:solidFill>
                  <a:srgbClr val="707070"/>
                </a:solidFill>
                <a:effectLst/>
                <a:latin typeface="Fira Sans"/>
              </a:rPr>
              <a:t>ÿÿÿ</a:t>
            </a:r>
            <a:endParaRPr lang="en-US" altLang="ko-KR" b="0" i="0" dirty="0">
              <a:solidFill>
                <a:srgbClr val="707070"/>
              </a:solidFill>
              <a:effectLst/>
              <a:latin typeface="Fira Sans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8B21B-2D5F-406C-83E3-E5E747B332C9}"/>
              </a:ext>
            </a:extLst>
          </p:cNvPr>
          <p:cNvSpPr txBox="1"/>
          <p:nvPr/>
        </p:nvSpPr>
        <p:spPr>
          <a:xfrm>
            <a:off x="539936" y="3651935"/>
            <a:ext cx="1109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After everything is working you can compile the project and export the TFT file to the micro SD card.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3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0A37AE-A482-42E0-888E-2B5BB3D28E52}"/>
              </a:ext>
            </a:extLst>
          </p:cNvPr>
          <p:cNvSpPr txBox="1"/>
          <p:nvPr/>
        </p:nvSpPr>
        <p:spPr>
          <a:xfrm>
            <a:off x="508000" y="362635"/>
            <a:ext cx="984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https://nextion.ca/portfolio-items/nextion-iteadlib-and-stm32-step-by-step/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3B04-5099-4D75-B26A-05284EE476D7}"/>
              </a:ext>
            </a:extLst>
          </p:cNvPr>
          <p:cNvSpPr txBox="1"/>
          <p:nvPr/>
        </p:nvSpPr>
        <p:spPr>
          <a:xfrm>
            <a:off x="977900" y="1069539"/>
            <a:ext cx="8153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This basic project will meet the following requirements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change pages in response to Button release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toggle LED on D13 (PA5) on Button press/release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update a status text on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increment and update a number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timer to evaluate and update status based on value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Communication set to 115200 baud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DB528-8ACE-4110-816B-B7FC54356AC9}"/>
              </a:ext>
            </a:extLst>
          </p:cNvPr>
          <p:cNvSpPr txBox="1"/>
          <p:nvPr/>
        </p:nvSpPr>
        <p:spPr>
          <a:xfrm>
            <a:off x="977900" y="33035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an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Iteadmaple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v1.0 (STM32 Cortex M3)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 Basic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3.2″ NX4024T032_011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included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4 wire Power/UART cable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4 straight pins from Male/Male 2.54mm header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Iteadlib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Arduino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Library v0.90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Editor v0.53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Arduino IDE v1.8.0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 </a:t>
            </a:r>
            <a:r>
              <a:rPr lang="en-US" altLang="ko-KR" b="0" i="0" u="none" strike="noStrike" dirty="0">
                <a:solidFill>
                  <a:srgbClr val="15648C"/>
                </a:solidFill>
                <a:effectLst/>
                <a:latin typeface="PT Sans"/>
                <a:hlinkClick r:id="rId3"/>
              </a:rPr>
              <a:t>STM32 Arduino IDE boards 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6BEA81-0D49-44B0-93F1-9508B7E3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1450"/>
            <a:ext cx="5829300" cy="651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D974C-6FBD-4A40-9306-112872165D4F}"/>
              </a:ext>
            </a:extLst>
          </p:cNvPr>
          <p:cNvSpPr txBox="1"/>
          <p:nvPr/>
        </p:nvSpPr>
        <p:spPr>
          <a:xfrm>
            <a:off x="6159502" y="171450"/>
            <a:ext cx="593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This basic project will meet the following requirements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4931-259F-4915-B732-BFD25D72A821}"/>
              </a:ext>
            </a:extLst>
          </p:cNvPr>
          <p:cNvSpPr txBox="1"/>
          <p:nvPr/>
        </p:nvSpPr>
        <p:spPr>
          <a:xfrm>
            <a:off x="6343649" y="817781"/>
            <a:ext cx="36501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Serial.print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("t4.txt=\"it works!\"");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sprintf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(usartTx,"t4.txt=\"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 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works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!\"");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HAL_UART_Transmit_IT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(&amp;huart1, (uint8_t*)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usartTx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, 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strlen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usartTx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));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uint8_t 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txData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 = 0xFF;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</a:p>
          <a:p>
            <a:pPr algn="l" fontAlgn="base"/>
            <a:endParaRPr lang="en-US" altLang="ko-KR" sz="1200" b="0" i="0" dirty="0">
              <a:solidFill>
                <a:srgbClr val="1A1A1B"/>
              </a:solidFill>
              <a:effectLst/>
              <a:latin typeface="Noto Sans"/>
            </a:endParaRPr>
          </a:p>
          <a:p>
            <a:pPr algn="l" fontAlgn="base"/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algn="l" fontAlgn="base"/>
            <a:endParaRPr lang="en-US" altLang="ko-KR" sz="1200" b="0" i="0" dirty="0">
              <a:solidFill>
                <a:srgbClr val="1A1A1B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91065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EDAC56-118B-4253-B03A-FE558E6B36A2}"/>
              </a:ext>
            </a:extLst>
          </p:cNvPr>
          <p:cNvSpPr txBox="1"/>
          <p:nvPr/>
        </p:nvSpPr>
        <p:spPr>
          <a:xfrm>
            <a:off x="482602" y="505123"/>
            <a:ext cx="6096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 {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myNextion.listen</a:t>
            </a:r>
            <a:r>
              <a:rPr lang="ko-KR" altLang="en-US" sz="1000" dirty="0"/>
              <a:t>(); //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!= ""){ //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received</a:t>
            </a:r>
            <a:r>
              <a:rPr lang="ko-KR" altLang="en-US" sz="1000" dirty="0"/>
              <a:t>...  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"6"){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Booted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'0xFF'){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Off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(4,LOW);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Ride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Options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(11,LOW);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"7"){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Riding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7 6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Bump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Pressed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(6,HIGH);  </a:t>
            </a:r>
          </a:p>
          <a:p>
            <a:r>
              <a:rPr lang="ko-KR" altLang="en-US" sz="1000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53648-A2D7-4425-B21A-8B20ABE88110}"/>
              </a:ext>
            </a:extLst>
          </p:cNvPr>
          <p:cNvSpPr txBox="1"/>
          <p:nvPr/>
        </p:nvSpPr>
        <p:spPr>
          <a:xfrm>
            <a:off x="5036344" y="505123"/>
            <a:ext cx="612933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"8"){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Controls");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4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5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3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"3"){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Page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{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("INVALID INPUT");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(4,LOW);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Ride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Options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(11,LOW);  </a:t>
            </a:r>
          </a:p>
          <a:p>
            <a:r>
              <a:rPr lang="ko-KR" altLang="en-US" sz="1000" dirty="0"/>
              <a:t>   }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); //...</a:t>
            </a:r>
            <a:r>
              <a:rPr lang="ko-KR" altLang="en-US" sz="1000" dirty="0" err="1"/>
              <a:t>print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out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3976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FD4BF9-6F62-482A-BEA3-6EA80BDED061}"/>
              </a:ext>
            </a:extLst>
          </p:cNvPr>
          <p:cNvSpPr txBox="1"/>
          <p:nvPr/>
        </p:nvSpPr>
        <p:spPr>
          <a:xfrm>
            <a:off x="273845" y="458956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LCD </a:t>
            </a:r>
            <a:r>
              <a:rPr lang="ko-KR" altLang="en-US" sz="1000" dirty="0" err="1"/>
              <a:t>bağlantıları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tanımlanıyor</a:t>
            </a:r>
            <a:endParaRPr lang="ko-KR" altLang="en-US" sz="1000" dirty="0"/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LCD_RS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GPIOE_ODR.B8; // LCD </a:t>
            </a:r>
            <a:r>
              <a:rPr lang="ko-KR" altLang="en-US" sz="1000" dirty="0" err="1"/>
              <a:t>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portunun</a:t>
            </a:r>
            <a:r>
              <a:rPr lang="ko-KR" altLang="en-US" sz="1000" dirty="0"/>
              <a:t> 4,5,6,7,8,9,10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LCD_EN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GPIOE_ODR.B10;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LCD_D4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GPIOE_ODR.B4;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LCD_D5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GPIOE_ODR.B5;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LCD_D6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GPIOE_ODR.B6;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LCD_D7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GPIOE_ODR.B7;</a:t>
            </a:r>
          </a:p>
          <a:p>
            <a:r>
              <a:rPr lang="ko-KR" altLang="en-US" sz="1000" dirty="0"/>
              <a:t>// LCD </a:t>
            </a:r>
            <a:r>
              <a:rPr lang="ko-KR" altLang="en-US" sz="1000" dirty="0" err="1"/>
              <a:t>bağlantıları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tanımlandı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 /*</a:t>
            </a:r>
          </a:p>
          <a:p>
            <a:r>
              <a:rPr lang="ko-KR" altLang="en-US" sz="1000" dirty="0" err="1"/>
              <a:t>bit</a:t>
            </a:r>
            <a:r>
              <a:rPr lang="ko-KR" altLang="en-US" sz="1000" dirty="0"/>
              <a:t>                        1–</a:t>
            </a:r>
            <a:r>
              <a:rPr lang="ko-KR" altLang="en-US" sz="1000" dirty="0" err="1"/>
              <a:t>bit</a:t>
            </a:r>
            <a:r>
              <a:rPr lang="ko-KR" altLang="en-US" sz="1000" dirty="0"/>
              <a:t>        0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1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                       1–</a:t>
            </a:r>
            <a:r>
              <a:rPr lang="ko-KR" altLang="en-US" sz="1000" dirty="0" err="1"/>
              <a:t>bit</a:t>
            </a:r>
            <a:r>
              <a:rPr lang="ko-KR" altLang="en-US" sz="1000" dirty="0"/>
              <a:t>        0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1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unsigned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               1        0 .. 255</a:t>
            </a:r>
          </a:p>
          <a:p>
            <a:r>
              <a:rPr lang="ko-KR" altLang="en-US" sz="1000" dirty="0" err="1"/>
              <a:t>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               1        - 128 .. 127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1        - 128 .. 127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1        0 .. 255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               2        -32768 .. 32767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        2        0 .. 65535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4        -2147483648 .. 2147483647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4        0 .. 4294967295</a:t>
            </a:r>
          </a:p>
          <a:p>
            <a:r>
              <a:rPr lang="ko-KR" altLang="en-US" sz="1000" dirty="0"/>
              <a:t>*/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page,component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rx_buffer,rx_array</a:t>
            </a:r>
            <a:r>
              <a:rPr lang="ko-KR" altLang="en-US" sz="1000" dirty="0"/>
              <a:t>[8]; // </a:t>
            </a:r>
            <a:r>
              <a:rPr lang="ko-KR" altLang="en-US" sz="1000" dirty="0" err="1"/>
              <a:t>change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adjust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buffer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endParaRPr lang="ko-KR" altLang="en-US" sz="1000" dirty="0"/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=0,j=0;</a:t>
            </a:r>
          </a:p>
          <a:p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[4];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dizi</a:t>
            </a:r>
            <a:r>
              <a:rPr lang="ko-KR" altLang="en-US" sz="1000" dirty="0"/>
              <a:t>[]="</a:t>
            </a:r>
            <a:r>
              <a:rPr lang="ko-KR" altLang="en-US" sz="1000" dirty="0" err="1"/>
              <a:t>a</a:t>
            </a:r>
            <a:r>
              <a:rPr lang="ko-KR" altLang="en-US" sz="1000" dirty="0"/>
              <a:t>";</a:t>
            </a:r>
          </a:p>
          <a:p>
            <a:r>
              <a:rPr lang="ko-KR" altLang="en-US" sz="1000" dirty="0"/>
              <a:t>////////////////////////////////////////////////////////////</a:t>
            </a:r>
          </a:p>
          <a:p>
            <a:r>
              <a:rPr lang="ko-KR" altLang="en-US" sz="1000" dirty="0"/>
              <a:t>/*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Burada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hexadesimal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sayının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ekranda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doğru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görülebilmesi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için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yüksek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değerli</a:t>
            </a:r>
            <a:r>
              <a:rPr lang="ko-KR" altLang="en-US" sz="1000" dirty="0"/>
              <a:t> 4 </a:t>
            </a:r>
            <a:r>
              <a:rPr lang="ko-KR" altLang="en-US" sz="1000" dirty="0" err="1"/>
              <a:t>biti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alınıyor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Daha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sonra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 err="1"/>
              <a:t>Mesela</a:t>
            </a:r>
            <a:r>
              <a:rPr lang="ko-KR" altLang="en-US" sz="1000" dirty="0"/>
              <a:t> 0x65 </a:t>
            </a:r>
            <a:r>
              <a:rPr lang="ko-KR" altLang="en-US" sz="1000" dirty="0" err="1"/>
              <a:t>sayısının</a:t>
            </a:r>
            <a:r>
              <a:rPr lang="ko-KR" altLang="en-US" sz="1000" dirty="0"/>
              <a:t> 6’sı </a:t>
            </a:r>
            <a:r>
              <a:rPr lang="ko-KR" altLang="en-US" sz="1000" dirty="0" err="1"/>
              <a:t>alınıyor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 err="1"/>
              <a:t>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daha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sonra</a:t>
            </a:r>
            <a:r>
              <a:rPr lang="ko-KR" altLang="en-US" sz="1000" dirty="0"/>
              <a:t> 48 </a:t>
            </a:r>
            <a:r>
              <a:rPr lang="ko-KR" altLang="en-US" sz="1000" dirty="0" err="1"/>
              <a:t>ile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toplanarak</a:t>
            </a:r>
            <a:r>
              <a:rPr lang="ko-KR" altLang="en-US" sz="1000" dirty="0"/>
              <a:t> ‘6’ </a:t>
            </a:r>
            <a:r>
              <a:rPr lang="ko-KR" altLang="en-US" sz="1000" dirty="0" err="1"/>
              <a:t>karakterine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 err="1"/>
              <a:t>Fakat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rakam</a:t>
            </a:r>
            <a:r>
              <a:rPr lang="ko-KR" altLang="en-US" sz="1000" dirty="0"/>
              <a:t> 10 </a:t>
            </a:r>
            <a:r>
              <a:rPr lang="ko-KR" altLang="en-US" sz="1000" dirty="0" err="1"/>
              <a:t>ve</a:t>
            </a:r>
            <a:r>
              <a:rPr lang="ko-KR" altLang="en-US" sz="1000" dirty="0"/>
              <a:t> 10’dan </a:t>
            </a:r>
            <a:r>
              <a:rPr lang="ko-KR" altLang="en-US" sz="1000" dirty="0" err="1"/>
              <a:t>büyükse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yani</a:t>
            </a:r>
            <a:r>
              <a:rPr lang="ko-KR" altLang="en-US" sz="1000" dirty="0"/>
              <a:t> A,B.C.D.E.F </a:t>
            </a:r>
            <a:r>
              <a:rPr lang="ko-KR" altLang="en-US" sz="1000" dirty="0" err="1"/>
              <a:t>olursa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55 </a:t>
            </a:r>
            <a:r>
              <a:rPr lang="ko-KR" altLang="en-US" sz="1000" dirty="0" err="1"/>
              <a:t>ile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toplanarak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dönüştürülmezse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LCD’de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farklı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görünecektir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/>
              <a:t>*/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A6D73-F60B-43C3-B55B-7C9AFAF4B3EA}"/>
              </a:ext>
            </a:extLst>
          </p:cNvPr>
          <p:cNvSpPr txBox="1"/>
          <p:nvPr/>
        </p:nvSpPr>
        <p:spPr>
          <a:xfrm>
            <a:off x="7038975" y="458956"/>
            <a:ext cx="440293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ascii2Hex(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ascii</a:t>
            </a:r>
            <a:r>
              <a:rPr lang="ko-KR" altLang="en-US" sz="1000" dirty="0"/>
              <a:t>){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ascii</a:t>
            </a:r>
            <a:r>
              <a:rPr lang="ko-KR" altLang="en-US" sz="1000" dirty="0"/>
              <a:t>&gt;57) {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 = (ascii-55);</a:t>
            </a:r>
          </a:p>
          <a:p>
            <a:r>
              <a:rPr lang="ko-KR" altLang="en-US" sz="1000" dirty="0"/>
              <a:t>         }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{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 = (ascii-48);</a:t>
            </a:r>
          </a:p>
          <a:p>
            <a:r>
              <a:rPr lang="ko-KR" altLang="en-US" sz="1000" dirty="0"/>
              <a:t>         }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hextostr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eleman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sol,sag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=(</a:t>
            </a:r>
            <a:r>
              <a:rPr lang="ko-KR" altLang="en-US" sz="1000" dirty="0" err="1"/>
              <a:t>eleman</a:t>
            </a:r>
            <a:r>
              <a:rPr lang="ko-KR" altLang="en-US" sz="1000" dirty="0"/>
              <a:t>&gt;&gt;4)&amp;0x0F;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&gt;=10)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+=55;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+=48;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=eleman&amp;0x0F;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&gt;=10)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+=55;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+=48;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[0]='0';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[1]='</a:t>
            </a:r>
            <a:r>
              <a:rPr lang="ko-KR" altLang="en-US" sz="1000" dirty="0" err="1"/>
              <a:t>x</a:t>
            </a:r>
            <a:r>
              <a:rPr lang="ko-KR" altLang="en-US" sz="1000" dirty="0"/>
              <a:t>';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[2]=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[3]=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53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B25E7-40C0-48F8-889C-7755D50725B0}"/>
              </a:ext>
            </a:extLst>
          </p:cNvPr>
          <p:cNvSpPr txBox="1"/>
          <p:nvPr/>
        </p:nvSpPr>
        <p:spPr>
          <a:xfrm>
            <a:off x="314325" y="122396"/>
            <a:ext cx="6096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////////////////////////////////////////////////////////////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GPIO_Digital_Output</a:t>
            </a:r>
            <a:r>
              <a:rPr lang="ko-KR" altLang="en-US" sz="900" dirty="0"/>
              <a:t>(&amp;GPIOE_BASE, _GPIO_PINMASK_9); //</a:t>
            </a:r>
            <a:r>
              <a:rPr lang="ko-KR" altLang="en-US" sz="900" dirty="0" err="1"/>
              <a:t>R</a:t>
            </a:r>
            <a:r>
              <a:rPr lang="ko-KR" altLang="en-US" sz="900" dirty="0"/>
              <a:t>/</a:t>
            </a:r>
            <a:r>
              <a:rPr lang="ko-KR" altLang="en-US" sz="900" dirty="0" err="1"/>
              <a:t>W</a:t>
            </a:r>
            <a:r>
              <a:rPr lang="ko-KR" altLang="en-US" sz="900" dirty="0"/>
              <a:t> </a:t>
            </a:r>
            <a:r>
              <a:rPr lang="ko-KR" altLang="en-US" sz="900" dirty="0" err="1"/>
              <a:t>pini</a:t>
            </a:r>
            <a:r>
              <a:rPr lang="ko-KR" altLang="en-US" sz="900" dirty="0"/>
              <a:t> </a:t>
            </a:r>
            <a:r>
              <a:rPr lang="ko-KR" altLang="en-US" sz="900" dirty="0" err="1"/>
              <a:t>şaseye</a:t>
            </a:r>
            <a:r>
              <a:rPr lang="ko-KR" altLang="en-US" sz="900" dirty="0"/>
              <a:t> </a:t>
            </a:r>
            <a:r>
              <a:rPr lang="ko-KR" altLang="en-US" sz="900" dirty="0" err="1"/>
              <a:t>çekiliyor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GPIOE_ODR.B9=0;</a:t>
            </a:r>
          </a:p>
          <a:p>
            <a:r>
              <a:rPr lang="ko-KR" altLang="en-US" sz="900" dirty="0"/>
              <a:t>  // UART </a:t>
            </a:r>
            <a:r>
              <a:rPr lang="ko-KR" altLang="en-US" sz="900" dirty="0" err="1"/>
              <a:t>ayarlamaları</a:t>
            </a:r>
            <a:r>
              <a:rPr lang="ko-KR" altLang="en-US" sz="900" dirty="0"/>
              <a:t> </a:t>
            </a:r>
            <a:r>
              <a:rPr lang="ko-KR" altLang="en-US" sz="900" dirty="0" err="1"/>
              <a:t>yapılıyor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UART3_Init_Advanced(115200, _UART_9_BIT_DATA, _UART_EVENPARITY, _UART_ONE_STOPBIT, &amp;_GPIO_MODULE_USART3_PD89);</a:t>
            </a:r>
          </a:p>
          <a:p>
            <a:r>
              <a:rPr lang="ko-KR" altLang="en-US" sz="900" dirty="0"/>
              <a:t>  // UART3_Init(9600);</a:t>
            </a:r>
          </a:p>
          <a:p>
            <a:r>
              <a:rPr lang="ko-KR" altLang="en-US" sz="900" dirty="0"/>
              <a:t>  USART3_CR1bits.RXNEIE = 1;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uart</a:t>
            </a:r>
            <a:r>
              <a:rPr lang="ko-KR" altLang="en-US" sz="900" dirty="0"/>
              <a:t> </a:t>
            </a:r>
            <a:r>
              <a:rPr lang="ko-KR" altLang="en-US" sz="900" dirty="0" err="1"/>
              <a:t>rx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NVIC_IntEnable</a:t>
            </a:r>
            <a:r>
              <a:rPr lang="ko-KR" altLang="en-US" sz="900" dirty="0"/>
              <a:t>(IVT_INT_USART3);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</a:t>
            </a:r>
            <a:r>
              <a:rPr lang="ko-KR" altLang="en-US" sz="900" dirty="0"/>
              <a:t> </a:t>
            </a:r>
            <a:r>
              <a:rPr lang="ko-KR" altLang="en-US" sz="900" dirty="0" err="1"/>
              <a:t>vector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EnableInterrupts</a:t>
            </a:r>
            <a:r>
              <a:rPr lang="ko-KR" altLang="en-US" sz="900" dirty="0"/>
              <a:t>();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core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interrupts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Lcd_Init</a:t>
            </a:r>
            <a:r>
              <a:rPr lang="ko-KR" altLang="en-US" sz="900" dirty="0"/>
              <a:t>(); //LCD </a:t>
            </a:r>
            <a:r>
              <a:rPr lang="ko-KR" altLang="en-US" sz="900" dirty="0" err="1"/>
              <a:t>kullanıma</a:t>
            </a:r>
            <a:r>
              <a:rPr lang="ko-KR" altLang="en-US" sz="900" dirty="0"/>
              <a:t> </a:t>
            </a:r>
            <a:r>
              <a:rPr lang="ko-KR" altLang="en-US" sz="900" dirty="0" err="1"/>
              <a:t>hazır</a:t>
            </a:r>
            <a:r>
              <a:rPr lang="ko-KR" altLang="en-US" sz="900" dirty="0"/>
              <a:t> </a:t>
            </a:r>
            <a:r>
              <a:rPr lang="ko-KR" altLang="en-US" sz="900" dirty="0" err="1"/>
              <a:t>hale</a:t>
            </a:r>
            <a:r>
              <a:rPr lang="ko-KR" altLang="en-US" sz="900" dirty="0"/>
              <a:t> </a:t>
            </a:r>
            <a:r>
              <a:rPr lang="ko-KR" altLang="en-US" sz="900" dirty="0" err="1"/>
              <a:t>getiriliyor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Lcd_Cmd</a:t>
            </a:r>
            <a:r>
              <a:rPr lang="ko-KR" altLang="en-US" sz="900" dirty="0"/>
              <a:t>(_LCD_CLEAR); //LCD </a:t>
            </a:r>
            <a:r>
              <a:rPr lang="ko-KR" altLang="en-US" sz="900" dirty="0" err="1"/>
              <a:t>ekran</a:t>
            </a:r>
            <a:r>
              <a:rPr lang="ko-KR" altLang="en-US" sz="900" dirty="0"/>
              <a:t> </a:t>
            </a:r>
            <a:r>
              <a:rPr lang="ko-KR" altLang="en-US" sz="900" dirty="0" err="1"/>
              <a:t>temizleniyor</a:t>
            </a:r>
            <a:r>
              <a:rPr lang="ko-KR" altLang="en-US" sz="900" dirty="0"/>
              <a:t>.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while</a:t>
            </a:r>
            <a:r>
              <a:rPr lang="ko-KR" altLang="en-US" sz="900" dirty="0"/>
              <a:t>(1)// </a:t>
            </a:r>
            <a:r>
              <a:rPr lang="ko-KR" altLang="en-US" sz="900" dirty="0" err="1"/>
              <a:t>Endless</a:t>
            </a:r>
            <a:r>
              <a:rPr lang="ko-KR" altLang="en-US" sz="900" dirty="0"/>
              <a:t> </a:t>
            </a:r>
            <a:r>
              <a:rPr lang="ko-KR" altLang="en-US" sz="900" dirty="0" err="1"/>
              <a:t>loop</a:t>
            </a:r>
            <a:endParaRPr lang="ko-KR" altLang="en-US" sz="900" dirty="0"/>
          </a:p>
          <a:p>
            <a:r>
              <a:rPr lang="ko-KR" altLang="en-US" sz="900" dirty="0"/>
              <a:t>  {     //'t0.txt="</a:t>
            </a:r>
            <a:r>
              <a:rPr lang="ko-KR" altLang="en-US" sz="900" dirty="0" err="1"/>
              <a:t>Hello</a:t>
            </a:r>
            <a:r>
              <a:rPr lang="ko-KR" altLang="en-US" sz="900" dirty="0"/>
              <a:t>!"'</a:t>
            </a:r>
          </a:p>
          <a:p>
            <a:r>
              <a:rPr lang="ko-KR" altLang="en-US" sz="900" dirty="0"/>
              <a:t>       //0x74 0x31 0x2E 0x74 0x78 0x74 0x3D 0x22 0x48 0x65 0x6C 0x6C 0x6F 0x21 0x22 0xFF 0xFF 0xFF</a:t>
            </a:r>
          </a:p>
          <a:p>
            <a:endParaRPr lang="ko-KR" altLang="en-US" sz="900" dirty="0"/>
          </a:p>
          <a:p>
            <a:r>
              <a:rPr lang="ko-KR" altLang="en-US" sz="900" dirty="0"/>
              <a:t>  // SAYFA NUMARASI GELECEK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i</a:t>
            </a:r>
            <a:r>
              <a:rPr lang="ko-KR" altLang="en-US" sz="900" dirty="0"/>
              <a:t>==6)</a:t>
            </a:r>
          </a:p>
          <a:p>
            <a:r>
              <a:rPr lang="ko-KR" altLang="en-US" sz="900" dirty="0"/>
              <a:t>        {</a:t>
            </a:r>
          </a:p>
          <a:p>
            <a:r>
              <a:rPr lang="ko-KR" altLang="en-US" sz="900" dirty="0"/>
              <a:t>            USART3_CR1bits.RXNEIE = 0;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hextostr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[2]);</a:t>
            </a:r>
          </a:p>
          <a:p>
            <a:r>
              <a:rPr lang="ko-KR" altLang="en-US" sz="900" dirty="0"/>
              <a:t>            UART3_Write_Text("t0.txt=");</a:t>
            </a:r>
          </a:p>
          <a:p>
            <a:r>
              <a:rPr lang="ko-KR" altLang="en-US" sz="900" dirty="0"/>
              <a:t>            UART3_Write(0x22);// " </a:t>
            </a:r>
            <a:r>
              <a:rPr lang="ko-KR" altLang="en-US" sz="900" dirty="0" err="1"/>
              <a:t>işareti</a:t>
            </a:r>
            <a:endParaRPr lang="ko-KR" altLang="en-US" sz="900" dirty="0"/>
          </a:p>
          <a:p>
            <a:r>
              <a:rPr lang="ko-KR" altLang="en-US" sz="900" dirty="0"/>
              <a:t>            UART3_Write_Text(</a:t>
            </a:r>
            <a:r>
              <a:rPr lang="ko-KR" altLang="en-US" sz="900" dirty="0" err="1"/>
              <a:t>dizi</a:t>
            </a:r>
            <a:r>
              <a:rPr lang="ko-KR" altLang="en-US" sz="900" dirty="0"/>
              <a:t>);</a:t>
            </a:r>
          </a:p>
          <a:p>
            <a:r>
              <a:rPr lang="ko-KR" altLang="en-US" sz="900" dirty="0"/>
              <a:t>            UART3_Write(0x22); // " </a:t>
            </a:r>
            <a:r>
              <a:rPr lang="ko-KR" altLang="en-US" sz="900" dirty="0" err="1"/>
              <a:t>işareti</a:t>
            </a:r>
            <a:endParaRPr lang="ko-KR" altLang="en-US" sz="900" dirty="0"/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Delay_ms</a:t>
            </a:r>
            <a:r>
              <a:rPr lang="ko-KR" altLang="en-US" sz="900" dirty="0"/>
              <a:t>(30);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(1,1,txt);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[2]==0x02)</a:t>
            </a:r>
          </a:p>
          <a:p>
            <a:r>
              <a:rPr lang="ko-KR" altLang="en-US" sz="900" dirty="0"/>
              <a:t>            {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(3,1,"tamam");</a:t>
            </a:r>
          </a:p>
          <a:p>
            <a:r>
              <a:rPr lang="ko-KR" altLang="en-US" sz="900" dirty="0"/>
              <a:t>            }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hextostr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[1]);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(2,1,txt);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i</a:t>
            </a:r>
            <a:r>
              <a:rPr lang="ko-KR" altLang="en-US" sz="900" dirty="0"/>
              <a:t>=0;</a:t>
            </a:r>
          </a:p>
          <a:p>
            <a:r>
              <a:rPr lang="ko-KR" altLang="en-US" sz="900" dirty="0"/>
              <a:t>            USART3_CR1bits.RXNEIE = 1;</a:t>
            </a:r>
          </a:p>
          <a:p>
            <a:r>
              <a:rPr lang="ko-KR" altLang="en-US" sz="900" dirty="0"/>
              <a:t>        }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10733-04D0-4A4A-906B-6CAD3B8694CA}"/>
              </a:ext>
            </a:extLst>
          </p:cNvPr>
          <p:cNvSpPr txBox="1"/>
          <p:nvPr/>
        </p:nvSpPr>
        <p:spPr>
          <a:xfrm>
            <a:off x="6886575" y="0"/>
            <a:ext cx="4524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///////////////////////////////////////////////////////////////////////////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interrupt</a:t>
            </a:r>
            <a:r>
              <a:rPr lang="ko-KR" altLang="en-US" sz="1000" dirty="0"/>
              <a:t>() </a:t>
            </a:r>
            <a:r>
              <a:rPr lang="ko-KR" altLang="en-US" sz="1000" dirty="0" err="1"/>
              <a:t>iv</a:t>
            </a:r>
            <a:r>
              <a:rPr lang="ko-KR" altLang="en-US" sz="1000" dirty="0"/>
              <a:t> IVT_INT_USART3 </a:t>
            </a:r>
            <a:r>
              <a:rPr lang="ko-KR" altLang="en-US" sz="1000" dirty="0" err="1"/>
              <a:t>ics</a:t>
            </a:r>
            <a:r>
              <a:rPr lang="ko-KR" altLang="en-US" sz="1000" dirty="0"/>
              <a:t> ICS_AUTO {</a:t>
            </a:r>
          </a:p>
          <a:p>
            <a:r>
              <a:rPr lang="ko-KR" altLang="en-US" sz="1000" dirty="0"/>
              <a:t>// </a:t>
            </a:r>
            <a:r>
              <a:rPr lang="ko-KR" altLang="en-US" sz="1000" dirty="0" err="1"/>
              <a:t>Gelmesini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beklediğim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bilgi</a:t>
            </a:r>
            <a:endParaRPr lang="ko-KR" altLang="en-US" sz="1000" dirty="0"/>
          </a:p>
          <a:p>
            <a:r>
              <a:rPr lang="ko-KR" altLang="en-US" sz="1000" dirty="0"/>
              <a:t>//0x65 0x00 0x01 0x00 0xFF 0xFF 0xFF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(UART3_Data_Ready()&amp;&amp;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&lt;=6) //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received</a:t>
            </a:r>
            <a:endParaRPr lang="ko-KR" altLang="en-US" sz="1000" dirty="0"/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rx_array</a:t>
            </a:r>
            <a:r>
              <a:rPr lang="ko-KR" altLang="en-US" sz="1000" dirty="0"/>
              <a:t>[</a:t>
            </a:r>
            <a:r>
              <a:rPr lang="ko-KR" altLang="en-US" sz="1000" dirty="0" err="1"/>
              <a:t>i</a:t>
            </a:r>
            <a:r>
              <a:rPr lang="ko-KR" altLang="en-US" sz="1000" dirty="0"/>
              <a:t>]=Uart3_Read();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++;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A87A-CF53-4E6B-8562-A13F7561A2D6}"/>
              </a:ext>
            </a:extLst>
          </p:cNvPr>
          <p:cNvSpPr txBox="1"/>
          <p:nvPr/>
        </p:nvSpPr>
        <p:spPr>
          <a:xfrm>
            <a:off x="3609975" y="3522613"/>
            <a:ext cx="8267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void main()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{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UART2_Init_Advanced(57600, _UART_8_BIT_DATA, _UART_NOPARITY, _UART_ONE_STOPBIT, &amp;_GPIO_MODULE_USART2_PA23);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Delay_ms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(200);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UART2_Write_Text("try");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gelen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veriyi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tekrar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gönder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while(1) //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Sonsuz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döngü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{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if(UART2_Data_Ready())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Eğer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UART3'e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gelmiş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ise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{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UART2_Write_Text("n0.val=55");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gelen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veriyi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tekrar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gönder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}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}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678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913B5-C96E-4037-A96A-D920FA84A569}"/>
              </a:ext>
            </a:extLst>
          </p:cNvPr>
          <p:cNvSpPr txBox="1"/>
          <p:nvPr/>
        </p:nvSpPr>
        <p:spPr>
          <a:xfrm>
            <a:off x="323850" y="308819"/>
            <a:ext cx="5353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#define NEX_RET_CMD_FINISHED            (0x01)</a:t>
            </a:r>
          </a:p>
          <a:p>
            <a:r>
              <a:rPr lang="ko-KR" altLang="en-US" sz="1000" dirty="0"/>
              <a:t>#define NEX_RET_EVENT_LAUNCHED          (0x88)</a:t>
            </a:r>
          </a:p>
          <a:p>
            <a:r>
              <a:rPr lang="ko-KR" altLang="en-US" sz="1000" dirty="0"/>
              <a:t>#define NEX_RET_EVENT_UPGRADED          (0x89)</a:t>
            </a:r>
          </a:p>
          <a:p>
            <a:r>
              <a:rPr lang="ko-KR" altLang="en-US" sz="1000" dirty="0"/>
              <a:t>#define NEX_RET_EVENT_TOUCH_HEAD            (0x65)     </a:t>
            </a:r>
          </a:p>
          <a:p>
            <a:r>
              <a:rPr lang="ko-KR" altLang="en-US" sz="1000" dirty="0"/>
              <a:t>#define NEX_RET_EVENT_POSITION_HEAD         (0x67)</a:t>
            </a:r>
          </a:p>
          <a:p>
            <a:r>
              <a:rPr lang="ko-KR" altLang="en-US" sz="1000" dirty="0"/>
              <a:t>#define NEX_RET_EVENT_SLEEP_POSITION_HEAD   (0x68)</a:t>
            </a:r>
          </a:p>
          <a:p>
            <a:r>
              <a:rPr lang="ko-KR" altLang="en-US" sz="1000" dirty="0"/>
              <a:t>#define NEX_RET_CURRENT_PAGE_ID_HEAD        (0x66)</a:t>
            </a:r>
          </a:p>
          <a:p>
            <a:r>
              <a:rPr lang="ko-KR" altLang="en-US" sz="1000" dirty="0"/>
              <a:t>#define NEX_RET_STRING_HEAD                 (0x70)</a:t>
            </a:r>
          </a:p>
          <a:p>
            <a:r>
              <a:rPr lang="ko-KR" altLang="en-US" sz="1000" dirty="0"/>
              <a:t>#define NEX_RET_NUMBER_HEAD                 (0x71)</a:t>
            </a:r>
          </a:p>
          <a:p>
            <a:r>
              <a:rPr lang="ko-KR" altLang="en-US" sz="1000" dirty="0"/>
              <a:t>#define NEX_RET_INVALID_CMD             (0x00)</a:t>
            </a:r>
          </a:p>
          <a:p>
            <a:r>
              <a:rPr lang="ko-KR" altLang="en-US" sz="1000" dirty="0"/>
              <a:t>#define NEX_RET_INVALID_COMPONENT_ID    (0x02)</a:t>
            </a:r>
          </a:p>
          <a:p>
            <a:r>
              <a:rPr lang="ko-KR" altLang="en-US" sz="1000" dirty="0"/>
              <a:t>#define NEX_RET_INVALID_PAGE_ID         (0x03)</a:t>
            </a:r>
          </a:p>
          <a:p>
            <a:r>
              <a:rPr lang="ko-KR" altLang="en-US" sz="1000" dirty="0"/>
              <a:t>#define NEX_RET_INVALID_PICTURE_ID      (0x04)</a:t>
            </a:r>
          </a:p>
          <a:p>
            <a:r>
              <a:rPr lang="ko-KR" altLang="en-US" sz="1000" dirty="0"/>
              <a:t>#define NEX_RET_INVALID_FONT_ID         (0x05)</a:t>
            </a:r>
          </a:p>
          <a:p>
            <a:r>
              <a:rPr lang="ko-KR" altLang="en-US" sz="1000" dirty="0"/>
              <a:t>#define NEX_RET_INVALID_BAUD            (0x11)</a:t>
            </a:r>
          </a:p>
          <a:p>
            <a:r>
              <a:rPr lang="ko-KR" altLang="en-US" sz="1000" dirty="0"/>
              <a:t>#define NEX_RET_INVALID_VARIABLE        (0x1A)</a:t>
            </a:r>
          </a:p>
          <a:p>
            <a:r>
              <a:rPr lang="ko-KR" altLang="en-US" sz="1000" dirty="0"/>
              <a:t>#define NEX_RET_INVALID_OPERATION       (0x1B)</a:t>
            </a:r>
          </a:p>
          <a:p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77EAA-8F23-49E5-ACA9-900C3EAA66C8}"/>
              </a:ext>
            </a:extLst>
          </p:cNvPr>
          <p:cNvSpPr txBox="1"/>
          <p:nvPr/>
        </p:nvSpPr>
        <p:spPr>
          <a:xfrm>
            <a:off x="5676900" y="308819"/>
            <a:ext cx="6096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en-US" altLang="ko-KR" sz="1000" b="0" dirty="0">
                <a:solidFill>
                  <a:srgbClr val="80602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2" action="ppaction://hlinkfile"/>
              </a:rPr>
              <a:t>NexGauge.h</a:t>
            </a:r>
            <a:r>
              <a:rPr lang="en-US" altLang="ko-KR" sz="1000" b="0" dirty="0">
                <a:solidFill>
                  <a:srgbClr val="80602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18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(uint8_t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uint8_t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*name)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  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4" action="ppaction://hlinkfile"/>
              </a:rPr>
              <a:t>NexObject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23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getValue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(uint32_t *number)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24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  String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String(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"get 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26 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getObjName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27 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".</a:t>
            </a:r>
            <a:r>
              <a:rPr lang="en-US" altLang="ko-KR" sz="1000" b="0" dirty="0" err="1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28 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sendCommand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cmd.c_str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29  </a:t>
            </a:r>
            <a:r>
              <a:rPr lang="en-US" altLang="ko-KR" sz="1000" b="0" dirty="0">
                <a:solidFill>
                  <a:srgbClr val="E08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recvRetNumber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(number);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30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31 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32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setValue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(uint32_t number)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33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34  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[10] = {0};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35  String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36  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37 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utoa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(number,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10);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38 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getObjName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".</a:t>
            </a:r>
            <a:r>
              <a:rPr lang="en-US" altLang="ko-KR" sz="1000" b="0" dirty="0" err="1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41 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42 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sendCommand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cmd.c_str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43  </a:t>
            </a:r>
            <a:r>
              <a:rPr lang="en-US" altLang="ko-KR" sz="1000" b="0" dirty="0">
                <a:solidFill>
                  <a:srgbClr val="E08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recvRetCommandFinished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44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45  </a:t>
            </a:r>
          </a:p>
        </p:txBody>
      </p:sp>
    </p:spTree>
    <p:extLst>
      <p:ext uri="{BB962C8B-B14F-4D97-AF65-F5344CB8AC3E}">
        <p14:creationId xmlns:p14="http://schemas.microsoft.com/office/powerpoint/2010/main" val="114332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15A6D-039C-40A3-85CD-5B0B510BA449}"/>
              </a:ext>
            </a:extLst>
          </p:cNvPr>
          <p:cNvSpPr txBox="1"/>
          <p:nvPr/>
        </p:nvSpPr>
        <p:spPr>
          <a:xfrm>
            <a:off x="323849" y="308819"/>
            <a:ext cx="886777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Nextion</a:t>
            </a:r>
            <a:r>
              <a:rPr lang="en-US" altLang="ko-KR" sz="2400" dirty="0"/>
              <a:t> LCD HMI </a:t>
            </a:r>
            <a:r>
              <a:rPr lang="ko-KR" altLang="en-US" sz="2400" dirty="0"/>
              <a:t>연동 </a:t>
            </a:r>
            <a:r>
              <a:rPr lang="en-US" altLang="ko-KR" sz="2400" dirty="0"/>
              <a:t>- </a:t>
            </a:r>
            <a:r>
              <a:rPr lang="ko-KR" altLang="en-US" sz="2400" dirty="0"/>
              <a:t>개발 진행 순서</a:t>
            </a:r>
            <a:br>
              <a:rPr lang="en-US" altLang="ko-KR" sz="2400" dirty="0"/>
            </a:b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Nextion</a:t>
            </a:r>
            <a:r>
              <a:rPr lang="en-US" altLang="ko-KR" dirty="0"/>
              <a:t> &amp; target board </a:t>
            </a:r>
            <a:r>
              <a:rPr lang="ko-KR" altLang="en-US" dirty="0"/>
              <a:t>연결</a:t>
            </a:r>
            <a:br>
              <a:rPr lang="en-US" altLang="ko-KR" dirty="0"/>
            </a:br>
            <a:r>
              <a:rPr lang="en-US" altLang="ko-KR" dirty="0"/>
              <a:t>: 5V</a:t>
            </a:r>
            <a:r>
              <a:rPr lang="ko-KR" altLang="en-US" dirty="0"/>
              <a:t> </a:t>
            </a:r>
            <a:r>
              <a:rPr lang="en-US" altLang="ko-KR" dirty="0"/>
              <a:t>Power,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Conduc</a:t>
            </a:r>
            <a:r>
              <a:rPr lang="en-US" altLang="ko-KR" dirty="0">
                <a:sym typeface="Wingdings" panose="05000000000000000000" pitchFamily="2" charset="2"/>
              </a:rPr>
              <a:t>. Board or </a:t>
            </a:r>
            <a:r>
              <a:rPr lang="en-US" altLang="ko-KR" dirty="0"/>
              <a:t>AV PCB 3.3</a:t>
            </a:r>
            <a:br>
              <a:rPr lang="en-US" altLang="ko-KR" dirty="0"/>
            </a:br>
            <a:r>
              <a:rPr lang="en-US" altLang="ko-KR" dirty="0"/>
              <a:t>  UART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LCD, UART for Debug..</a:t>
            </a:r>
            <a:br>
              <a:rPr lang="en-US" altLang="ko-KR" dirty="0"/>
            </a:b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8E734-180B-4EC2-B94E-3F5C8F8A3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12585"/>
              </p:ext>
            </p:extLst>
          </p:nvPr>
        </p:nvGraphicFramePr>
        <p:xfrm>
          <a:off x="335281" y="1148082"/>
          <a:ext cx="11673837" cy="5469365"/>
        </p:xfrm>
        <a:graphic>
          <a:graphicData uri="http://schemas.openxmlformats.org/drawingml/2006/table">
            <a:tbl>
              <a:tblPr/>
              <a:tblGrid>
                <a:gridCol w="1297093">
                  <a:extLst>
                    <a:ext uri="{9D8B030D-6E8A-4147-A177-3AD203B41FA5}">
                      <a16:colId xmlns:a16="http://schemas.microsoft.com/office/drawing/2014/main" val="3404227559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266532781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48062079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3909179636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36262729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669303261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104184786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07730101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716857536"/>
                    </a:ext>
                  </a:extLst>
                </a:gridCol>
              </a:tblGrid>
              <a:tr h="63451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MODEL NAME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NX3224K024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NX3224K028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NX4024K032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NX4832K035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NX4827K043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NX8048K050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NX8048K070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NX8048K070-011R/011C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55148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2.4″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2.8″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3.2″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3.5″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4.3″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5.0″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93464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480*320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480*272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31021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Touch Panel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RTP/CTP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72476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62941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Flash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77181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RAM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78481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MCU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005354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EEPROM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6206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GPIOs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7609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RTC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8668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Enclosure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84438"/>
                  </a:ext>
                </a:extLst>
              </a:tr>
              <a:tr h="70310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IM160511002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IM160511003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IM160511005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IM160511007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IM170428001/IM170421001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50056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2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3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4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191919"/>
                          </a:solidFill>
                          <a:effectLst/>
                          <a:hlinkClick r:id="rId5"/>
                        </a:rPr>
                        <a:t>Click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6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7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4057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$20.4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$22.4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$27.4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$32.4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$49.9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$71.9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$81.9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$88/108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98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1E11F9-FB46-4AF0-A761-EBC869B6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04" y="370955"/>
            <a:ext cx="5939790" cy="638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Fira Sans"/>
              </a:rPr>
              <a:t>NEXTION ENHANCED HMI DISPLAY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6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29248F-DF45-4400-BAB0-5936744E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85348"/>
              </p:ext>
            </p:extLst>
          </p:nvPr>
        </p:nvGraphicFramePr>
        <p:xfrm>
          <a:off x="375920" y="1087128"/>
          <a:ext cx="11511280" cy="5557410"/>
        </p:xfrm>
        <a:graphic>
          <a:graphicData uri="http://schemas.openxmlformats.org/drawingml/2006/table">
            <a:tbl>
              <a:tblPr/>
              <a:tblGrid>
                <a:gridCol w="1438910">
                  <a:extLst>
                    <a:ext uri="{9D8B030D-6E8A-4147-A177-3AD203B41FA5}">
                      <a16:colId xmlns:a16="http://schemas.microsoft.com/office/drawing/2014/main" val="217049027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73000307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4216106426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48289808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99819539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225167026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362672513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88175833"/>
                    </a:ext>
                  </a:extLst>
                </a:gridCol>
              </a:tblGrid>
              <a:tr h="61995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MODEL NAME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NX3224T024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NX3224T028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NX4024T032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NX4832T035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NX4827T043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NX8048T050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NX8048T070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92934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2.4″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2.8″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3.2″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3.5″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4.3″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5.0″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3388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480*320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480*272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0068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Touch Panel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83742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6551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Flash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94507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RAM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95481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MCU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93776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EEPROM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23638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GPIOs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1528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RTC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23626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Enclosure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945466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IM150416002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IM150416005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IM150918001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IM150416003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IM150416007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7710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2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3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4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5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6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7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6302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$16.4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$18.4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$22.4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$27.4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$44.9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$64.9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$74.9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715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C29A1F8-4534-460A-A447-21C18F5A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324283"/>
            <a:ext cx="5393372" cy="638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Fira Sans"/>
              </a:rPr>
              <a:t>NEXTION BASIC HMI DISPLAY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B16D6F-86E3-40C8-894C-F2B612C8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52" y="0"/>
            <a:ext cx="998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CA0221-F1FC-4B62-ABDA-7683DCA6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3" y="0"/>
            <a:ext cx="10757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463F57-D672-4DC4-A112-EB163727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"/>
            <a:ext cx="94488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5DAB6E-EE5E-4A0C-8CDE-1DC81FE4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81100"/>
            <a:ext cx="9401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77B17D-D319-4058-9750-0CE2C36E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4800"/>
            <a:ext cx="9372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F1DF12-0DDE-4755-A7EE-48175410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404937"/>
            <a:ext cx="9467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2624</Words>
  <Application>Microsoft Office PowerPoint</Application>
  <PresentationFormat>와이드스크린</PresentationFormat>
  <Paragraphs>551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Fira Sans</vt:lpstr>
      <vt:lpstr>Monaco</vt:lpstr>
      <vt:lpstr>Noto Sans</vt:lpstr>
      <vt:lpstr>PT Sans</vt:lpstr>
      <vt:lpstr>Roboto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40</cp:revision>
  <dcterms:created xsi:type="dcterms:W3CDTF">2020-08-06T00:55:15Z</dcterms:created>
  <dcterms:modified xsi:type="dcterms:W3CDTF">2020-08-07T12:22:10Z</dcterms:modified>
</cp:coreProperties>
</file>