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13"/>
  </p:notesMasterIdLst>
  <p:sldIdLst>
    <p:sldId id="987" r:id="rId3"/>
    <p:sldId id="988" r:id="rId4"/>
    <p:sldId id="1189" r:id="rId5"/>
    <p:sldId id="1037" r:id="rId6"/>
    <p:sldId id="1190" r:id="rId7"/>
    <p:sldId id="1192" r:id="rId8"/>
    <p:sldId id="1193" r:id="rId9"/>
    <p:sldId id="1194" r:id="rId10"/>
    <p:sldId id="1195" r:id="rId11"/>
    <p:sldId id="1196" r:id="rId12"/>
  </p:sldIdLst>
  <p:sldSz cx="12192000" cy="6858000"/>
  <p:notesSz cx="6807200" cy="99393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spark@lth.kr" initials="y" lastIdx="1" clrIdx="0">
    <p:extLst>
      <p:ext uri="{19B8F6BF-5375-455C-9EA6-DF929625EA0E}">
        <p15:presenceInfo xmlns:p15="http://schemas.microsoft.com/office/powerpoint/2012/main" userId="yspark@lth.k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F5FB"/>
    <a:srgbClr val="9196DB"/>
    <a:srgbClr val="254D95"/>
    <a:srgbClr val="EA6A00"/>
    <a:srgbClr val="FF8521"/>
    <a:srgbClr val="ECEEF2"/>
    <a:srgbClr val="DAA600"/>
    <a:srgbClr val="F6F6F6"/>
    <a:srgbClr val="4472C4"/>
    <a:srgbClr val="BAC6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96"/>
      </p:cViewPr>
      <p:guideLst>
        <p:guide orient="horz" pos="2183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305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5838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816E14-D60C-4E2D-AFEC-16AB260E40E8}" type="datetimeFigureOut">
              <a:rPr lang="ko-KR" altLang="en-US" smtClean="0"/>
              <a:t>2020-01-28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2650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720" y="4783307"/>
            <a:ext cx="5445760" cy="3913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5838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BF2ADD-AB4F-4F5B-A7AE-D2BD0E0579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43173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슬라이드 이미지 개체 틀 1">
            <a:extLst>
              <a:ext uri="{FF2B5EF4-FFF2-40B4-BE49-F238E27FC236}">
                <a16:creationId xmlns:a16="http://schemas.microsoft.com/office/drawing/2014/main" id="{06BCAE66-8080-4111-BF25-4A8F1D5DA10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13D7E97-E537-4C84-BB9C-748F3EB993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ko-KR" altLang="en-US" sz="800" dirty="0">
              <a:latin typeface="+mj-lt"/>
            </a:endParaRPr>
          </a:p>
        </p:txBody>
      </p:sp>
      <p:sp>
        <p:nvSpPr>
          <p:cNvPr id="5124" name="슬라이드 번호 개체 틀 3">
            <a:extLst>
              <a:ext uri="{FF2B5EF4-FFF2-40B4-BE49-F238E27FC236}">
                <a16:creationId xmlns:a16="http://schemas.microsoft.com/office/drawing/2014/main" id="{41DC5476-88F0-40A6-8DB7-4177D8AACA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6463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defTabSz="906463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defTabSz="906463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defTabSz="906463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defTabSz="906463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064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064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064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064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6B8FBB66-7AB8-4F3F-A269-2F3202B88C8E}" type="slidenum">
              <a:rPr lang="ko-KR" altLang="en-US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1</a:t>
            </a:fld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09623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슬라이드 이미지 개체 틀 1">
            <a:extLst>
              <a:ext uri="{FF2B5EF4-FFF2-40B4-BE49-F238E27FC236}">
                <a16:creationId xmlns:a16="http://schemas.microsoft.com/office/drawing/2014/main" id="{06BCAE66-8080-4111-BF25-4A8F1D5DA10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13D7E97-E537-4C84-BB9C-748F3EB993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ko-KR" altLang="en-US" sz="800" dirty="0">
              <a:latin typeface="+mj-lt"/>
            </a:endParaRPr>
          </a:p>
        </p:txBody>
      </p:sp>
      <p:sp>
        <p:nvSpPr>
          <p:cNvPr id="5124" name="슬라이드 번호 개체 틀 3">
            <a:extLst>
              <a:ext uri="{FF2B5EF4-FFF2-40B4-BE49-F238E27FC236}">
                <a16:creationId xmlns:a16="http://schemas.microsoft.com/office/drawing/2014/main" id="{41DC5476-88F0-40A6-8DB7-4177D8AACA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6463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defTabSz="906463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defTabSz="906463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defTabSz="906463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defTabSz="906463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064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064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064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064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6B8FBB66-7AB8-4F3F-A269-2F3202B88C8E}" type="slidenum">
              <a:rPr lang="ko-KR" altLang="en-US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10</a:t>
            </a:fld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7270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슬라이드 이미지 개체 틀 1">
            <a:extLst>
              <a:ext uri="{FF2B5EF4-FFF2-40B4-BE49-F238E27FC236}">
                <a16:creationId xmlns:a16="http://schemas.microsoft.com/office/drawing/2014/main" id="{06BCAE66-8080-4111-BF25-4A8F1D5DA10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13D7E97-E537-4C84-BB9C-748F3EB993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ko-KR" altLang="en-US" sz="800" dirty="0">
              <a:latin typeface="+mj-lt"/>
            </a:endParaRPr>
          </a:p>
        </p:txBody>
      </p:sp>
      <p:sp>
        <p:nvSpPr>
          <p:cNvPr id="5124" name="슬라이드 번호 개체 틀 3">
            <a:extLst>
              <a:ext uri="{FF2B5EF4-FFF2-40B4-BE49-F238E27FC236}">
                <a16:creationId xmlns:a16="http://schemas.microsoft.com/office/drawing/2014/main" id="{41DC5476-88F0-40A6-8DB7-4177D8AACA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6463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defTabSz="906463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defTabSz="906463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defTabSz="906463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defTabSz="906463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064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064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064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064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6B8FBB66-7AB8-4F3F-A269-2F3202B88C8E}" type="slidenum">
              <a:rPr lang="ko-KR" altLang="en-US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2</a:t>
            </a:fld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39115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슬라이드 이미지 개체 틀 1">
            <a:extLst>
              <a:ext uri="{FF2B5EF4-FFF2-40B4-BE49-F238E27FC236}">
                <a16:creationId xmlns:a16="http://schemas.microsoft.com/office/drawing/2014/main" id="{06BCAE66-8080-4111-BF25-4A8F1D5DA10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13D7E97-E537-4C84-BB9C-748F3EB993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ko-KR" altLang="en-US" sz="800" dirty="0">
              <a:latin typeface="+mj-lt"/>
            </a:endParaRPr>
          </a:p>
        </p:txBody>
      </p:sp>
      <p:sp>
        <p:nvSpPr>
          <p:cNvPr id="5124" name="슬라이드 번호 개체 틀 3">
            <a:extLst>
              <a:ext uri="{FF2B5EF4-FFF2-40B4-BE49-F238E27FC236}">
                <a16:creationId xmlns:a16="http://schemas.microsoft.com/office/drawing/2014/main" id="{41DC5476-88F0-40A6-8DB7-4177D8AACA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6463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defTabSz="906463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defTabSz="906463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defTabSz="906463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defTabSz="906463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064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064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064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064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6B8FBB66-7AB8-4F3F-A269-2F3202B88C8E}" type="slidenum">
              <a:rPr lang="ko-KR" altLang="en-US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3</a:t>
            </a:fld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11946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슬라이드 이미지 개체 틀 1">
            <a:extLst>
              <a:ext uri="{FF2B5EF4-FFF2-40B4-BE49-F238E27FC236}">
                <a16:creationId xmlns:a16="http://schemas.microsoft.com/office/drawing/2014/main" id="{06BCAE66-8080-4111-BF25-4A8F1D5DA10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13D7E97-E537-4C84-BB9C-748F3EB993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ko-KR" altLang="en-US" sz="800" dirty="0">
              <a:latin typeface="+mj-lt"/>
            </a:endParaRPr>
          </a:p>
        </p:txBody>
      </p:sp>
      <p:sp>
        <p:nvSpPr>
          <p:cNvPr id="5124" name="슬라이드 번호 개체 틀 3">
            <a:extLst>
              <a:ext uri="{FF2B5EF4-FFF2-40B4-BE49-F238E27FC236}">
                <a16:creationId xmlns:a16="http://schemas.microsoft.com/office/drawing/2014/main" id="{41DC5476-88F0-40A6-8DB7-4177D8AACA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6463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defTabSz="906463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defTabSz="906463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defTabSz="906463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defTabSz="906463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064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064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064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064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6B8FBB66-7AB8-4F3F-A269-2F3202B88C8E}" type="slidenum">
              <a:rPr lang="ko-KR" altLang="en-US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4</a:t>
            </a:fld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982719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슬라이드 이미지 개체 틀 1">
            <a:extLst>
              <a:ext uri="{FF2B5EF4-FFF2-40B4-BE49-F238E27FC236}">
                <a16:creationId xmlns:a16="http://schemas.microsoft.com/office/drawing/2014/main" id="{06BCAE66-8080-4111-BF25-4A8F1D5DA10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13D7E97-E537-4C84-BB9C-748F3EB993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ko-KR" altLang="en-US" sz="800" dirty="0">
              <a:latin typeface="+mj-lt"/>
            </a:endParaRPr>
          </a:p>
        </p:txBody>
      </p:sp>
      <p:sp>
        <p:nvSpPr>
          <p:cNvPr id="5124" name="슬라이드 번호 개체 틀 3">
            <a:extLst>
              <a:ext uri="{FF2B5EF4-FFF2-40B4-BE49-F238E27FC236}">
                <a16:creationId xmlns:a16="http://schemas.microsoft.com/office/drawing/2014/main" id="{41DC5476-88F0-40A6-8DB7-4177D8AACA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6463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defTabSz="906463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defTabSz="906463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defTabSz="906463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defTabSz="906463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064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064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064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064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6B8FBB66-7AB8-4F3F-A269-2F3202B88C8E}" type="slidenum">
              <a:rPr lang="ko-KR" altLang="en-US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5</a:t>
            </a:fld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817904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슬라이드 이미지 개체 틀 1">
            <a:extLst>
              <a:ext uri="{FF2B5EF4-FFF2-40B4-BE49-F238E27FC236}">
                <a16:creationId xmlns:a16="http://schemas.microsoft.com/office/drawing/2014/main" id="{06BCAE66-8080-4111-BF25-4A8F1D5DA10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13D7E97-E537-4C84-BB9C-748F3EB993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ko-KR" altLang="en-US" sz="800" dirty="0">
              <a:latin typeface="+mj-lt"/>
            </a:endParaRPr>
          </a:p>
        </p:txBody>
      </p:sp>
      <p:sp>
        <p:nvSpPr>
          <p:cNvPr id="5124" name="슬라이드 번호 개체 틀 3">
            <a:extLst>
              <a:ext uri="{FF2B5EF4-FFF2-40B4-BE49-F238E27FC236}">
                <a16:creationId xmlns:a16="http://schemas.microsoft.com/office/drawing/2014/main" id="{41DC5476-88F0-40A6-8DB7-4177D8AACA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6463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defTabSz="906463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defTabSz="906463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defTabSz="906463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defTabSz="906463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064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064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064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064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6B8FBB66-7AB8-4F3F-A269-2F3202B88C8E}" type="slidenum">
              <a:rPr lang="ko-KR" altLang="en-US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6</a:t>
            </a:fld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72684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슬라이드 이미지 개체 틀 1">
            <a:extLst>
              <a:ext uri="{FF2B5EF4-FFF2-40B4-BE49-F238E27FC236}">
                <a16:creationId xmlns:a16="http://schemas.microsoft.com/office/drawing/2014/main" id="{06BCAE66-8080-4111-BF25-4A8F1D5DA10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13D7E97-E537-4C84-BB9C-748F3EB993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ko-KR" altLang="en-US" sz="800" dirty="0">
              <a:latin typeface="+mj-lt"/>
            </a:endParaRPr>
          </a:p>
        </p:txBody>
      </p:sp>
      <p:sp>
        <p:nvSpPr>
          <p:cNvPr id="5124" name="슬라이드 번호 개체 틀 3">
            <a:extLst>
              <a:ext uri="{FF2B5EF4-FFF2-40B4-BE49-F238E27FC236}">
                <a16:creationId xmlns:a16="http://schemas.microsoft.com/office/drawing/2014/main" id="{41DC5476-88F0-40A6-8DB7-4177D8AACA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6463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defTabSz="906463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defTabSz="906463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defTabSz="906463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defTabSz="906463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064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064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064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064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6B8FBB66-7AB8-4F3F-A269-2F3202B88C8E}" type="slidenum">
              <a:rPr lang="ko-KR" altLang="en-US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7</a:t>
            </a:fld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24308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슬라이드 이미지 개체 틀 1">
            <a:extLst>
              <a:ext uri="{FF2B5EF4-FFF2-40B4-BE49-F238E27FC236}">
                <a16:creationId xmlns:a16="http://schemas.microsoft.com/office/drawing/2014/main" id="{06BCAE66-8080-4111-BF25-4A8F1D5DA10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13D7E97-E537-4C84-BB9C-748F3EB993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ko-KR" altLang="en-US" sz="800" dirty="0">
              <a:latin typeface="+mj-lt"/>
            </a:endParaRPr>
          </a:p>
        </p:txBody>
      </p:sp>
      <p:sp>
        <p:nvSpPr>
          <p:cNvPr id="5124" name="슬라이드 번호 개체 틀 3">
            <a:extLst>
              <a:ext uri="{FF2B5EF4-FFF2-40B4-BE49-F238E27FC236}">
                <a16:creationId xmlns:a16="http://schemas.microsoft.com/office/drawing/2014/main" id="{41DC5476-88F0-40A6-8DB7-4177D8AACA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6463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defTabSz="906463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defTabSz="906463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defTabSz="906463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defTabSz="906463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064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064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064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064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6B8FBB66-7AB8-4F3F-A269-2F3202B88C8E}" type="slidenum">
              <a:rPr lang="ko-KR" altLang="en-US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8</a:t>
            </a:fld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096619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슬라이드 이미지 개체 틀 1">
            <a:extLst>
              <a:ext uri="{FF2B5EF4-FFF2-40B4-BE49-F238E27FC236}">
                <a16:creationId xmlns:a16="http://schemas.microsoft.com/office/drawing/2014/main" id="{06BCAE66-8080-4111-BF25-4A8F1D5DA10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13D7E97-E537-4C84-BB9C-748F3EB993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ko-KR" altLang="en-US" sz="800" dirty="0">
              <a:latin typeface="+mj-lt"/>
            </a:endParaRPr>
          </a:p>
        </p:txBody>
      </p:sp>
      <p:sp>
        <p:nvSpPr>
          <p:cNvPr id="5124" name="슬라이드 번호 개체 틀 3">
            <a:extLst>
              <a:ext uri="{FF2B5EF4-FFF2-40B4-BE49-F238E27FC236}">
                <a16:creationId xmlns:a16="http://schemas.microsoft.com/office/drawing/2014/main" id="{41DC5476-88F0-40A6-8DB7-4177D8AACA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6463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defTabSz="906463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defTabSz="906463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defTabSz="906463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defTabSz="906463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064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064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064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064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6B8FBB66-7AB8-4F3F-A269-2F3202B88C8E}" type="slidenum">
              <a:rPr lang="ko-KR" altLang="en-US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9</a:t>
            </a:fld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31109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D3F051-83B8-46B7-AEC5-9A936A8625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9BA1111-23D3-4C16-825B-8C950A843D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FDC8A0-D66C-4C6E-81BB-D9EFD2D4B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8295-9234-493C-A35C-87B8CAF37537}" type="datetimeFigureOut">
              <a:rPr lang="ko-KR" altLang="en-US" smtClean="0"/>
              <a:t>2020-01-28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70726E-B05A-4A56-8F31-EB6873EE4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DBC5B0-84C9-405A-8239-2C3643428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6431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5A112C-F3B9-4574-8EEF-9BD7BE8C2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88EFADA-0159-4D65-A71E-B7207CE03B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19E649-EEA7-4371-8E24-DAE331D81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8295-9234-493C-A35C-87B8CAF37537}" type="datetimeFigureOut">
              <a:rPr lang="ko-KR" altLang="en-US" smtClean="0"/>
              <a:t>2020-01-28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F572EB-6E86-4DC5-A317-7BFEE4AF2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349961-2A52-457F-BB24-A19A5E759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6142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DAAE879-4C89-4BF7-8CFA-873281801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0708312-5D8A-46F2-93F1-03CC736241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A5881A-CD60-49EE-8013-6BE3480E2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8295-9234-493C-A35C-87B8CAF37537}" type="datetimeFigureOut">
              <a:rPr lang="ko-KR" altLang="en-US" smtClean="0"/>
              <a:t>2020-01-28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38CB6E-5D77-4200-84EC-C8FE38F56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FF266B-E507-4A99-86C1-828519DBF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82441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61900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D3F051-83B8-46B7-AEC5-9A936A8625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9BA1111-23D3-4C16-825B-8C950A843D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FDC8A0-D66C-4C6E-81BB-D9EFD2D4B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8295-9234-493C-A35C-87B8CAF37537}" type="datetimeFigureOut">
              <a:rPr lang="ko-KR" altLang="en-US" smtClean="0"/>
              <a:t>2020-01-28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70726E-B05A-4A56-8F31-EB6873EE4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DBC5B0-84C9-405A-8239-2C3643428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 descr="logo.jpg">
            <a:extLst>
              <a:ext uri="{FF2B5EF4-FFF2-40B4-BE49-F238E27FC236}">
                <a16:creationId xmlns:a16="http://schemas.microsoft.com/office/drawing/2014/main" id="{33C94C83-7ACD-4680-B316-6A8A872775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2696" y="6356349"/>
            <a:ext cx="933171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34493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001CA5-A0BA-4A90-8A13-C42BC89BD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C48B8A-AFF0-448F-94E2-CDC2FA731A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36F67A-9C83-4976-82AF-E48A12F69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8295-9234-493C-A35C-87B8CAF37537}" type="datetimeFigureOut">
              <a:rPr lang="ko-KR" altLang="en-US" smtClean="0"/>
              <a:t>2020-01-28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2998F1-A9CA-4647-8641-B11E4DFD7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FF25CE-6401-40BC-8628-0A8B99CB4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24400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0C2210-57E9-49BF-B9BB-9ECF6DC6D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627E61-0330-4AB2-B735-35953C44BB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D7B6C7-5193-4DD2-B792-5A8277237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8295-9234-493C-A35C-87B8CAF37537}" type="datetimeFigureOut">
              <a:rPr lang="ko-KR" altLang="en-US" smtClean="0"/>
              <a:t>2020-01-28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EF90A1-6815-4770-B549-E0BE4A5FA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00D4E5-18C8-4847-9B53-7ACA45392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33738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49B90F-508E-4B60-9A37-A1C4AC28C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873CE5-167A-4FD1-B8A3-8F02E98CE7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20D7C42-2025-4145-8F6C-804D2BE1C5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D3464C2-9A16-4701-A82C-F813435D1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8295-9234-493C-A35C-87B8CAF37537}" type="datetimeFigureOut">
              <a:rPr lang="ko-KR" altLang="en-US" smtClean="0"/>
              <a:t>2020-01-28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0CC429C-1EBC-4570-AF00-643760125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E827954-ED94-4353-A513-ED83224FB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9249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B8A559-E7B4-45DF-AF87-66A5F7A1B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A4489D-A482-4F55-8938-148D984C8C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32F5D5B-B6CE-49AD-9AC8-252534EEE2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B5CA6D5-BBF7-45D9-B9B8-6864685E07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165747F-AAE1-438C-A1D3-8E289FDD4D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B873B16-B061-4C4F-A6E1-69D8083D3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8295-9234-493C-A35C-87B8CAF37537}" type="datetimeFigureOut">
              <a:rPr lang="ko-KR" altLang="en-US" smtClean="0"/>
              <a:t>2020-01-28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4478C0B-8D42-4498-B4C9-733607670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2A5BD08-4213-42A3-91B8-DAC790565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76921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4494AA-61DB-4F8E-82DA-E8A8922B9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EEDB159-9750-4837-9632-571EE0A65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8295-9234-493C-A35C-87B8CAF37537}" type="datetimeFigureOut">
              <a:rPr lang="ko-KR" altLang="en-US" smtClean="0"/>
              <a:t>2020-01-28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230FBEC-2FA1-4B6E-BEEC-152FAC73F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4075634-6D1B-4CEC-82E0-1EF945A1A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844113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ED26990-E95D-4299-8FB4-5514380AC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8295-9234-493C-A35C-87B8CAF37537}" type="datetimeFigureOut">
              <a:rPr lang="ko-KR" altLang="en-US" smtClean="0"/>
              <a:t>2020-01-28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E953CEE-4B68-45AF-9716-8E41075D8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051A21B-00FA-470F-A3A0-AF0FC4631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7119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001CA5-A0BA-4A90-8A13-C42BC89BD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C48B8A-AFF0-448F-94E2-CDC2FA731A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36F67A-9C83-4976-82AF-E48A12F69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8295-9234-493C-A35C-87B8CAF37537}" type="datetimeFigureOut">
              <a:rPr lang="ko-KR" altLang="en-US" smtClean="0"/>
              <a:t>2020-01-28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2998F1-A9CA-4647-8641-B11E4DFD7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FF25CE-6401-40BC-8628-0A8B99CB4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17714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E7535B-F2F7-42B3-8A9A-573B2E9D3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87C061-78D1-4804-961A-B980FA42A3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B72465C-9C78-4928-A7A8-DF306D2C30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0A8428E-3917-4F35-8907-73D27DAE6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8295-9234-493C-A35C-87B8CAF37537}" type="datetimeFigureOut">
              <a:rPr lang="ko-KR" altLang="en-US" smtClean="0"/>
              <a:t>2020-01-28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C54E48B-C2E3-4D9A-8A07-F65DABC6F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79DB7E8-7361-46C6-81B7-2D5F004A2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342605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ABABA9-DE43-4DF0-A0C7-8F6DC2FD1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9AD0DD5-6DA3-41F2-9364-37A858FD6F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E9038E7-7307-4304-9C44-3951AD801F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6E362F-1668-4A80-B5CD-B6EFCA4FB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8295-9234-493C-A35C-87B8CAF37537}" type="datetimeFigureOut">
              <a:rPr lang="ko-KR" altLang="en-US" smtClean="0"/>
              <a:t>2020-01-28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2F838E9-9897-4830-949F-CCD85134D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FF4EF5F-CE9B-4E97-BC3B-8F168B67A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53610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5A112C-F3B9-4574-8EEF-9BD7BE8C2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88EFADA-0159-4D65-A71E-B7207CE03B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19E649-EEA7-4371-8E24-DAE331D81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8295-9234-493C-A35C-87B8CAF37537}" type="datetimeFigureOut">
              <a:rPr lang="ko-KR" altLang="en-US" smtClean="0"/>
              <a:t>2020-01-28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F572EB-6E86-4DC5-A317-7BFEE4AF2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349961-2A52-457F-BB24-A19A5E759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147440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DAAE879-4C89-4BF7-8CFA-873281801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0708312-5D8A-46F2-93F1-03CC736241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A5881A-CD60-49EE-8013-6BE3480E2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8295-9234-493C-A35C-87B8CAF37537}" type="datetimeFigureOut">
              <a:rPr lang="ko-KR" altLang="en-US" smtClean="0"/>
              <a:t>2020-01-28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38CB6E-5D77-4200-84EC-C8FE38F56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FF266B-E507-4A99-86C1-828519DBF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772083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7329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0C2210-57E9-49BF-B9BB-9ECF6DC6D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627E61-0330-4AB2-B735-35953C44BB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D7B6C7-5193-4DD2-B792-5A8277237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8295-9234-493C-A35C-87B8CAF37537}" type="datetimeFigureOut">
              <a:rPr lang="ko-KR" altLang="en-US" smtClean="0"/>
              <a:t>2020-01-28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EF90A1-6815-4770-B549-E0BE4A5FA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00D4E5-18C8-4847-9B53-7ACA45392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0524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49B90F-508E-4B60-9A37-A1C4AC28C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873CE5-167A-4FD1-B8A3-8F02E98CE7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20D7C42-2025-4145-8F6C-804D2BE1C5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D3464C2-9A16-4701-A82C-F813435D1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8295-9234-493C-A35C-87B8CAF37537}" type="datetimeFigureOut">
              <a:rPr lang="ko-KR" altLang="en-US" smtClean="0"/>
              <a:t>2020-01-28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0CC429C-1EBC-4570-AF00-643760125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E827954-ED94-4353-A513-ED83224FB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0181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B8A559-E7B4-45DF-AF87-66A5F7A1B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A4489D-A482-4F55-8938-148D984C8C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32F5D5B-B6CE-49AD-9AC8-252534EEE2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B5CA6D5-BBF7-45D9-B9B8-6864685E07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165747F-AAE1-438C-A1D3-8E289FDD4D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B873B16-B061-4C4F-A6E1-69D8083D3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8295-9234-493C-A35C-87B8CAF37537}" type="datetimeFigureOut">
              <a:rPr lang="ko-KR" altLang="en-US" smtClean="0"/>
              <a:t>2020-01-28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4478C0B-8D42-4498-B4C9-733607670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2A5BD08-4213-42A3-91B8-DAC790565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6387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4494AA-61DB-4F8E-82DA-E8A8922B9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EEDB159-9750-4837-9632-571EE0A65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8295-9234-493C-A35C-87B8CAF37537}" type="datetimeFigureOut">
              <a:rPr lang="ko-KR" altLang="en-US" smtClean="0"/>
              <a:t>2020-01-28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230FBEC-2FA1-4B6E-BEEC-152FAC73F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4075634-6D1B-4CEC-82E0-1EF945A1A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9313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ED26990-E95D-4299-8FB4-5514380AC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8295-9234-493C-A35C-87B8CAF37537}" type="datetimeFigureOut">
              <a:rPr lang="ko-KR" altLang="en-US" smtClean="0"/>
              <a:t>2020-01-28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E953CEE-4B68-45AF-9716-8E41075D8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051A21B-00FA-470F-A3A0-AF0FC4631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5901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E7535B-F2F7-42B3-8A9A-573B2E9D3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87C061-78D1-4804-961A-B980FA42A3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B72465C-9C78-4928-A7A8-DF306D2C30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0A8428E-3917-4F35-8907-73D27DAE6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8295-9234-493C-A35C-87B8CAF37537}" type="datetimeFigureOut">
              <a:rPr lang="ko-KR" altLang="en-US" smtClean="0"/>
              <a:t>2020-01-28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C54E48B-C2E3-4D9A-8A07-F65DABC6F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79DB7E8-7361-46C6-81B7-2D5F004A2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0752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ABABA9-DE43-4DF0-A0C7-8F6DC2FD1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9AD0DD5-6DA3-41F2-9364-37A858FD6F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E9038E7-7307-4304-9C44-3951AD801F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6E362F-1668-4A80-B5CD-B6EFCA4FB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8295-9234-493C-A35C-87B8CAF37537}" type="datetimeFigureOut">
              <a:rPr lang="ko-KR" altLang="en-US" smtClean="0"/>
              <a:t>2020-01-28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2F838E9-9897-4830-949F-CCD85134D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FF4EF5F-CE9B-4E97-BC3B-8F168B67A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8597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A4F6666-33E3-4733-AB3D-1756979DF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F1FE91-A24B-4A74-B344-405EF93B14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C1E886-4267-49DA-920B-973A079392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658295-9234-493C-A35C-87B8CAF37537}" type="datetimeFigureOut">
              <a:rPr lang="ko-KR" altLang="en-US" smtClean="0"/>
              <a:t>2020-01-28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E20F1D-FA8E-4852-867F-FB425E898B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00EFDE-FDF5-4552-A700-B9615A23CD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6789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A4F6666-33E3-4733-AB3D-1756979DF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F1FE91-A24B-4A74-B344-405EF93B14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C1E886-4267-49DA-920B-973A079392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658295-9234-493C-A35C-87B8CAF37537}" type="datetimeFigureOut">
              <a:rPr lang="ko-KR" altLang="en-US" smtClean="0"/>
              <a:t>2020-01-28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E20F1D-FA8E-4852-867F-FB425E898B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00EFDE-FDF5-4552-A700-B9615A23CD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532120-B16D-4AD4-9E62-FC9305896752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 descr="logo.jpg">
            <a:extLst>
              <a:ext uri="{FF2B5EF4-FFF2-40B4-BE49-F238E27FC236}">
                <a16:creationId xmlns:a16="http://schemas.microsoft.com/office/drawing/2014/main" id="{20E56D35-88CA-4EDB-8390-F6EA73C9F963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2696" y="6356349"/>
            <a:ext cx="933171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0943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emf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BAE7F42-DAC4-4C75-BFCD-7E1BE644C6F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5FDC430-A2DB-4B7E-90EA-47BEDF0F2530}"/>
              </a:ext>
            </a:extLst>
          </p:cNvPr>
          <p:cNvSpPr txBox="1"/>
          <p:nvPr/>
        </p:nvSpPr>
        <p:spPr>
          <a:xfrm>
            <a:off x="3431705" y="2564904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9FB74B-97D6-4125-98F3-AA749BC93BB1}"/>
              </a:ext>
            </a:extLst>
          </p:cNvPr>
          <p:cNvSpPr txBox="1"/>
          <p:nvPr/>
        </p:nvSpPr>
        <p:spPr>
          <a:xfrm>
            <a:off x="763030" y="1887796"/>
            <a:ext cx="106659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Conductivity FW </a:t>
            </a:r>
            <a:r>
              <a:rPr lang="ko-KR" altLang="en-US" sz="4400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개발 </a:t>
            </a:r>
            <a:endParaRPr lang="en-US" altLang="ko-KR" sz="4400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D819529-3C1D-4B30-8221-BDE421688BE5}"/>
              </a:ext>
            </a:extLst>
          </p:cNvPr>
          <p:cNvSpPr txBox="1"/>
          <p:nvPr/>
        </p:nvSpPr>
        <p:spPr>
          <a:xfrm>
            <a:off x="1003901" y="2934236"/>
            <a:ext cx="10184197" cy="55399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 &amp; D</a:t>
            </a:r>
          </a:p>
        </p:txBody>
      </p:sp>
      <p:pic>
        <p:nvPicPr>
          <p:cNvPr id="14" name="Picture 11" descr="(가로)ATIK copy">
            <a:extLst>
              <a:ext uri="{FF2B5EF4-FFF2-40B4-BE49-F238E27FC236}">
                <a16:creationId xmlns:a16="http://schemas.microsoft.com/office/drawing/2014/main" id="{49DC40F9-9219-47C9-91CA-84D2E7B65A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7275" y="5301208"/>
            <a:ext cx="2457450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3">
            <a:extLst>
              <a:ext uri="{FF2B5EF4-FFF2-40B4-BE49-F238E27FC236}">
                <a16:creationId xmlns:a16="http://schemas.microsoft.com/office/drawing/2014/main" id="{BCF70E21-25AA-4442-AB7F-874A68D28261}"/>
              </a:ext>
            </a:extLst>
          </p:cNvPr>
          <p:cNvSpPr>
            <a:spLocks noGrp="1" noChangeArrowheads="1"/>
          </p:cNvSpPr>
          <p:nvPr/>
        </p:nvSpPr>
        <p:spPr bwMode="gray">
          <a:xfrm>
            <a:off x="3915660" y="6097247"/>
            <a:ext cx="4547839" cy="354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None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㈜</a:t>
            </a:r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한국에이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.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티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.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아이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873244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BAE7F42-DAC4-4C75-BFCD-7E1BE644C6F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BC9F36B9-5CD1-4DD9-AB0A-D76317E1DABD}"/>
              </a:ext>
            </a:extLst>
          </p:cNvPr>
          <p:cNvSpPr/>
          <p:nvPr/>
        </p:nvSpPr>
        <p:spPr>
          <a:xfrm>
            <a:off x="-41945" y="0"/>
            <a:ext cx="12192000" cy="68580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Font typeface="+mj-lt"/>
              <a:buAutoNum type="arabicPeriod"/>
            </a:pPr>
            <a:endParaRPr lang="ko-KR" altLang="en-US" dirty="0"/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AFE56292-6B63-4A45-8904-707CA16C8088}"/>
              </a:ext>
            </a:extLst>
          </p:cNvPr>
          <p:cNvSpPr/>
          <p:nvPr/>
        </p:nvSpPr>
        <p:spPr bwMode="auto">
          <a:xfrm>
            <a:off x="41945" y="0"/>
            <a:ext cx="12192000" cy="71437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latinLnBrk="1" hangingPunct="1">
              <a:defRPr/>
            </a:pPr>
            <a:r>
              <a:rPr lang="en-US" altLang="ko-KR" sz="25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5. control</a:t>
            </a:r>
            <a:r>
              <a:rPr lang="ko-KR" altLang="en-US" sz="25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25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</a:t>
            </a:r>
            <a:r>
              <a:rPr lang="ko-KR" altLang="en-US" sz="25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25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diagram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E8D6B36-1B9B-4CD0-BE40-D9B4077DBC74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2623" y="1457820"/>
            <a:ext cx="5731510" cy="3606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55510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BAE7F42-DAC4-4C75-BFCD-7E1BE644C6F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5FDC430-A2DB-4B7E-90EA-47BEDF0F2530}"/>
              </a:ext>
            </a:extLst>
          </p:cNvPr>
          <p:cNvSpPr txBox="1"/>
          <p:nvPr/>
        </p:nvSpPr>
        <p:spPr>
          <a:xfrm>
            <a:off x="3431705" y="2564904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9FB74B-97D6-4125-98F3-AA749BC93BB1}"/>
              </a:ext>
            </a:extLst>
          </p:cNvPr>
          <p:cNvSpPr txBox="1"/>
          <p:nvPr/>
        </p:nvSpPr>
        <p:spPr>
          <a:xfrm>
            <a:off x="1214421" y="2934236"/>
            <a:ext cx="409599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Contents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C9F36B9-5CD1-4DD9-AB0A-D76317E1DABD}"/>
              </a:ext>
            </a:extLst>
          </p:cNvPr>
          <p:cNvSpPr/>
          <p:nvPr/>
        </p:nvSpPr>
        <p:spPr>
          <a:xfrm>
            <a:off x="6072418" y="0"/>
            <a:ext cx="6096000" cy="68580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Font typeface="+mj-lt"/>
              <a:buAutoNum type="arabicPeriod"/>
            </a:pP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F055413-384A-4B0E-928E-4AA45BE2F6D2}"/>
              </a:ext>
            </a:extLst>
          </p:cNvPr>
          <p:cNvSpPr/>
          <p:nvPr/>
        </p:nvSpPr>
        <p:spPr>
          <a:xfrm>
            <a:off x="6909129" y="1786841"/>
            <a:ext cx="4572000" cy="3072123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000" spc="-150" dirty="0">
                <a:solidFill>
                  <a:schemeClr val="accent1">
                    <a:lumMod val="50000"/>
                  </a:schemeClr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업무 분장</a:t>
            </a:r>
            <a:endParaRPr lang="en-US" altLang="ko-KR" sz="2000" spc="-150" dirty="0">
              <a:solidFill>
                <a:schemeClr val="accent1">
                  <a:lumMod val="50000"/>
                </a:schemeClr>
              </a:solidFill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000" spc="-150" dirty="0">
                <a:solidFill>
                  <a:schemeClr val="accent1">
                    <a:lumMod val="50000"/>
                  </a:schemeClr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일정</a:t>
            </a:r>
            <a:endParaRPr lang="en-US" altLang="ko-KR" sz="2000" spc="-150" dirty="0">
              <a:solidFill>
                <a:schemeClr val="accent1">
                  <a:lumMod val="50000"/>
                </a:schemeClr>
              </a:solidFill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000" spc="-150" dirty="0">
                <a:solidFill>
                  <a:schemeClr val="accent1">
                    <a:lumMod val="50000"/>
                  </a:schemeClr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개발 사양</a:t>
            </a:r>
            <a:endParaRPr lang="en-US" altLang="ko-KR" sz="2000" spc="-150" dirty="0">
              <a:solidFill>
                <a:schemeClr val="accent1">
                  <a:lumMod val="50000"/>
                </a:schemeClr>
              </a:solidFill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000" spc="-150" dirty="0">
                <a:solidFill>
                  <a:schemeClr val="accent1">
                    <a:lumMod val="50000"/>
                  </a:schemeClr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시퀀스 시나리오</a:t>
            </a:r>
            <a:endParaRPr lang="en-US" altLang="ko-KR" sz="2000" spc="-150" dirty="0">
              <a:solidFill>
                <a:schemeClr val="accent1">
                  <a:lumMod val="50000"/>
                </a:schemeClr>
              </a:solidFill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2000" spc="-150" dirty="0">
                <a:solidFill>
                  <a:schemeClr val="accent1">
                    <a:lumMod val="50000"/>
                  </a:schemeClr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Control block diagram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B5253B3C-EB17-4A9F-AC81-FDB8699DC80B}"/>
              </a:ext>
            </a:extLst>
          </p:cNvPr>
          <p:cNvCxnSpPr/>
          <p:nvPr/>
        </p:nvCxnSpPr>
        <p:spPr>
          <a:xfrm>
            <a:off x="1508166" y="3949899"/>
            <a:ext cx="3598224" cy="0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8239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BAE7F42-DAC4-4C75-BFCD-7E1BE644C6F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BC9F36B9-5CD1-4DD9-AB0A-D76317E1DAB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Font typeface="+mj-lt"/>
              <a:buAutoNum type="arabicPeriod"/>
            </a:pP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8FECB91-891A-409D-9AA7-1D4F167AAE87}"/>
              </a:ext>
            </a:extLst>
          </p:cNvPr>
          <p:cNvSpPr/>
          <p:nvPr/>
        </p:nvSpPr>
        <p:spPr bwMode="auto">
          <a:xfrm>
            <a:off x="0" y="0"/>
            <a:ext cx="12192000" cy="71437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latinLnBrk="1" hangingPunct="1">
              <a:defRPr/>
            </a:pPr>
            <a:r>
              <a:rPr lang="en-US" altLang="ko-KR" sz="2500" b="1" dirty="0">
                <a:solidFill>
                  <a:schemeClr val="bg1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 1</a:t>
            </a:r>
            <a:r>
              <a:rPr lang="en-US" altLang="ko-KR" sz="25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ko-KR" altLang="en-US" sz="25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업무 분장</a:t>
            </a:r>
            <a:endParaRPr lang="en-US" altLang="ko-KR" sz="25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33B76061-0D1A-4A29-9001-82D4349774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1713220"/>
              </p:ext>
            </p:extLst>
          </p:nvPr>
        </p:nvGraphicFramePr>
        <p:xfrm>
          <a:off x="576044" y="1247620"/>
          <a:ext cx="10279310" cy="47441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182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77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695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836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203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latin typeface="+mj-ea"/>
                          <a:ea typeface="+mj-ea"/>
                        </a:rPr>
                        <a:t>항목</a:t>
                      </a:r>
                    </a:p>
                  </a:txBody>
                  <a:tcPr marL="36000" marR="3600" marT="36000" marB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latin typeface="+mj-ea"/>
                          <a:ea typeface="+mj-ea"/>
                        </a:rPr>
                        <a:t>F/W </a:t>
                      </a:r>
                      <a:r>
                        <a:rPr lang="ko-KR" altLang="en-US" sz="1200" b="0" dirty="0">
                          <a:latin typeface="+mj-ea"/>
                          <a:ea typeface="+mj-ea"/>
                        </a:rPr>
                        <a:t>개발</a:t>
                      </a:r>
                    </a:p>
                  </a:txBody>
                  <a:tcPr marL="36000" marR="3600" marT="36000" marB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latin typeface="+mj-ea"/>
                          <a:ea typeface="+mj-ea"/>
                        </a:rPr>
                        <a:t>ATI</a:t>
                      </a:r>
                      <a:endParaRPr lang="ko-KR" altLang="en-US" sz="1200" b="0" dirty="0">
                        <a:latin typeface="+mj-ea"/>
                        <a:ea typeface="+mj-ea"/>
                      </a:endParaRPr>
                    </a:p>
                  </a:txBody>
                  <a:tcPr marL="36000" marR="3600" marT="36000" marB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latin typeface="+mj-ea"/>
                          <a:ea typeface="+mj-ea"/>
                        </a:rPr>
                        <a:t>비고</a:t>
                      </a:r>
                    </a:p>
                  </a:txBody>
                  <a:tcPr marL="36000" marR="3600" marT="36000" marB="360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939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 err="1">
                          <a:latin typeface="+mj-ea"/>
                          <a:ea typeface="+mj-ea"/>
                        </a:rPr>
                        <a:t>Embeded</a:t>
                      </a:r>
                      <a:r>
                        <a:rPr lang="en-US" altLang="ko-KR" sz="1200" b="0" dirty="0">
                          <a:latin typeface="+mj-ea"/>
                          <a:ea typeface="+mj-ea"/>
                        </a:rPr>
                        <a:t> F/W </a:t>
                      </a:r>
                      <a:r>
                        <a:rPr lang="ko-KR" altLang="en-US" sz="1200" b="0" dirty="0">
                          <a:latin typeface="+mj-ea"/>
                          <a:ea typeface="+mj-ea"/>
                        </a:rPr>
                        <a:t>설계</a:t>
                      </a:r>
                    </a:p>
                  </a:txBody>
                  <a:tcPr marL="36000" marR="3600" marT="36000" marB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>
                          <a:latin typeface="+mj-ea"/>
                          <a:ea typeface="+mj-ea"/>
                        </a:rPr>
                        <a:t>MCU Firmware </a:t>
                      </a:r>
                      <a:r>
                        <a:rPr lang="ko-KR" altLang="en-US" sz="1200" b="0" dirty="0">
                          <a:latin typeface="+mj-ea"/>
                          <a:ea typeface="+mj-ea"/>
                        </a:rPr>
                        <a:t> 구현</a:t>
                      </a:r>
                      <a:r>
                        <a:rPr lang="en-US" altLang="ko-KR" sz="1200" b="0" dirty="0">
                          <a:latin typeface="+mj-ea"/>
                          <a:ea typeface="+mj-ea"/>
                        </a:rPr>
                        <a:t> 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>
                          <a:latin typeface="+mj-ea"/>
                          <a:ea typeface="+mj-ea"/>
                        </a:rPr>
                        <a:t>UI </a:t>
                      </a:r>
                      <a:r>
                        <a:rPr lang="ko-KR" altLang="en-US" sz="1200" b="0" dirty="0">
                          <a:latin typeface="+mj-ea"/>
                          <a:ea typeface="+mj-ea"/>
                        </a:rPr>
                        <a:t>구성 </a:t>
                      </a:r>
                      <a:r>
                        <a:rPr lang="en-US" altLang="ko-KR" sz="1200" b="0" dirty="0">
                          <a:latin typeface="+mj-ea"/>
                          <a:ea typeface="+mj-ea"/>
                        </a:rPr>
                        <a:t>(3.5” </a:t>
                      </a:r>
                      <a:r>
                        <a:rPr lang="ko-KR" altLang="en-US" sz="1200" b="0" dirty="0">
                          <a:latin typeface="+mj-ea"/>
                          <a:ea typeface="+mj-ea"/>
                        </a:rPr>
                        <a:t>기준</a:t>
                      </a:r>
                      <a:r>
                        <a:rPr lang="en-US" altLang="ko-KR" sz="1200" b="0" dirty="0">
                          <a:latin typeface="+mj-ea"/>
                          <a:ea typeface="+mj-ea"/>
                        </a:rPr>
                        <a:t>)</a:t>
                      </a:r>
                      <a:endParaRPr lang="ko-KR" altLang="en-US" sz="1200" b="0" dirty="0">
                        <a:latin typeface="+mj-ea"/>
                        <a:ea typeface="+mj-ea"/>
                      </a:endParaRPr>
                    </a:p>
                  </a:txBody>
                  <a:tcPr marL="36000" marR="3600" marT="36000" marB="3600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latin typeface="+mj-ea"/>
                          <a:ea typeface="+mj-ea"/>
                        </a:rPr>
                        <a:t>F/W </a:t>
                      </a:r>
                      <a:r>
                        <a:rPr lang="ko-KR" altLang="en-US" sz="1200" b="0" dirty="0">
                          <a:latin typeface="+mj-ea"/>
                          <a:ea typeface="+mj-ea"/>
                        </a:rPr>
                        <a:t>설계를</a:t>
                      </a:r>
                      <a:r>
                        <a:rPr lang="en-US" altLang="ko-KR" sz="1200" b="0" dirty="0"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200" b="0" dirty="0">
                          <a:latin typeface="+mj-ea"/>
                          <a:ea typeface="+mj-ea"/>
                        </a:rPr>
                        <a:t>위한 자료 제공</a:t>
                      </a:r>
                      <a:r>
                        <a:rPr lang="en-US" altLang="ko-KR" sz="1200" b="0" dirty="0">
                          <a:latin typeface="+mj-ea"/>
                          <a:ea typeface="+mj-ea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None/>
                        <a:tabLst/>
                        <a:defRPr/>
                      </a:pP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농도 변환 방정식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함수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1200" b="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및 온도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None/>
                        <a:tabLst/>
                        <a:defRPr/>
                      </a:pPr>
                      <a:r>
                        <a:rPr lang="ko-KR" altLang="en-US" sz="1200" b="0" kern="1200" dirty="0" err="1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약액</a:t>
                      </a:r>
                      <a:r>
                        <a:rPr lang="ko-KR" altLang="en-US" sz="1200" b="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calibration </a:t>
                      </a:r>
                      <a:r>
                        <a:rPr lang="ko-KR" altLang="en-US" sz="1200" b="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계수 전달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)</a:t>
                      </a:r>
                      <a:endParaRPr lang="ko-KR" altLang="en-US" sz="1200" b="0" dirty="0">
                        <a:latin typeface="+mj-ea"/>
                        <a:ea typeface="+mj-ea"/>
                      </a:endParaRPr>
                    </a:p>
                  </a:txBody>
                  <a:tcPr marL="36000" marR="3600" marT="36000" marB="36000" anchor="ctr"/>
                </a:tc>
                <a:tc rowSpan="2"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>
                          <a:latin typeface="+mj-ea"/>
                          <a:ea typeface="+mj-ea"/>
                        </a:rPr>
                        <a:t>- </a:t>
                      </a: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Embeded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dirty="0">
                          <a:latin typeface="+mj-ea"/>
                          <a:ea typeface="+mj-ea"/>
                        </a:rPr>
                        <a:t>Board </a:t>
                      </a:r>
                      <a:r>
                        <a:rPr lang="ko-KR" altLang="en-US" sz="1200" b="0" dirty="0">
                          <a:latin typeface="+mj-ea"/>
                          <a:ea typeface="+mj-ea"/>
                        </a:rPr>
                        <a:t>제공 </a:t>
                      </a:r>
                      <a:endParaRPr lang="en-US" altLang="ko-KR" sz="1200" b="0" dirty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>
                          <a:latin typeface="+mj-ea"/>
                          <a:ea typeface="+mj-ea"/>
                        </a:rPr>
                        <a:t>   (3</a:t>
                      </a:r>
                      <a:r>
                        <a:rPr lang="ko-KR" altLang="en-US" sz="1200" b="0" dirty="0">
                          <a:latin typeface="+mj-ea"/>
                          <a:ea typeface="+mj-ea"/>
                        </a:rPr>
                        <a:t>월</a:t>
                      </a:r>
                      <a:r>
                        <a:rPr lang="en-US" altLang="ko-KR" sz="1200" b="0" dirty="0">
                          <a:latin typeface="+mj-ea"/>
                          <a:ea typeface="+mj-ea"/>
                        </a:rPr>
                        <a:t>14</a:t>
                      </a:r>
                      <a:r>
                        <a:rPr lang="ko-KR" altLang="en-US" sz="1200" b="0" dirty="0">
                          <a:latin typeface="+mj-ea"/>
                          <a:ea typeface="+mj-ea"/>
                        </a:rPr>
                        <a:t>일</a:t>
                      </a:r>
                      <a:r>
                        <a:rPr lang="en-US" altLang="ko-KR" sz="1200" b="0" dirty="0">
                          <a:latin typeface="+mj-ea"/>
                          <a:ea typeface="+mj-ea"/>
                        </a:rPr>
                        <a:t>)</a:t>
                      </a:r>
                      <a:endParaRPr lang="ko-KR" altLang="en-US" sz="1200" b="0" dirty="0">
                        <a:latin typeface="+mj-ea"/>
                        <a:ea typeface="+mj-ea"/>
                      </a:endParaRPr>
                    </a:p>
                  </a:txBody>
                  <a:tcPr marL="36000" marR="3600" marT="36000" marB="360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3112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 err="1">
                          <a:latin typeface="+mj-ea"/>
                          <a:ea typeface="+mj-ea"/>
                        </a:rPr>
                        <a:t>Embeded</a:t>
                      </a:r>
                      <a:r>
                        <a:rPr lang="en-US" altLang="ko-KR" sz="1200" b="0" dirty="0">
                          <a:latin typeface="+mj-ea"/>
                          <a:ea typeface="+mj-ea"/>
                        </a:rPr>
                        <a:t> B/D </a:t>
                      </a:r>
                      <a:r>
                        <a:rPr lang="ko-KR" altLang="en-US" sz="1200" b="0" dirty="0">
                          <a:latin typeface="+mj-ea"/>
                          <a:ea typeface="+mj-ea"/>
                        </a:rPr>
                        <a:t>설계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200" b="0" dirty="0">
                        <a:latin typeface="+mj-ea"/>
                        <a:ea typeface="+mj-ea"/>
                      </a:endParaRPr>
                    </a:p>
                  </a:txBody>
                  <a:tcPr marL="36000" marR="3600" marT="36000" marB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>
                          <a:latin typeface="+mj-ea"/>
                          <a:ea typeface="+mj-ea"/>
                        </a:rPr>
                        <a:t>ATI </a:t>
                      </a:r>
                      <a:r>
                        <a:rPr lang="ko-KR" altLang="en-US" sz="1200" b="0" dirty="0">
                          <a:latin typeface="+mj-ea"/>
                          <a:ea typeface="+mj-ea"/>
                        </a:rPr>
                        <a:t>회로 </a:t>
                      </a:r>
                      <a:r>
                        <a:rPr lang="en-US" altLang="ko-KR" sz="1200" b="0" dirty="0">
                          <a:latin typeface="+mj-ea"/>
                          <a:ea typeface="+mj-ea"/>
                        </a:rPr>
                        <a:t>review, feedback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>
                          <a:latin typeface="+mj-ea"/>
                          <a:ea typeface="+mj-ea"/>
                        </a:rPr>
                        <a:t>ADC circuit EMI </a:t>
                      </a:r>
                      <a:r>
                        <a:rPr lang="ko-KR" altLang="en-US" sz="1200" b="0" dirty="0">
                          <a:latin typeface="+mj-ea"/>
                          <a:ea typeface="+mj-ea"/>
                        </a:rPr>
                        <a:t>관련 </a:t>
                      </a:r>
                      <a:r>
                        <a:rPr lang="en-US" altLang="ko-KR" sz="1200" b="0" dirty="0">
                          <a:latin typeface="+mj-ea"/>
                          <a:ea typeface="+mj-ea"/>
                        </a:rPr>
                        <a:t>advise</a:t>
                      </a:r>
                      <a:r>
                        <a:rPr lang="ko-KR" altLang="en-US" sz="1200" b="0" dirty="0">
                          <a:latin typeface="+mj-ea"/>
                          <a:ea typeface="+mj-ea"/>
                        </a:rPr>
                        <a:t>  </a:t>
                      </a:r>
                    </a:p>
                  </a:txBody>
                  <a:tcPr marL="36000" marR="3600" marT="36000" marB="3600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>
                          <a:latin typeface="+mj-ea"/>
                          <a:ea typeface="+mj-ea"/>
                        </a:rPr>
                        <a:t>Krone</a:t>
                      </a:r>
                      <a:r>
                        <a:rPr lang="ko-KR" altLang="en-US" sz="1200" b="0" dirty="0"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ko-KR" sz="1200" b="0" dirty="0">
                          <a:latin typeface="+mj-ea"/>
                          <a:ea typeface="+mj-ea"/>
                        </a:rPr>
                        <a:t>sensor control board </a:t>
                      </a:r>
                      <a:r>
                        <a:rPr lang="ko-KR" altLang="en-US" sz="1200" b="0" dirty="0">
                          <a:latin typeface="+mj-ea"/>
                          <a:ea typeface="+mj-ea"/>
                        </a:rPr>
                        <a:t>추가 </a:t>
                      </a:r>
                    </a:p>
                  </a:txBody>
                  <a:tcPr marL="36000" marR="3600" marT="36000" marB="36000" anchor="ctr"/>
                </a:tc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200" dirty="0"/>
                    </a:p>
                  </a:txBody>
                  <a:tcPr marL="36000" marR="36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2389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>
                          <a:latin typeface="+mj-ea"/>
                          <a:ea typeface="+mj-ea"/>
                        </a:rPr>
                        <a:t>Sensor A/D </a:t>
                      </a:r>
                      <a:r>
                        <a:rPr lang="ko-KR" altLang="en-US" sz="1200" b="0" dirty="0">
                          <a:latin typeface="+mj-ea"/>
                          <a:ea typeface="+mj-ea"/>
                        </a:rPr>
                        <a:t>변환</a:t>
                      </a:r>
                    </a:p>
                  </a:txBody>
                  <a:tcPr marL="36000" marR="3600" marT="36000" marB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>
                          <a:latin typeface="+mj-ea"/>
                          <a:ea typeface="+mj-ea"/>
                        </a:rPr>
                        <a:t>Sensor</a:t>
                      </a:r>
                      <a:r>
                        <a:rPr lang="ko-KR" altLang="en-US" sz="1200" b="0" dirty="0"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ko-KR" sz="1200" b="0" dirty="0">
                          <a:latin typeface="+mj-ea"/>
                          <a:ea typeface="+mj-ea"/>
                        </a:rPr>
                        <a:t>detect A/D </a:t>
                      </a:r>
                      <a:r>
                        <a:rPr lang="ko-KR" altLang="en-US" sz="1200" b="0" dirty="0">
                          <a:latin typeface="+mj-ea"/>
                          <a:ea typeface="+mj-ea"/>
                        </a:rPr>
                        <a:t>회로 구성</a:t>
                      </a:r>
                    </a:p>
                  </a:txBody>
                  <a:tcPr marL="36000" marR="3600" marT="36000" marB="3600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>
                          <a:latin typeface="+mj-ea"/>
                          <a:ea typeface="+mj-ea"/>
                        </a:rPr>
                        <a:t>4-20 mA -&gt; 16bit ADC -&gt; SPI</a:t>
                      </a: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200" b="0" dirty="0">
                          <a:latin typeface="+mj-ea"/>
                          <a:ea typeface="+mj-ea"/>
                        </a:rPr>
                        <a:t>사용 예정 </a:t>
                      </a:r>
                    </a:p>
                  </a:txBody>
                  <a:tcPr marL="36000" marR="36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구체적 내용 협의 후 진행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200" b="0" dirty="0">
                        <a:latin typeface="+mj-ea"/>
                        <a:ea typeface="+mj-ea"/>
                      </a:endParaRPr>
                    </a:p>
                  </a:txBody>
                  <a:tcPr marL="36000" marR="3600" marT="36000" marB="36000" anchor="ctr"/>
                </a:tc>
                <a:extLst>
                  <a:ext uri="{0D108BD9-81ED-4DB2-BD59-A6C34878D82A}">
                    <a16:rowId xmlns:a16="http://schemas.microsoft.com/office/drawing/2014/main" val="516280850"/>
                  </a:ext>
                </a:extLst>
              </a:tr>
              <a:tr h="56295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b="0" dirty="0" err="1">
                          <a:latin typeface="+mj-ea"/>
                          <a:ea typeface="+mj-ea"/>
                        </a:rPr>
                        <a:t>외함</a:t>
                      </a:r>
                      <a:endParaRPr lang="ko-KR" altLang="en-US" sz="1200" b="0" dirty="0">
                        <a:latin typeface="+mj-ea"/>
                        <a:ea typeface="+mj-ea"/>
                      </a:endParaRPr>
                    </a:p>
                  </a:txBody>
                  <a:tcPr marL="36000" marR="3600" marT="36000" marB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>
                          <a:latin typeface="+mj-ea"/>
                          <a:ea typeface="+mj-ea"/>
                        </a:rPr>
                        <a:t>95*95*115</a:t>
                      </a:r>
                      <a:endParaRPr lang="ko-KR" altLang="en-US" sz="1200" b="0" dirty="0">
                        <a:latin typeface="+mj-ea"/>
                        <a:ea typeface="+mj-ea"/>
                      </a:endParaRPr>
                    </a:p>
                  </a:txBody>
                  <a:tcPr marL="36000" marR="3600" marT="36000" marB="3600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endParaRPr lang="ko-KR" altLang="en-US" sz="1200" b="0" dirty="0">
                        <a:latin typeface="+mj-ea"/>
                        <a:ea typeface="+mj-ea"/>
                      </a:endParaRPr>
                    </a:p>
                  </a:txBody>
                  <a:tcPr marL="36000" marR="3600" marT="36000" marB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b="0" dirty="0">
                          <a:latin typeface="+mj-ea"/>
                          <a:ea typeface="+mj-ea"/>
                        </a:rPr>
                        <a:t>가로 </a:t>
                      </a:r>
                      <a:r>
                        <a:rPr lang="en-US" altLang="ko-KR" sz="1200" b="0" dirty="0">
                          <a:latin typeface="+mj-ea"/>
                          <a:ea typeface="+mj-ea"/>
                        </a:rPr>
                        <a:t>* </a:t>
                      </a:r>
                      <a:r>
                        <a:rPr lang="ko-KR" altLang="en-US" sz="1200" b="0" dirty="0">
                          <a:latin typeface="+mj-ea"/>
                          <a:ea typeface="+mj-ea"/>
                        </a:rPr>
                        <a:t>세로 </a:t>
                      </a:r>
                      <a:r>
                        <a:rPr lang="en-US" altLang="ko-KR" sz="1200" b="0" dirty="0">
                          <a:latin typeface="+mj-ea"/>
                          <a:ea typeface="+mj-ea"/>
                        </a:rPr>
                        <a:t>*</a:t>
                      </a:r>
                      <a:r>
                        <a:rPr lang="ko-KR" altLang="en-US" sz="1200" b="0" dirty="0">
                          <a:latin typeface="+mj-ea"/>
                          <a:ea typeface="+mj-ea"/>
                        </a:rPr>
                        <a:t>높이</a:t>
                      </a:r>
                      <a:endParaRPr lang="en-US" altLang="ko-KR" sz="1200" b="0" dirty="0">
                        <a:latin typeface="+mj-ea"/>
                        <a:ea typeface="+mj-ea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b="0" dirty="0"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ko-KR" sz="1200" b="0" dirty="0">
                          <a:latin typeface="+mj-ea"/>
                          <a:ea typeface="+mj-ea"/>
                        </a:rPr>
                        <a:t>(vent</a:t>
                      </a:r>
                      <a:r>
                        <a:rPr lang="ko-KR" altLang="en-US" sz="1200" b="0" dirty="0"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ko-KR" sz="1200" b="0" dirty="0">
                          <a:latin typeface="+mj-ea"/>
                          <a:ea typeface="+mj-ea"/>
                        </a:rPr>
                        <a:t>hole type)</a:t>
                      </a:r>
                      <a:endParaRPr lang="ko-KR" altLang="en-US" sz="1200" b="0" dirty="0">
                        <a:latin typeface="+mj-ea"/>
                        <a:ea typeface="+mj-ea"/>
                      </a:endParaRPr>
                    </a:p>
                  </a:txBody>
                  <a:tcPr marL="36000" marR="3600" marT="36000" marB="36000" anchor="ctr"/>
                </a:tc>
                <a:extLst>
                  <a:ext uri="{0D108BD9-81ED-4DB2-BD59-A6C34878D82A}">
                    <a16:rowId xmlns:a16="http://schemas.microsoft.com/office/drawing/2014/main" val="125434455"/>
                  </a:ext>
                </a:extLst>
              </a:tr>
              <a:tr h="92389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b="0" dirty="0">
                          <a:latin typeface="+mj-ea"/>
                          <a:ea typeface="+mj-ea"/>
                        </a:rPr>
                        <a:t>시스템 </a:t>
                      </a:r>
                    </a:p>
                  </a:txBody>
                  <a:tcPr marL="36000" marR="3600" marT="36000" marB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b="0" dirty="0">
                          <a:latin typeface="+mj-ea"/>
                          <a:ea typeface="+mj-ea"/>
                        </a:rPr>
                        <a:t>실행파일 제공 </a:t>
                      </a:r>
                    </a:p>
                  </a:txBody>
                  <a:tcPr marL="36000" marR="3600" marT="36000" marB="3600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>
                          <a:latin typeface="+mj-ea"/>
                          <a:ea typeface="+mj-ea"/>
                        </a:rPr>
                        <a:t>F/W MCU porting(</a:t>
                      </a:r>
                      <a:r>
                        <a:rPr lang="en-US" altLang="ko-KR" sz="1200" b="0" dirty="0" err="1">
                          <a:latin typeface="+mj-ea"/>
                          <a:ea typeface="+mj-ea"/>
                        </a:rPr>
                        <a:t>sl</a:t>
                      </a:r>
                      <a:r>
                        <a:rPr lang="en-US" altLang="ko-KR" sz="1200" b="0" dirty="0">
                          <a:latin typeface="+mj-ea"/>
                          <a:ea typeface="+mj-ea"/>
                        </a:rPr>
                        <a:t>-link) </a:t>
                      </a: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>
                          <a:latin typeface="+mj-ea"/>
                          <a:ea typeface="+mj-ea"/>
                        </a:rPr>
                        <a:t>I/O test </a:t>
                      </a: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>
                          <a:latin typeface="+mj-ea"/>
                          <a:ea typeface="+mj-ea"/>
                        </a:rPr>
                        <a:t>Function test </a:t>
                      </a:r>
                      <a:endParaRPr lang="ko-KR" altLang="en-US" sz="1200" b="0" dirty="0">
                        <a:latin typeface="+mj-ea"/>
                        <a:ea typeface="+mj-ea"/>
                      </a:endParaRPr>
                    </a:p>
                  </a:txBody>
                  <a:tcPr marL="36000" marR="3600" marT="36000" marB="3600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>
                          <a:latin typeface="+mj-ea"/>
                          <a:ea typeface="+mj-ea"/>
                        </a:rPr>
                        <a:t>ATI</a:t>
                      </a:r>
                      <a:r>
                        <a:rPr lang="ko-KR" altLang="en-US" sz="1200" b="0" dirty="0">
                          <a:latin typeface="+mj-ea"/>
                          <a:ea typeface="+mj-ea"/>
                        </a:rPr>
                        <a:t> 실험실 </a:t>
                      </a:r>
                      <a:r>
                        <a:rPr lang="en-US" altLang="ko-KR" sz="1200" b="0" dirty="0">
                          <a:latin typeface="+mj-ea"/>
                          <a:ea typeface="+mj-ea"/>
                        </a:rPr>
                        <a:t>UI, F/W </a:t>
                      </a:r>
                      <a:r>
                        <a:rPr lang="ko-KR" altLang="en-US" sz="1200" b="0" dirty="0">
                          <a:latin typeface="+mj-ea"/>
                          <a:ea typeface="+mj-ea"/>
                        </a:rPr>
                        <a:t>동작 </a:t>
                      </a:r>
                    </a:p>
                  </a:txBody>
                  <a:tcPr marL="36000" marR="3600" marT="36000" marB="36000" anchor="ctr"/>
                </a:tc>
                <a:extLst>
                  <a:ext uri="{0D108BD9-81ED-4DB2-BD59-A6C34878D82A}">
                    <a16:rowId xmlns:a16="http://schemas.microsoft.com/office/drawing/2014/main" val="31801068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5529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BAE7F42-DAC4-4C75-BFCD-7E1BE644C6F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BC9F36B9-5CD1-4DD9-AB0A-D76317E1DAB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Font typeface="+mj-lt"/>
              <a:buAutoNum type="arabicPeriod"/>
            </a:pP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120CE7F-F788-42F4-AE5E-A5F9798D32D4}"/>
              </a:ext>
            </a:extLst>
          </p:cNvPr>
          <p:cNvSpPr/>
          <p:nvPr/>
        </p:nvSpPr>
        <p:spPr bwMode="auto">
          <a:xfrm>
            <a:off x="0" y="0"/>
            <a:ext cx="12192000" cy="71437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25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 2. Test </a:t>
            </a:r>
            <a:r>
              <a:rPr lang="ko-KR" altLang="en-US" sz="25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항목 </a:t>
            </a:r>
            <a:r>
              <a:rPr lang="en-US" altLang="ko-KR" sz="25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-  1) calibration - HF</a:t>
            </a:r>
            <a:endParaRPr lang="en-US" altLang="ko-KR" sz="25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B83A688-B878-4257-B1B5-5D884E049562}"/>
              </a:ext>
            </a:extLst>
          </p:cNvPr>
          <p:cNvSpPr/>
          <p:nvPr/>
        </p:nvSpPr>
        <p:spPr bwMode="auto">
          <a:xfrm>
            <a:off x="0" y="5"/>
            <a:ext cx="12192000" cy="71437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2500" b="1" dirty="0">
                <a:solidFill>
                  <a:schemeClr val="bg1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 2</a:t>
            </a:r>
            <a:r>
              <a:rPr lang="en-US" altLang="ko-KR" sz="25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. </a:t>
            </a:r>
            <a:r>
              <a:rPr lang="ko-KR" altLang="en-US" sz="25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일정</a:t>
            </a:r>
            <a:endParaRPr lang="en-US" altLang="ko-KR" sz="25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09A3DFB8-FEAC-4BF2-8596-DE7284851FB2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372" y="991352"/>
            <a:ext cx="11545256" cy="408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460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BAE7F42-DAC4-4C75-BFCD-7E1BE644C6F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BC9F36B9-5CD1-4DD9-AB0A-D76317E1DABD}"/>
              </a:ext>
            </a:extLst>
          </p:cNvPr>
          <p:cNvSpPr/>
          <p:nvPr/>
        </p:nvSpPr>
        <p:spPr>
          <a:xfrm>
            <a:off x="-134224" y="-5"/>
            <a:ext cx="12192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Font typeface="+mj-lt"/>
              <a:buAutoNum type="arabicPeriod"/>
            </a:pP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120CE7F-F788-42F4-AE5E-A5F9798D32D4}"/>
              </a:ext>
            </a:extLst>
          </p:cNvPr>
          <p:cNvSpPr/>
          <p:nvPr/>
        </p:nvSpPr>
        <p:spPr bwMode="auto">
          <a:xfrm>
            <a:off x="0" y="0"/>
            <a:ext cx="12192000" cy="71437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25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 2. Test </a:t>
            </a:r>
            <a:r>
              <a:rPr lang="ko-KR" altLang="en-US" sz="25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항목 </a:t>
            </a:r>
            <a:r>
              <a:rPr lang="en-US" altLang="ko-KR" sz="25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-  1) calibration - HF</a:t>
            </a:r>
            <a:endParaRPr lang="en-US" altLang="ko-KR" sz="25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B83A688-B878-4257-B1B5-5D884E049562}"/>
              </a:ext>
            </a:extLst>
          </p:cNvPr>
          <p:cNvSpPr/>
          <p:nvPr/>
        </p:nvSpPr>
        <p:spPr bwMode="auto">
          <a:xfrm>
            <a:off x="0" y="5"/>
            <a:ext cx="12192000" cy="71437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2500" b="1" dirty="0">
                <a:solidFill>
                  <a:schemeClr val="bg1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 3</a:t>
            </a:r>
            <a:r>
              <a:rPr lang="en-US" altLang="ko-KR" sz="25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. </a:t>
            </a:r>
            <a:r>
              <a:rPr lang="ko-KR" altLang="en-US" sz="25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사양</a:t>
            </a:r>
            <a:r>
              <a:rPr lang="en-US" altLang="ko-KR" sz="25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 </a:t>
            </a:r>
            <a:endParaRPr lang="en-US" altLang="ko-KR" sz="25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5B5ADBB1-A7AB-4DFC-B0FE-91A590C553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7349999"/>
              </p:ext>
            </p:extLst>
          </p:nvPr>
        </p:nvGraphicFramePr>
        <p:xfrm>
          <a:off x="744289" y="1132514"/>
          <a:ext cx="10387902" cy="4572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70635">
                  <a:extLst>
                    <a:ext uri="{9D8B030D-6E8A-4147-A177-3AD203B41FA5}">
                      <a16:colId xmlns:a16="http://schemas.microsoft.com/office/drawing/2014/main" val="177893813"/>
                    </a:ext>
                  </a:extLst>
                </a:gridCol>
                <a:gridCol w="5555953">
                  <a:extLst>
                    <a:ext uri="{9D8B030D-6E8A-4147-A177-3AD203B41FA5}">
                      <a16:colId xmlns:a16="http://schemas.microsoft.com/office/drawing/2014/main" val="2340083203"/>
                    </a:ext>
                  </a:extLst>
                </a:gridCol>
                <a:gridCol w="2961314">
                  <a:extLst>
                    <a:ext uri="{9D8B030D-6E8A-4147-A177-3AD203B41FA5}">
                      <a16:colId xmlns:a16="http://schemas.microsoft.com/office/drawing/2014/main" val="1271710305"/>
                    </a:ext>
                  </a:extLst>
                </a:gridCol>
              </a:tblGrid>
              <a:tr h="348989">
                <a:tc>
                  <a:txBody>
                    <a:bodyPr/>
                    <a:lstStyle/>
                    <a:p>
                      <a:pPr indent="-254000" algn="ctr" latinLnBrk="1"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  <a:latin typeface="+mn-ea"/>
                          <a:ea typeface="+mn-ea"/>
                        </a:rPr>
                        <a:t>항목</a:t>
                      </a:r>
                      <a:endParaRPr lang="ko-KR" sz="1200" b="1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254000" algn="ctr" latinLnBrk="1"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  <a:latin typeface="+mn-ea"/>
                          <a:ea typeface="+mn-ea"/>
                        </a:rPr>
                        <a:t>내용</a:t>
                      </a:r>
                      <a:endParaRPr lang="ko-KR" sz="1200" b="1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254000" algn="ctr" latinLnBrk="1"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  <a:latin typeface="+mn-ea"/>
                          <a:ea typeface="+mn-ea"/>
                        </a:rPr>
                        <a:t>비고</a:t>
                      </a:r>
                      <a:endParaRPr lang="ko-KR" sz="1200" b="1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36618982"/>
                  </a:ext>
                </a:extLst>
              </a:tr>
              <a:tr h="511490">
                <a:tc>
                  <a:txBody>
                    <a:bodyPr/>
                    <a:lstStyle/>
                    <a:p>
                      <a:pPr indent="-254000" algn="ctr" latinLnBrk="1">
                        <a:spcAft>
                          <a:spcPts val="0"/>
                        </a:spcAft>
                      </a:pPr>
                      <a:r>
                        <a:rPr lang="ko-KR" sz="1200" kern="100" dirty="0" err="1">
                          <a:effectLst/>
                          <a:latin typeface="+mn-ea"/>
                          <a:ea typeface="+mn-ea"/>
                        </a:rPr>
                        <a:t>기구부</a:t>
                      </a:r>
                      <a:r>
                        <a:rPr lang="ko-KR" sz="1200" kern="100" dirty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1200" kern="100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sz="1200" kern="100" dirty="0" err="1">
                          <a:effectLst/>
                          <a:latin typeface="+mn-ea"/>
                          <a:ea typeface="+mn-ea"/>
                        </a:rPr>
                        <a:t>외함</a:t>
                      </a:r>
                      <a:r>
                        <a:rPr lang="en-US" sz="1200" kern="100" dirty="0"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sz="1200" b="1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lvl="0" indent="0" algn="just" latinLnBrk="1">
                        <a:spcAft>
                          <a:spcPts val="0"/>
                        </a:spcAft>
                        <a:buSzPts val="1400"/>
                        <a:buFont typeface="+mj-lt"/>
                        <a:buNone/>
                      </a:pPr>
                      <a:r>
                        <a:rPr lang="en-US" sz="1200" kern="100" dirty="0">
                          <a:effectLst/>
                          <a:latin typeface="+mn-ea"/>
                          <a:ea typeface="+mn-ea"/>
                        </a:rPr>
                        <a:t>• FM-PVC </a:t>
                      </a:r>
                      <a:r>
                        <a:rPr lang="ko-KR" sz="1200" kern="100" dirty="0">
                          <a:effectLst/>
                          <a:latin typeface="+mn-ea"/>
                          <a:ea typeface="+mn-ea"/>
                        </a:rPr>
                        <a:t>재질 </a:t>
                      </a:r>
                      <a:r>
                        <a:rPr lang="en-US" sz="1200" kern="100" dirty="0">
                          <a:effectLst/>
                          <a:latin typeface="+mn-ea"/>
                          <a:ea typeface="+mn-ea"/>
                        </a:rPr>
                        <a:t>vent hole </a:t>
                      </a:r>
                      <a:r>
                        <a:rPr lang="ko-KR" sz="1200" kern="100" dirty="0">
                          <a:effectLst/>
                          <a:latin typeface="+mn-ea"/>
                          <a:ea typeface="+mn-ea"/>
                        </a:rPr>
                        <a:t>구조</a:t>
                      </a:r>
                    </a:p>
                    <a:p>
                      <a:pPr indent="-254000" algn="just" latinLnBrk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+mn-ea"/>
                          <a:ea typeface="+mn-ea"/>
                        </a:rPr>
                        <a:t>• Control, Display PCB </a:t>
                      </a:r>
                      <a:r>
                        <a:rPr lang="ko-KR" sz="1200" kern="100" dirty="0">
                          <a:effectLst/>
                          <a:latin typeface="+mn-ea"/>
                          <a:ea typeface="+mn-ea"/>
                        </a:rPr>
                        <a:t>고정</a:t>
                      </a:r>
                      <a:endParaRPr lang="ko-KR" sz="1200" b="1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fontAlgn="ctr" latinLnBrk="1">
                        <a:spcAft>
                          <a:spcPts val="0"/>
                        </a:spcAft>
                      </a:pPr>
                      <a:endParaRPr lang="ko-KR" sz="12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75469655"/>
                  </a:ext>
                </a:extLst>
              </a:tr>
              <a:tr h="1668653">
                <a:tc>
                  <a:txBody>
                    <a:bodyPr/>
                    <a:lstStyle/>
                    <a:p>
                      <a:pPr indent="-254000" algn="ctr" latinLnBrk="1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</a:rPr>
                        <a:t>EMBEDED BOARD</a:t>
                      </a:r>
                      <a:endParaRPr lang="ko-KR" sz="1200" b="1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190500" indent="-190500" algn="just" latinLnBrk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+mn-ea"/>
                          <a:ea typeface="+mn-ea"/>
                        </a:rPr>
                        <a:t>• 3.5</a:t>
                      </a:r>
                      <a:r>
                        <a:rPr lang="en-US" sz="1200" kern="100" dirty="0">
                          <a:effectLst/>
                          <a:latin typeface="+mj-ea"/>
                          <a:ea typeface="+mj-ea"/>
                        </a:rPr>
                        <a:t> inch LCD Display (touch screen </a:t>
                      </a:r>
                      <a:r>
                        <a:rPr lang="ko-KR" sz="1200" kern="100" dirty="0">
                          <a:effectLst/>
                          <a:latin typeface="+mj-ea"/>
                          <a:ea typeface="+mj-ea"/>
                        </a:rPr>
                        <a:t>포함</a:t>
                      </a:r>
                      <a:r>
                        <a:rPr lang="en-US" sz="1200" kern="100" dirty="0">
                          <a:effectLst/>
                          <a:latin typeface="+mj-ea"/>
                          <a:ea typeface="+mj-ea"/>
                        </a:rPr>
                        <a:t>)</a:t>
                      </a:r>
                      <a:endParaRPr lang="ko-KR" sz="1200" kern="100" dirty="0">
                        <a:effectLst/>
                        <a:latin typeface="+mj-ea"/>
                        <a:ea typeface="+mj-ea"/>
                      </a:endParaRPr>
                    </a:p>
                    <a:p>
                      <a:pPr indent="-254000" algn="just" latinLnBrk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+mj-ea"/>
                          <a:ea typeface="+mj-ea"/>
                        </a:rPr>
                        <a:t>• MCU control Module</a:t>
                      </a:r>
                      <a:endParaRPr lang="ko-KR" sz="1200" kern="100" dirty="0">
                        <a:effectLst/>
                        <a:latin typeface="+mj-ea"/>
                        <a:ea typeface="+mj-ea"/>
                      </a:endParaRPr>
                    </a:p>
                    <a:p>
                      <a:pPr indent="-254000" algn="just" latinLnBrk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+mj-ea"/>
                          <a:ea typeface="+mj-ea"/>
                        </a:rPr>
                        <a:t>• Voltage regulating control unit</a:t>
                      </a:r>
                      <a:endParaRPr lang="ko-KR" sz="1200" kern="100" dirty="0">
                        <a:effectLst/>
                        <a:latin typeface="+mj-ea"/>
                        <a:ea typeface="+mj-ea"/>
                      </a:endParaRPr>
                    </a:p>
                    <a:p>
                      <a:pPr indent="-254000" algn="just" latinLnBrk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+mj-ea"/>
                          <a:ea typeface="+mj-ea"/>
                        </a:rPr>
                        <a:t> 24V sensor, relay </a:t>
                      </a:r>
                      <a:endParaRPr lang="ko-KR" sz="1200" kern="100" dirty="0">
                        <a:effectLst/>
                        <a:latin typeface="+mj-ea"/>
                        <a:ea typeface="+mj-ea"/>
                      </a:endParaRPr>
                    </a:p>
                    <a:p>
                      <a:pPr indent="-254000" algn="just" latinLnBrk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+mj-ea"/>
                          <a:ea typeface="+mj-ea"/>
                        </a:rPr>
                        <a:t> 5V, 3.3V board power supply </a:t>
                      </a:r>
                      <a:endParaRPr lang="ko-KR" sz="1200" kern="100" dirty="0">
                        <a:effectLst/>
                        <a:latin typeface="+mj-ea"/>
                        <a:ea typeface="+mj-ea"/>
                      </a:endParaRPr>
                    </a:p>
                    <a:p>
                      <a:pPr indent="-254000" algn="just" latinLnBrk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+mj-ea"/>
                          <a:ea typeface="+mj-ea"/>
                        </a:rPr>
                        <a:t>• Sensor head Unit</a:t>
                      </a:r>
                      <a:endParaRPr lang="ko-KR" sz="1200" kern="100" dirty="0">
                        <a:effectLst/>
                        <a:latin typeface="+mj-ea"/>
                        <a:ea typeface="+mj-ea"/>
                      </a:endParaRPr>
                    </a:p>
                    <a:p>
                      <a:pPr marL="63500" indent="-254000" algn="just" latinLnBrk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+mj-ea"/>
                          <a:ea typeface="+mj-ea"/>
                        </a:rPr>
                        <a:t>4-20mA analog to digital, alarm contact, rage select I/O</a:t>
                      </a:r>
                      <a:endParaRPr lang="ko-KR" sz="1200" kern="100" dirty="0">
                        <a:effectLst/>
                        <a:latin typeface="+mj-ea"/>
                        <a:ea typeface="+mj-ea"/>
                      </a:endParaRPr>
                    </a:p>
                    <a:p>
                      <a:pPr indent="-254000" algn="just" latinLnBrk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+mj-ea"/>
                          <a:ea typeface="+mj-ea"/>
                        </a:rPr>
                        <a:t>• System interface Module</a:t>
                      </a:r>
                      <a:endParaRPr lang="ko-KR" sz="1200" kern="100" dirty="0">
                        <a:effectLst/>
                        <a:latin typeface="+mj-ea"/>
                        <a:ea typeface="+mj-ea"/>
                      </a:endParaRPr>
                    </a:p>
                    <a:p>
                      <a:pPr marL="63500" indent="-254000" algn="just" latinLnBrk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+mj-ea"/>
                          <a:ea typeface="+mj-ea"/>
                        </a:rPr>
                        <a:t>RS-485, 4-20mA (0~20A)</a:t>
                      </a:r>
                      <a:r>
                        <a:rPr lang="ko-KR" altLang="en-US" sz="1200" kern="100" dirty="0">
                          <a:effectLst/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ko-KR" sz="1200" kern="100" dirty="0">
                          <a:effectLst/>
                          <a:latin typeface="+mj-ea"/>
                          <a:ea typeface="+mj-ea"/>
                        </a:rPr>
                        <a:t>select </a:t>
                      </a:r>
                      <a:r>
                        <a:rPr lang="en-US" sz="1200" kern="100" dirty="0">
                          <a:effectLst/>
                          <a:latin typeface="+mj-ea"/>
                          <a:ea typeface="+mj-ea"/>
                        </a:rPr>
                        <a:t>analog to digital, alarm contact (NO/NC)  </a:t>
                      </a:r>
                      <a:endParaRPr lang="ko-KR" sz="1200" b="1" kern="100" dirty="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-254000" algn="just" latinLnBrk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ko-KR" sz="1200" kern="100" dirty="0">
                        <a:effectLst/>
                        <a:latin typeface="+mn-ea"/>
                        <a:ea typeface="+mn-ea"/>
                      </a:endParaRPr>
                    </a:p>
                    <a:p>
                      <a:pPr indent="-254000" algn="just" latinLnBrk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ko-KR" sz="1200" kern="100" dirty="0">
                        <a:effectLst/>
                        <a:latin typeface="+mn-ea"/>
                        <a:ea typeface="+mn-ea"/>
                      </a:endParaRPr>
                    </a:p>
                    <a:p>
                      <a:pPr indent="-254000" algn="just" latinLnBrk="1"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  <a:latin typeface="+mn-ea"/>
                          <a:ea typeface="+mn-ea"/>
                        </a:rPr>
                        <a:t>기능별 보드 </a:t>
                      </a:r>
                      <a:r>
                        <a:rPr lang="en-US" sz="1200" kern="100" dirty="0">
                          <a:effectLst/>
                          <a:latin typeface="+mn-ea"/>
                          <a:ea typeface="+mn-ea"/>
                        </a:rPr>
                        <a:t>4</a:t>
                      </a:r>
                      <a:r>
                        <a:rPr lang="ko-KR" sz="1200" kern="100" dirty="0">
                          <a:effectLst/>
                          <a:latin typeface="+mn-ea"/>
                          <a:ea typeface="+mn-ea"/>
                        </a:rPr>
                        <a:t>장 분리</a:t>
                      </a:r>
                      <a:endParaRPr lang="ko-KR" sz="1200" b="1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43461429"/>
                  </a:ext>
                </a:extLst>
              </a:tr>
              <a:tr h="2042868">
                <a:tc>
                  <a:txBody>
                    <a:bodyPr/>
                    <a:lstStyle/>
                    <a:p>
                      <a:pPr indent="-254000" algn="ctr" latinLnBrk="1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ko-KR" sz="1200" kern="100">
                        <a:effectLst/>
                        <a:latin typeface="+mn-ea"/>
                        <a:ea typeface="+mn-ea"/>
                      </a:endParaRPr>
                    </a:p>
                    <a:p>
                      <a:pPr indent="-254000" algn="ctr" latinLnBrk="1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</a:rPr>
                        <a:t>FIRM WARE</a:t>
                      </a:r>
                      <a:endParaRPr lang="ko-KR" sz="1200" b="1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190500" indent="-190500" algn="just" latinLnBrk="1"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  <a:latin typeface="+mn-ea"/>
                          <a:ea typeface="+mn-ea"/>
                        </a:rPr>
                        <a:t>측정</a:t>
                      </a:r>
                      <a:r>
                        <a:rPr lang="en-US" sz="1200" kern="100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sz="1200" kern="100" dirty="0">
                          <a:effectLst/>
                          <a:latin typeface="+mn-ea"/>
                          <a:ea typeface="+mn-ea"/>
                        </a:rPr>
                        <a:t>유지보수 </a:t>
                      </a:r>
                      <a:r>
                        <a:rPr lang="en-US" sz="1200" kern="100" dirty="0">
                          <a:effectLst/>
                          <a:latin typeface="+mn-ea"/>
                          <a:ea typeface="+mn-ea"/>
                        </a:rPr>
                        <a:t>Mode control</a:t>
                      </a:r>
                      <a:endParaRPr lang="ko-KR" sz="1200" kern="100" dirty="0">
                        <a:effectLst/>
                        <a:latin typeface="+mn-ea"/>
                        <a:ea typeface="+mn-ea"/>
                      </a:endParaRPr>
                    </a:p>
                    <a:p>
                      <a:pPr marL="190500" indent="-190500" algn="just" latinLnBrk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+mn-ea"/>
                          <a:ea typeface="+mn-ea"/>
                        </a:rPr>
                        <a:t>Measure mode</a:t>
                      </a:r>
                      <a:endParaRPr lang="ko-KR" sz="1200" kern="100" dirty="0">
                        <a:effectLst/>
                        <a:latin typeface="+mn-ea"/>
                        <a:ea typeface="+mn-ea"/>
                      </a:endParaRPr>
                    </a:p>
                    <a:p>
                      <a:pPr marL="127000" indent="-127000" algn="just" latinLnBrk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sz="1200" kern="100" dirty="0" err="1">
                          <a:effectLst/>
                          <a:latin typeface="+mn-ea"/>
                          <a:ea typeface="+mn-ea"/>
                        </a:rPr>
                        <a:t>약액</a:t>
                      </a:r>
                      <a:r>
                        <a:rPr lang="en-US" sz="1200" kern="100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sz="1200" kern="100" dirty="0">
                          <a:effectLst/>
                          <a:latin typeface="+mn-ea"/>
                          <a:ea typeface="+mn-ea"/>
                        </a:rPr>
                        <a:t>측정범위</a:t>
                      </a:r>
                      <a:r>
                        <a:rPr lang="en-US" sz="1200" kern="100" dirty="0">
                          <a:effectLst/>
                          <a:latin typeface="+mn-ea"/>
                          <a:ea typeface="+mn-ea"/>
                        </a:rPr>
                        <a:t>, display unit, data </a:t>
                      </a:r>
                      <a:r>
                        <a:rPr lang="ko-KR" sz="1200" kern="100" dirty="0">
                          <a:effectLst/>
                          <a:latin typeface="+mn-ea"/>
                          <a:ea typeface="+mn-ea"/>
                        </a:rPr>
                        <a:t>가공</a:t>
                      </a:r>
                      <a:r>
                        <a:rPr lang="en-US" sz="1200" kern="100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sz="1200" kern="100" dirty="0">
                          <a:effectLst/>
                          <a:latin typeface="+mn-ea"/>
                          <a:ea typeface="+mn-ea"/>
                        </a:rPr>
                        <a:t>필터</a:t>
                      </a:r>
                      <a:r>
                        <a:rPr lang="en-US" sz="1200" kern="100" dirty="0">
                          <a:effectLst/>
                          <a:latin typeface="+mn-ea"/>
                          <a:ea typeface="+mn-ea"/>
                        </a:rPr>
                        <a:t>), </a:t>
                      </a:r>
                      <a:r>
                        <a:rPr lang="ko-KR" sz="1200" kern="100" dirty="0">
                          <a:effectLst/>
                          <a:latin typeface="+mn-ea"/>
                          <a:ea typeface="+mn-ea"/>
                        </a:rPr>
                        <a:t>출력 형식</a:t>
                      </a:r>
                    </a:p>
                    <a:p>
                      <a:pPr marL="190500" indent="-190500" algn="just" latinLnBrk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+mn-ea"/>
                          <a:ea typeface="+mn-ea"/>
                        </a:rPr>
                        <a:t>Maintenance mode</a:t>
                      </a:r>
                      <a:endParaRPr lang="ko-KR" sz="1200" kern="100" dirty="0">
                        <a:effectLst/>
                        <a:latin typeface="+mn-ea"/>
                        <a:ea typeface="+mn-ea"/>
                      </a:endParaRPr>
                    </a:p>
                    <a:p>
                      <a:pPr indent="-254000" algn="just" latinLnBrk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+mn-ea"/>
                          <a:ea typeface="+mn-ea"/>
                        </a:rPr>
                        <a:t>- calibration, setup, communication,</a:t>
                      </a:r>
                      <a:endParaRPr lang="ko-KR" sz="1200" kern="100" dirty="0">
                        <a:effectLst/>
                        <a:latin typeface="+mn-ea"/>
                        <a:ea typeface="+mn-ea"/>
                      </a:endParaRPr>
                    </a:p>
                    <a:p>
                      <a:pPr marL="190500" indent="-63500" algn="just" latinLnBrk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+mn-ea"/>
                          <a:ea typeface="+mn-ea"/>
                        </a:rPr>
                        <a:t>secure, log data</a:t>
                      </a:r>
                      <a:endParaRPr lang="ko-KR" sz="1200" kern="100" dirty="0">
                        <a:effectLst/>
                        <a:latin typeface="+mn-ea"/>
                        <a:ea typeface="+mn-ea"/>
                      </a:endParaRPr>
                    </a:p>
                    <a:p>
                      <a:pPr marL="190500" indent="-190500" algn="just" latinLnBrk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+mn-ea"/>
                          <a:ea typeface="+mn-ea"/>
                        </a:rPr>
                        <a:t>function control</a:t>
                      </a:r>
                      <a:endParaRPr lang="ko-KR" sz="1200" kern="100" dirty="0">
                        <a:effectLst/>
                        <a:latin typeface="+mn-ea"/>
                        <a:ea typeface="+mn-ea"/>
                      </a:endParaRPr>
                    </a:p>
                    <a:p>
                      <a:pPr marL="190500" indent="-190500" algn="just" latinLnBrk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+mn-ea"/>
                          <a:ea typeface="+mn-ea"/>
                        </a:rPr>
                        <a:t>external IO control</a:t>
                      </a:r>
                      <a:endParaRPr lang="ko-KR" sz="1200" kern="100" dirty="0">
                        <a:effectLst/>
                        <a:latin typeface="+mn-ea"/>
                        <a:ea typeface="+mn-ea"/>
                      </a:endParaRPr>
                    </a:p>
                    <a:p>
                      <a:pPr marL="190500" indent="-190500" algn="just" latinLnBrk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+mn-ea"/>
                          <a:ea typeface="+mn-ea"/>
                        </a:rPr>
                        <a:t>external interface (RS-485, RS-232C, 4-20mA)</a:t>
                      </a:r>
                      <a:endParaRPr lang="ko-KR" sz="1200" kern="100" dirty="0">
                        <a:effectLst/>
                        <a:latin typeface="+mn-ea"/>
                        <a:ea typeface="+mn-ea"/>
                      </a:endParaRPr>
                    </a:p>
                    <a:p>
                      <a:pPr marL="190500" indent="-190500" algn="just" latinLnBrk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+mn-ea"/>
                          <a:ea typeface="+mn-ea"/>
                        </a:rPr>
                        <a:t>Display UI control</a:t>
                      </a:r>
                      <a:endParaRPr lang="ko-KR" sz="1200" b="1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-254000" algn="just" latinLnBrk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ko-KR" sz="12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360935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2739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BAE7F42-DAC4-4C75-BFCD-7E1BE644C6F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BC9F36B9-5CD1-4DD9-AB0A-D76317E1DABD}"/>
              </a:ext>
            </a:extLst>
          </p:cNvPr>
          <p:cNvSpPr/>
          <p:nvPr/>
        </p:nvSpPr>
        <p:spPr>
          <a:xfrm>
            <a:off x="-637564" y="-125834"/>
            <a:ext cx="12192000" cy="68580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Font typeface="+mj-lt"/>
              <a:buAutoNum type="arabicPeriod"/>
            </a:pPr>
            <a:endParaRPr lang="ko-KR" altLang="en-US" dirty="0"/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AFE56292-6B63-4A45-8904-707CA16C8088}"/>
              </a:ext>
            </a:extLst>
          </p:cNvPr>
          <p:cNvSpPr/>
          <p:nvPr/>
        </p:nvSpPr>
        <p:spPr bwMode="auto">
          <a:xfrm>
            <a:off x="41945" y="0"/>
            <a:ext cx="12192000" cy="71437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latinLnBrk="1" hangingPunct="1">
              <a:defRPr/>
            </a:pPr>
            <a:r>
              <a:rPr lang="en-US" altLang="ko-KR" sz="25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3-1 sensor &amp; controller </a:t>
            </a:r>
            <a:r>
              <a:rPr lang="ko-KR" altLang="en-US" sz="25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구조</a:t>
            </a:r>
            <a:endParaRPr lang="en-US" altLang="ko-KR" sz="25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48EC4F6-A1E0-417F-BAB9-40CCC69B6EB5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08454"/>
            <a:ext cx="4537335" cy="318942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96F7CD1-B00D-43F1-BB77-0B44E75D8A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14172" y="1502611"/>
            <a:ext cx="6526344" cy="3612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942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BAE7F42-DAC4-4C75-BFCD-7E1BE644C6F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BC9F36B9-5CD1-4DD9-AB0A-D76317E1DAB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Font typeface="+mj-lt"/>
              <a:buAutoNum type="arabicPeriod"/>
            </a:pPr>
            <a:endParaRPr lang="ko-KR" altLang="en-US" dirty="0"/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AFE56292-6B63-4A45-8904-707CA16C8088}"/>
              </a:ext>
            </a:extLst>
          </p:cNvPr>
          <p:cNvSpPr/>
          <p:nvPr/>
        </p:nvSpPr>
        <p:spPr bwMode="auto">
          <a:xfrm>
            <a:off x="41945" y="0"/>
            <a:ext cx="12192000" cy="71437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latinLnBrk="1" hangingPunct="1">
              <a:defRPr/>
            </a:pPr>
            <a:r>
              <a:rPr lang="en-US" altLang="ko-KR" sz="25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3-2 </a:t>
            </a:r>
            <a:r>
              <a:rPr lang="ko-KR" altLang="en-US" sz="25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모듈</a:t>
            </a:r>
            <a:r>
              <a:rPr lang="en-US" altLang="ko-KR" sz="25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ko-KR" altLang="en-US" sz="25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개발</a:t>
            </a:r>
            <a:r>
              <a:rPr lang="en-US" altLang="ko-KR" sz="25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ko-KR" altLang="en-US" sz="25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사양</a:t>
            </a:r>
            <a:endParaRPr lang="en-US" altLang="ko-KR" sz="25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FC09EA1-C2AE-4D69-9300-3A594ED629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6904209"/>
              </p:ext>
            </p:extLst>
          </p:nvPr>
        </p:nvGraphicFramePr>
        <p:xfrm>
          <a:off x="1023458" y="1182848"/>
          <a:ext cx="9219501" cy="471967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99000">
                  <a:extLst>
                    <a:ext uri="{9D8B030D-6E8A-4147-A177-3AD203B41FA5}">
                      <a16:colId xmlns:a16="http://schemas.microsoft.com/office/drawing/2014/main" val="872257553"/>
                    </a:ext>
                  </a:extLst>
                </a:gridCol>
                <a:gridCol w="7720501">
                  <a:extLst>
                    <a:ext uri="{9D8B030D-6E8A-4147-A177-3AD203B41FA5}">
                      <a16:colId xmlns:a16="http://schemas.microsoft.com/office/drawing/2014/main" val="858585071"/>
                    </a:ext>
                  </a:extLst>
                </a:gridCol>
              </a:tblGrid>
              <a:tr h="340806">
                <a:tc>
                  <a:txBody>
                    <a:bodyPr/>
                    <a:lstStyle/>
                    <a:p>
                      <a:pPr indent="-254000" algn="ctr" latinLnBrk="1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  </a:t>
                      </a:r>
                      <a:endParaRPr lang="ko-KR" sz="1400" b="1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254000" algn="ctr" latinLnBrk="1"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사양</a:t>
                      </a:r>
                      <a:endParaRPr lang="ko-KR" sz="1400" b="1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10576355"/>
                  </a:ext>
                </a:extLst>
              </a:tr>
              <a:tr h="438570">
                <a:tc>
                  <a:txBody>
                    <a:bodyPr/>
                    <a:lstStyle/>
                    <a:p>
                      <a:pPr indent="-254000" algn="ctr" latinLnBrk="1">
                        <a:spcAft>
                          <a:spcPts val="0"/>
                        </a:spcAft>
                      </a:pPr>
                      <a:r>
                        <a:rPr lang="en-US" sz="1000" b="0" kern="100" dirty="0">
                          <a:effectLst/>
                          <a:latin typeface="+mj-ea"/>
                          <a:ea typeface="+mj-ea"/>
                        </a:rPr>
                        <a:t>Control output</a:t>
                      </a:r>
                      <a:endParaRPr lang="ko-KR" sz="1000" b="0" kern="100" dirty="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+mj-ea"/>
                          <a:ea typeface="+mj-ea"/>
                        </a:rPr>
                        <a:t>RS-485 1ea (PLC interface)</a:t>
                      </a:r>
                      <a:endParaRPr lang="ko-KR" sz="1000" kern="100" dirty="0">
                        <a:effectLst/>
                        <a:latin typeface="+mj-ea"/>
                        <a:ea typeface="+mj-ea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ko-KR" sz="1000" kern="100" dirty="0" err="1">
                          <a:effectLst/>
                          <a:latin typeface="+mj-ea"/>
                          <a:ea typeface="+mj-ea"/>
                        </a:rPr>
                        <a:t>약액</a:t>
                      </a:r>
                      <a:r>
                        <a:rPr lang="ko-KR" sz="1000" kern="100" dirty="0">
                          <a:effectLst/>
                          <a:latin typeface="+mj-ea"/>
                          <a:ea typeface="+mj-ea"/>
                        </a:rPr>
                        <a:t> 별 출력 </a:t>
                      </a:r>
                      <a:r>
                        <a:rPr lang="en-US" sz="1000" kern="100" dirty="0">
                          <a:effectLst/>
                          <a:latin typeface="+mj-ea"/>
                          <a:ea typeface="+mj-ea"/>
                        </a:rPr>
                        <a:t>: 4-20mA 2ea</a:t>
                      </a:r>
                      <a:endParaRPr lang="ko-KR" sz="1000" kern="100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82399258"/>
                  </a:ext>
                </a:extLst>
              </a:tr>
              <a:tr h="877142">
                <a:tc>
                  <a:txBody>
                    <a:bodyPr/>
                    <a:lstStyle/>
                    <a:p>
                      <a:pPr indent="-254000" algn="ctr" latinLnBrk="1">
                        <a:spcAft>
                          <a:spcPts val="0"/>
                        </a:spcAft>
                      </a:pPr>
                      <a:r>
                        <a:rPr lang="en-US" sz="1000" b="0" kern="100" dirty="0">
                          <a:effectLst/>
                          <a:latin typeface="+mj-ea"/>
                          <a:ea typeface="+mj-ea"/>
                        </a:rPr>
                        <a:t>Sensor Interface</a:t>
                      </a:r>
                      <a:endParaRPr lang="ko-KR" sz="1000" b="0" kern="100" dirty="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254000" algn="just" latinLnBrk="1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+mj-ea"/>
                          <a:ea typeface="+mj-ea"/>
                        </a:rPr>
                        <a:t>4-20mA interface 2ea (temperature, conductivity)</a:t>
                      </a:r>
                      <a:endParaRPr lang="ko-KR" sz="1000" kern="100" dirty="0">
                        <a:effectLst/>
                        <a:latin typeface="+mj-ea"/>
                        <a:ea typeface="+mj-ea"/>
                      </a:endParaRPr>
                    </a:p>
                    <a:p>
                      <a:pPr indent="-254000" algn="just" latinLnBrk="1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  <a:latin typeface="+mj-ea"/>
                          <a:ea typeface="+mj-ea"/>
                        </a:rPr>
                        <a:t>measuring ranges sensor LCD interface control 14 STEP, </a:t>
                      </a:r>
                      <a:endParaRPr lang="ko-KR" sz="1000" kern="100" dirty="0">
                        <a:effectLst/>
                        <a:latin typeface="+mj-ea"/>
                        <a:ea typeface="+mj-ea"/>
                      </a:endParaRPr>
                    </a:p>
                    <a:p>
                      <a:pPr indent="1460500" algn="just" latinLnBrk="1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  <a:latin typeface="+mj-ea"/>
                          <a:ea typeface="+mj-ea"/>
                        </a:rPr>
                        <a:t>remote I/O select ( 4 </a:t>
                      </a:r>
                      <a:r>
                        <a:rPr lang="ko-KR" sz="1000" kern="0" dirty="0">
                          <a:effectLst/>
                          <a:latin typeface="+mj-ea"/>
                          <a:ea typeface="+mj-ea"/>
                        </a:rPr>
                        <a:t>영역선택</a:t>
                      </a:r>
                      <a:r>
                        <a:rPr lang="en-US" sz="1000" kern="0" dirty="0">
                          <a:effectLst/>
                          <a:latin typeface="+mj-ea"/>
                          <a:ea typeface="+mj-ea"/>
                        </a:rPr>
                        <a:t>)   </a:t>
                      </a:r>
                      <a:endParaRPr lang="ko-KR" sz="1000" kern="100" dirty="0">
                        <a:effectLst/>
                        <a:latin typeface="+mj-ea"/>
                        <a:ea typeface="+mj-ea"/>
                      </a:endParaRPr>
                    </a:p>
                    <a:p>
                      <a:pPr indent="-254000" algn="just" latinLnBrk="1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  <a:latin typeface="+mj-ea"/>
                          <a:ea typeface="+mj-ea"/>
                        </a:rPr>
                        <a:t>alarm contact 2ea (R1, R2)</a:t>
                      </a:r>
                    </a:p>
                    <a:p>
                      <a:pPr indent="-254000" algn="just" latinLnBrk="1">
                        <a:spcAft>
                          <a:spcPts val="0"/>
                        </a:spcAft>
                      </a:pPr>
                      <a:r>
                        <a:rPr lang="en-US" altLang="ko-KR" sz="1000" b="1" kern="0" dirty="0">
                          <a:effectLst/>
                          <a:latin typeface="+mj-ea"/>
                          <a:ea typeface="+mj-ea"/>
                          <a:cs typeface="Times New Roman" panose="02020603050405020304" pitchFamily="18" charset="0"/>
                        </a:rPr>
                        <a:t>Krone sensor 6 flat cable </a:t>
                      </a:r>
                      <a:r>
                        <a:rPr lang="ko-KR" altLang="en-US" sz="1000" b="1" kern="0" dirty="0">
                          <a:effectLst/>
                          <a:latin typeface="+mj-ea"/>
                          <a:ea typeface="+mj-ea"/>
                          <a:cs typeface="Times New Roman" panose="02020603050405020304" pitchFamily="18" charset="0"/>
                        </a:rPr>
                        <a:t>기능 확인 </a:t>
                      </a:r>
                      <a:r>
                        <a:rPr lang="en-US" altLang="ko-KR" sz="1000" b="1" kern="0" dirty="0">
                          <a:effectLst/>
                          <a:latin typeface="+mj-ea"/>
                          <a:ea typeface="+mj-ea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ko-KR" altLang="en-US" sz="1000" b="1" kern="0" dirty="0">
                          <a:effectLst/>
                          <a:latin typeface="+mj-ea"/>
                          <a:ea typeface="+mj-ea"/>
                          <a:cs typeface="Times New Roman" panose="02020603050405020304" pitchFamily="18" charset="0"/>
                        </a:rPr>
                        <a:t>측정 범위 </a:t>
                      </a:r>
                      <a:r>
                        <a:rPr lang="en-US" altLang="ko-KR" sz="1000" b="1" kern="0" dirty="0">
                          <a:effectLst/>
                          <a:latin typeface="+mj-ea"/>
                          <a:ea typeface="+mj-ea"/>
                          <a:cs typeface="Times New Roman" panose="02020603050405020304" pitchFamily="18" charset="0"/>
                        </a:rPr>
                        <a:t>14 step, calibration </a:t>
                      </a:r>
                      <a:r>
                        <a:rPr lang="ko-KR" altLang="en-US" sz="1000" b="1" kern="0" dirty="0">
                          <a:effectLst/>
                          <a:latin typeface="+mj-ea"/>
                          <a:ea typeface="+mj-ea"/>
                          <a:cs typeface="Times New Roman" panose="02020603050405020304" pitchFamily="18" charset="0"/>
                        </a:rPr>
                        <a:t>방법</a:t>
                      </a:r>
                      <a:r>
                        <a:rPr lang="en-US" altLang="ko-KR" sz="1000" b="1" kern="0" dirty="0">
                          <a:effectLst/>
                          <a:latin typeface="+mj-ea"/>
                          <a:ea typeface="+mj-ea"/>
                          <a:cs typeface="Times New Roman" panose="02020603050405020304" pitchFamily="18" charset="0"/>
                        </a:rPr>
                        <a:t>)</a:t>
                      </a:r>
                      <a:endParaRPr lang="ko-KR" sz="1000" b="1" kern="100" dirty="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48573876"/>
                  </a:ext>
                </a:extLst>
              </a:tr>
              <a:tr h="774809">
                <a:tc>
                  <a:txBody>
                    <a:bodyPr/>
                    <a:lstStyle/>
                    <a:p>
                      <a:pPr indent="-254000" algn="ctr" latinLnBrk="1">
                        <a:spcAft>
                          <a:spcPts val="0"/>
                        </a:spcAft>
                      </a:pPr>
                      <a:r>
                        <a:rPr lang="en-US" sz="1000" b="0" kern="100" dirty="0">
                          <a:effectLst/>
                          <a:latin typeface="+mj-ea"/>
                          <a:ea typeface="+mj-ea"/>
                        </a:rPr>
                        <a:t>I/O Control </a:t>
                      </a:r>
                      <a:endParaRPr lang="ko-KR" sz="1000" b="0" kern="100" dirty="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+mj-ea"/>
                          <a:ea typeface="+mj-ea"/>
                        </a:rPr>
                        <a:t>R1,2 Alarm Digital output: SPDT 1ea (</a:t>
                      </a:r>
                      <a:r>
                        <a:rPr lang="ko-KR" sz="1000" kern="100" dirty="0">
                          <a:effectLst/>
                          <a:latin typeface="+mj-ea"/>
                          <a:ea typeface="+mj-ea"/>
                        </a:rPr>
                        <a:t>상한</a:t>
                      </a:r>
                      <a:r>
                        <a:rPr lang="en-US" sz="1000" kern="100" dirty="0"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sz="1000" kern="100" dirty="0">
                          <a:effectLst/>
                          <a:latin typeface="+mj-ea"/>
                          <a:ea typeface="+mj-ea"/>
                        </a:rPr>
                        <a:t>하한 </a:t>
                      </a:r>
                      <a:r>
                        <a:rPr lang="en-US" sz="1000" kern="100" dirty="0">
                          <a:effectLst/>
                          <a:latin typeface="+mj-ea"/>
                          <a:ea typeface="+mj-ea"/>
                        </a:rPr>
                        <a:t>limit)</a:t>
                      </a:r>
                      <a:endParaRPr lang="ko-KR" sz="1000" kern="100" dirty="0">
                        <a:effectLst/>
                        <a:latin typeface="+mj-ea"/>
                        <a:ea typeface="+mj-ea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+mj-ea"/>
                          <a:ea typeface="+mj-ea"/>
                        </a:rPr>
                        <a:t>RF Alarm Digital output: SPDT 1ea (abnormal, maintenance)</a:t>
                      </a:r>
                      <a:endParaRPr lang="ko-KR" sz="1000" kern="100" dirty="0">
                        <a:effectLst/>
                        <a:latin typeface="+mj-ea"/>
                        <a:ea typeface="+mj-ea"/>
                      </a:endParaRPr>
                    </a:p>
                    <a:p>
                      <a:pPr indent="-254000" algn="just" latinLnBrk="1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+mj-ea"/>
                          <a:ea typeface="+mj-ea"/>
                        </a:rPr>
                        <a:t>Hold: MNT </a:t>
                      </a:r>
                      <a:r>
                        <a:rPr lang="ko-KR" sz="1000" kern="100" dirty="0">
                          <a:effectLst/>
                          <a:latin typeface="+mj-ea"/>
                          <a:ea typeface="+mj-ea"/>
                        </a:rPr>
                        <a:t>동작 시 이전 측정 농도 값 유지 </a:t>
                      </a:r>
                      <a:endParaRPr lang="ko-KR" sz="1000" b="1" kern="100" dirty="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15438774"/>
                  </a:ext>
                </a:extLst>
              </a:tr>
              <a:tr h="1133994">
                <a:tc>
                  <a:txBody>
                    <a:bodyPr/>
                    <a:lstStyle/>
                    <a:p>
                      <a:pPr indent="-254000" algn="ctr" latinLnBrk="1">
                        <a:spcAft>
                          <a:spcPts val="0"/>
                        </a:spcAft>
                      </a:pPr>
                      <a:r>
                        <a:rPr lang="en-US" altLang="ko-KR" sz="1000" b="0" kern="1200" dirty="0">
                          <a:solidFill>
                            <a:schemeClr val="lt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Maintenance</a:t>
                      </a:r>
                    </a:p>
                    <a:p>
                      <a:pPr indent="-254000" algn="ctr" latinLnBrk="1">
                        <a:spcAft>
                          <a:spcPts val="0"/>
                        </a:spcAft>
                      </a:pPr>
                      <a:r>
                        <a:rPr lang="en-US" altLang="ko-KR" sz="1000" b="0" kern="1200" dirty="0">
                          <a:solidFill>
                            <a:schemeClr val="lt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Mode control</a:t>
                      </a:r>
                      <a:endParaRPr lang="ko-KR" sz="1000" b="0" kern="100" dirty="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Calibration : hold out, </a:t>
                      </a:r>
                      <a:r>
                        <a:rPr lang="ko-KR" altLang="ko-KR" sz="10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온도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, </a:t>
                      </a:r>
                      <a:r>
                        <a:rPr lang="ko-KR" altLang="ko-KR" sz="1000" kern="1200" dirty="0" err="1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약액</a:t>
                      </a:r>
                      <a:r>
                        <a:rPr lang="ko-KR" altLang="ko-KR" sz="10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 보상 계수 입력 </a:t>
                      </a:r>
                    </a:p>
                    <a:p>
                      <a:pPr lvl="0" latinLnBrk="0"/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Calibration </a:t>
                      </a:r>
                      <a:r>
                        <a:rPr lang="ko-KR" altLang="ko-KR" sz="10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온도 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-20°C to 80°C (conductivity </a:t>
                      </a:r>
                      <a:r>
                        <a:rPr lang="ko-KR" altLang="ko-KR" sz="10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보상 범위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)</a:t>
                      </a:r>
                      <a:endParaRPr lang="ko-KR" altLang="ko-KR" sz="1000" kern="1200" dirty="0">
                        <a:solidFill>
                          <a:schemeClr val="dk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  <a:p>
                      <a:pPr latinLnBrk="0"/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Setup: </a:t>
                      </a:r>
                      <a:r>
                        <a:rPr lang="ko-KR" altLang="ko-KR" sz="10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사용자 파라메터 설정 </a:t>
                      </a:r>
                    </a:p>
                    <a:p>
                      <a:pPr latinLnBrk="0"/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Communication: </a:t>
                      </a:r>
                      <a:r>
                        <a:rPr lang="ko-KR" altLang="ko-KR" sz="10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외부 장치 통신 설정</a:t>
                      </a:r>
                    </a:p>
                    <a:p>
                      <a:pPr latinLnBrk="0"/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Secure: </a:t>
                      </a:r>
                      <a:r>
                        <a:rPr lang="ko-KR" altLang="ko-KR" sz="10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키 잠금 및 하용 입력 범위 지정</a:t>
                      </a:r>
                    </a:p>
                    <a:p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Log file : </a:t>
                      </a:r>
                      <a:r>
                        <a:rPr lang="ko-KR" altLang="ko-KR" sz="10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측정 데이터 보관 및 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recall </a:t>
                      </a:r>
                      <a:endParaRPr lang="ko-KR" sz="1000" kern="100" dirty="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27100814"/>
                  </a:ext>
                </a:extLst>
              </a:tr>
              <a:tr h="11543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>
                          <a:solidFill>
                            <a:schemeClr val="lt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Measurement</a:t>
                      </a:r>
                      <a:endParaRPr lang="ko-KR" altLang="ko-KR" sz="1000" b="0" kern="1200" dirty="0">
                        <a:solidFill>
                          <a:schemeClr val="lt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  <a:p>
                      <a:pPr algn="ctr"/>
                      <a:r>
                        <a:rPr lang="en-US" altLang="ko-KR" sz="1000" b="0" kern="1200" dirty="0">
                          <a:solidFill>
                            <a:schemeClr val="lt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Mode control</a:t>
                      </a:r>
                      <a:endParaRPr lang="ko-KR" sz="1000" b="0" kern="100" dirty="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Basic </a:t>
                      </a:r>
                      <a:r>
                        <a:rPr lang="ko-KR" altLang="ko-KR" sz="10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농도 표시 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: 25</a:t>
                      </a:r>
                      <a:r>
                        <a:rPr lang="ko-KR" altLang="ko-KR" sz="10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도 측정기준 실 측정 온도는 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25</a:t>
                      </a:r>
                      <a:r>
                        <a:rPr lang="ko-KR" altLang="ko-KR" sz="10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도 기준 환산하여 표시</a:t>
                      </a:r>
                    </a:p>
                    <a:p>
                      <a:pPr latinLnBrk="0"/>
                      <a:r>
                        <a:rPr lang="ko-KR" altLang="ko-KR" sz="10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전송 출력 상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, </a:t>
                      </a:r>
                      <a:r>
                        <a:rPr lang="ko-KR" altLang="ko-KR" sz="1000" kern="1200" dirty="0" err="1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하한치</a:t>
                      </a:r>
                      <a:r>
                        <a:rPr lang="ko-KR" altLang="ko-KR" sz="10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 범위 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(1-500 %) </a:t>
                      </a:r>
                      <a:r>
                        <a:rPr lang="ko-KR" altLang="ko-KR" sz="10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설정</a:t>
                      </a:r>
                    </a:p>
                    <a:p>
                      <a:pPr latinLnBrk="0"/>
                      <a:r>
                        <a:rPr lang="ko-KR" altLang="ko-KR" sz="10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농도 알람 상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,</a:t>
                      </a:r>
                      <a:r>
                        <a:rPr lang="ko-KR" altLang="ko-KR" sz="10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하한 값 초과  </a:t>
                      </a:r>
                    </a:p>
                    <a:p>
                      <a:pPr latinLnBrk="0"/>
                      <a:r>
                        <a:rPr lang="ko-KR" altLang="ko-KR" sz="1000" kern="1200" dirty="0" err="1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액약</a:t>
                      </a:r>
                      <a:r>
                        <a:rPr lang="ko-KR" altLang="ko-KR" sz="10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 종류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, </a:t>
                      </a:r>
                      <a:r>
                        <a:rPr lang="ko-KR" altLang="ko-KR" sz="10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농도 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display unit </a:t>
                      </a:r>
                      <a:r>
                        <a:rPr lang="ko-KR" altLang="ko-KR" sz="10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선택 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  </a:t>
                      </a:r>
                      <a:endParaRPr lang="ko-KR" altLang="ko-KR" sz="1000" kern="1200" dirty="0">
                        <a:solidFill>
                          <a:schemeClr val="dk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  <a:p>
                      <a:r>
                        <a:rPr lang="ko-KR" altLang="ko-KR" sz="10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전도도 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display unit </a:t>
                      </a:r>
                      <a:r>
                        <a:rPr lang="ko-KR" altLang="ko-KR" sz="10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선택 </a:t>
                      </a:r>
                      <a:endParaRPr lang="ko-KR" sz="1000" kern="100" dirty="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904666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60277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BAE7F42-DAC4-4C75-BFCD-7E1BE644C6F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BC9F36B9-5CD1-4DD9-AB0A-D76317E1DABD}"/>
              </a:ext>
            </a:extLst>
          </p:cNvPr>
          <p:cNvSpPr/>
          <p:nvPr/>
        </p:nvSpPr>
        <p:spPr>
          <a:xfrm>
            <a:off x="20973" y="0"/>
            <a:ext cx="12192000" cy="68580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Font typeface="+mj-lt"/>
              <a:buAutoNum type="arabicPeriod"/>
            </a:pPr>
            <a:endParaRPr lang="ko-KR" altLang="en-US" dirty="0"/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AFE56292-6B63-4A45-8904-707CA16C8088}"/>
              </a:ext>
            </a:extLst>
          </p:cNvPr>
          <p:cNvSpPr/>
          <p:nvPr/>
        </p:nvSpPr>
        <p:spPr bwMode="auto">
          <a:xfrm>
            <a:off x="41945" y="0"/>
            <a:ext cx="12192000" cy="71437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latinLnBrk="1" hangingPunct="1">
              <a:defRPr/>
            </a:pPr>
            <a:r>
              <a:rPr lang="en-US" altLang="ko-KR" sz="25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4-1 </a:t>
            </a:r>
            <a:r>
              <a:rPr lang="ko-KR" altLang="en-US" sz="25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시퀀스 시나리오 </a:t>
            </a:r>
            <a:r>
              <a:rPr lang="en-US" altLang="ko-KR" sz="25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ko-KR" altLang="en-US" sz="25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측정</a:t>
            </a:r>
            <a:r>
              <a:rPr lang="en-US" altLang="ko-KR" sz="25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D65BEDD-C5D1-4D56-B736-7D50CFBA4B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5366" y="1331229"/>
            <a:ext cx="5732783" cy="3557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262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BAE7F42-DAC4-4C75-BFCD-7E1BE644C6F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BC9F36B9-5CD1-4DD9-AB0A-D76317E1DABD}"/>
              </a:ext>
            </a:extLst>
          </p:cNvPr>
          <p:cNvSpPr/>
          <p:nvPr/>
        </p:nvSpPr>
        <p:spPr>
          <a:xfrm>
            <a:off x="20973" y="0"/>
            <a:ext cx="12192000" cy="68580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Font typeface="+mj-lt"/>
              <a:buAutoNum type="arabicPeriod"/>
            </a:pPr>
            <a:endParaRPr lang="ko-KR" altLang="en-US" dirty="0"/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AFE56292-6B63-4A45-8904-707CA16C8088}"/>
              </a:ext>
            </a:extLst>
          </p:cNvPr>
          <p:cNvSpPr/>
          <p:nvPr/>
        </p:nvSpPr>
        <p:spPr bwMode="auto">
          <a:xfrm>
            <a:off x="41945" y="0"/>
            <a:ext cx="12192000" cy="71437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latinLnBrk="1" hangingPunct="1">
              <a:defRPr/>
            </a:pPr>
            <a:r>
              <a:rPr lang="en-US" altLang="ko-KR" sz="25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4-2 </a:t>
            </a:r>
            <a:r>
              <a:rPr lang="ko-KR" altLang="en-US" sz="25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시퀀스 시나리오 </a:t>
            </a:r>
            <a:r>
              <a:rPr lang="en-US" altLang="ko-KR" sz="25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ko-KR" altLang="en-US" sz="25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유지보수</a:t>
            </a:r>
            <a:r>
              <a:rPr lang="en-US" altLang="ko-KR" sz="25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42D1619-AF0F-45C5-A14C-1723AD1611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572" y="1065402"/>
            <a:ext cx="4907694" cy="551995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4604050-49B1-4181-97C4-675AF05F5D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63065" y="867539"/>
            <a:ext cx="3909506" cy="591568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05AF34E-821A-44D9-9EC9-1667A54B7B5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00835" y="961492"/>
            <a:ext cx="3923593" cy="3683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2041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rgbClr val="BAC6D4"/>
          </a:solidFill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7281</TotalTime>
  <Words>597</Words>
  <Application>Microsoft Office PowerPoint</Application>
  <PresentationFormat>와이드스크린</PresentationFormat>
  <Paragraphs>122</Paragraphs>
  <Slides>10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10</vt:i4>
      </vt:variant>
    </vt:vector>
  </HeadingPairs>
  <TitlesOfParts>
    <vt:vector size="20" baseType="lpstr">
      <vt:lpstr>굴림</vt:lpstr>
      <vt:lpstr>나눔스퀘어 ExtraBold</vt:lpstr>
      <vt:lpstr>나눔스퀘어OTF ExtraBold</vt:lpstr>
      <vt:lpstr>나눔스퀘어OTF Light</vt:lpstr>
      <vt:lpstr>맑은 고딕</vt:lpstr>
      <vt:lpstr>Arial</vt:lpstr>
      <vt:lpstr>Tahoma</vt:lpstr>
      <vt:lpstr>Wingdings</vt:lpstr>
      <vt:lpstr>Office 테마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yspark@lth.kr</dc:creator>
  <cp:lastModifiedBy>조 성화</cp:lastModifiedBy>
  <cp:revision>720</cp:revision>
  <cp:lastPrinted>2019-11-15T08:20:17Z</cp:lastPrinted>
  <dcterms:created xsi:type="dcterms:W3CDTF">2018-12-09T13:48:37Z</dcterms:created>
  <dcterms:modified xsi:type="dcterms:W3CDTF">2020-01-28T03:39:48Z</dcterms:modified>
</cp:coreProperties>
</file>