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6"/>
  </p:notesMasterIdLst>
  <p:sldIdLst>
    <p:sldId id="1046" r:id="rId2"/>
    <p:sldId id="1047" r:id="rId3"/>
    <p:sldId id="1048" r:id="rId4"/>
    <p:sldId id="1049" r:id="rId5"/>
  </p:sldIdLst>
  <p:sldSz cx="12192000" cy="6858000"/>
  <p:notesSz cx="6807200" cy="9939338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  <p:embeddedFont>
      <p:font typeface="Tahoma" panose="020B0604030504040204" pitchFamily="34" charset="0"/>
      <p:regular r:id="rId13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4FB7E4B-D786-4030-A2D8-55FE48633021}">
          <p14:sldIdLst>
            <p14:sldId id="1046"/>
            <p14:sldId id="1047"/>
            <p14:sldId id="1048"/>
            <p14:sldId id="10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 현식" initials="최현" lastIdx="1" clrIdx="0">
    <p:extLst>
      <p:ext uri="{19B8F6BF-5375-455C-9EA6-DF929625EA0E}">
        <p15:presenceInfo xmlns:p15="http://schemas.microsoft.com/office/powerpoint/2012/main" userId="S::hschoi@ATIkorea.onmicrosoft.com::f9fdaa6d-c3a3-45f8-83a5-788e5ebbd811" providerId="AD"/>
      </p:ext>
    </p:extLst>
  </p:cmAuthor>
  <p:cmAuthor id="2" name="개발자 개발자" initials="개개" lastIdx="1" clrIdx="1">
    <p:extLst>
      <p:ext uri="{19B8F6BF-5375-455C-9EA6-DF929625EA0E}">
        <p15:presenceInfo xmlns:p15="http://schemas.microsoft.com/office/powerpoint/2012/main" userId="338a36372ee286e0" providerId="Windows Live"/>
      </p:ext>
    </p:extLst>
  </p:cmAuthor>
  <p:cmAuthor id="3" name="조 남희" initials="조남" lastIdx="2" clrIdx="2">
    <p:extLst>
      <p:ext uri="{19B8F6BF-5375-455C-9EA6-DF929625EA0E}">
        <p15:presenceInfo xmlns:p15="http://schemas.microsoft.com/office/powerpoint/2012/main" userId="조 남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1D"/>
    <a:srgbClr val="0000FF"/>
    <a:srgbClr val="3366FF"/>
    <a:srgbClr val="92D050"/>
    <a:srgbClr val="0033CC"/>
    <a:srgbClr val="A9D18E"/>
    <a:srgbClr val="BDD7EE"/>
    <a:srgbClr val="6B86B7"/>
    <a:srgbClr val="2F5597"/>
    <a:srgbClr val="0066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6353" autoAdjust="0"/>
  </p:normalViewPr>
  <p:slideViewPr>
    <p:cSldViewPr snapToGrid="0">
      <p:cViewPr>
        <p:scale>
          <a:sx n="100" d="100"/>
          <a:sy n="100" d="100"/>
        </p:scale>
        <p:origin x="16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4014" y="120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0529" cy="497524"/>
          </a:xfrm>
          <a:prstGeom prst="rect">
            <a:avLst/>
          </a:prstGeom>
        </p:spPr>
        <p:txBody>
          <a:bodyPr vert="horz" lIns="91553" tIns="45776" rIns="91553" bIns="4577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082" y="1"/>
            <a:ext cx="2950529" cy="497524"/>
          </a:xfrm>
          <a:prstGeom prst="rect">
            <a:avLst/>
          </a:prstGeom>
        </p:spPr>
        <p:txBody>
          <a:bodyPr vert="horz" lIns="91553" tIns="45776" rIns="91553" bIns="45776" rtlCol="0"/>
          <a:lstStyle>
            <a:lvl1pPr algn="r">
              <a:defRPr sz="1200"/>
            </a:lvl1pPr>
          </a:lstStyle>
          <a:p>
            <a:fld id="{80FC245E-B063-4E20-85CD-EC637D7B7570}" type="datetimeFigureOut">
              <a:rPr lang="ko-KR" altLang="en-US" smtClean="0"/>
              <a:pPr/>
              <a:t>2021-10-26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62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3" tIns="45776" rIns="91553" bIns="4577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403" y="4720908"/>
            <a:ext cx="5446396" cy="4472940"/>
          </a:xfrm>
          <a:prstGeom prst="rect">
            <a:avLst/>
          </a:prstGeom>
        </p:spPr>
        <p:txBody>
          <a:bodyPr vert="horz" lIns="91553" tIns="45776" rIns="91553" bIns="4577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227"/>
            <a:ext cx="2950529" cy="497523"/>
          </a:xfrm>
          <a:prstGeom prst="rect">
            <a:avLst/>
          </a:prstGeom>
        </p:spPr>
        <p:txBody>
          <a:bodyPr vert="horz" lIns="91553" tIns="45776" rIns="91553" bIns="4577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082" y="9440227"/>
            <a:ext cx="2950529" cy="497523"/>
          </a:xfrm>
          <a:prstGeom prst="rect">
            <a:avLst/>
          </a:prstGeom>
        </p:spPr>
        <p:txBody>
          <a:bodyPr vert="horz" lIns="91553" tIns="45776" rIns="91553" bIns="45776" rtlCol="0" anchor="b"/>
          <a:lstStyle>
            <a:lvl1pPr algn="r">
              <a:defRPr sz="1200"/>
            </a:lvl1pPr>
          </a:lstStyle>
          <a:p>
            <a:fld id="{4A9B394A-6DF7-456D-ABD7-CBFA9FCF3A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D2B7E9B-AF63-4C49-9595-EFDF7D72A8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03EB39B-D6EB-4FD8-84B8-58A2B4D28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38" y="1796182"/>
            <a:ext cx="11938123" cy="119308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00206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7FD1957-3C2E-47D3-93A3-26EECA666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39" y="3112064"/>
            <a:ext cx="9144000" cy="690661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002060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Click to edit Master subtitle style</a:t>
            </a:r>
            <a:endParaRPr 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1FA3D4F-C34F-427D-BDC8-CE127F8F8D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993" y="4940815"/>
            <a:ext cx="6064013" cy="177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3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E201-A299-44C5-8613-B4E3FD21E4FC}" type="datetimeFigureOut">
              <a:rPr lang="ko-KR" altLang="en-US" smtClean="0"/>
              <a:pPr/>
              <a:t>2021-10-26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7357-B164-46F8-A95A-F09241D739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74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E201-A299-44C5-8613-B4E3FD21E4FC}" type="datetimeFigureOut">
              <a:rPr lang="ko-KR" altLang="en-US" smtClean="0"/>
              <a:pPr/>
              <a:t>2021-10-26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7357-B164-46F8-A95A-F09241D739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71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38F1D0-0429-4A1E-AEFE-592BBBB80602}"/>
              </a:ext>
            </a:extLst>
          </p:cNvPr>
          <p:cNvSpPr/>
          <p:nvPr userDrawn="1"/>
        </p:nvSpPr>
        <p:spPr bwMode="auto">
          <a:xfrm>
            <a:off x="0" y="-10713"/>
            <a:ext cx="12192000" cy="5596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694324C-3779-4D40-8A54-F25C13DCA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891172"/>
            <a:ext cx="11351580" cy="5285795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B6BD4AC-CA4C-4C13-97D9-D8136387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743200" cy="365125"/>
          </a:xfrm>
        </p:spPr>
        <p:txBody>
          <a:bodyPr/>
          <a:lstStyle/>
          <a:p>
            <a:fld id="{F368E201-A299-44C5-8613-B4E3FD21E4FC}" type="datetimeFigureOut">
              <a:rPr lang="ko-KR" altLang="en-US" smtClean="0"/>
              <a:pPr/>
              <a:t>2021-10-26</a:t>
            </a:fld>
            <a:endParaRPr lang="ko-KR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D912B63-553A-46FB-A452-2AA36B1D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2" name="Picture 10" descr="(가로)ATIK">
            <a:extLst>
              <a:ext uri="{FF2B5EF4-FFF2-40B4-BE49-F238E27FC236}">
                <a16:creationId xmlns:a16="http://schemas.microsoft.com/office/drawing/2014/main" id="{B067E1BE-3362-44E4-AF91-1E1909F7A8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600" y="6421268"/>
            <a:ext cx="131746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49D056-D8CB-4644-BCAD-7A697A0657BC}"/>
              </a:ext>
            </a:extLst>
          </p:cNvPr>
          <p:cNvSpPr/>
          <p:nvPr userDrawn="1"/>
        </p:nvSpPr>
        <p:spPr bwMode="auto">
          <a:xfrm>
            <a:off x="-1" y="6631619"/>
            <a:ext cx="10321771" cy="12778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414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E201-A299-44C5-8613-B4E3FD21E4FC}" type="datetimeFigureOut">
              <a:rPr lang="ko-KR" altLang="en-US" smtClean="0"/>
              <a:pPr/>
              <a:t>2021-10-26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7357-B164-46F8-A95A-F09241D739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E201-A299-44C5-8613-B4E3FD21E4FC}" type="datetimeFigureOut">
              <a:rPr lang="ko-KR" altLang="en-US" smtClean="0"/>
              <a:pPr/>
              <a:t>2021-10-26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7357-B164-46F8-A95A-F09241D739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79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E201-A299-44C5-8613-B4E3FD21E4FC}" type="datetimeFigureOut">
              <a:rPr lang="ko-KR" altLang="en-US" smtClean="0"/>
              <a:pPr/>
              <a:t>2021-10-26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7357-B164-46F8-A95A-F09241D739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59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25E29E3-5CA2-417F-936B-BE3ED96E76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3862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AF53813-7FCA-4744-B44C-924D2C4B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6" y="2103435"/>
            <a:ext cx="4242362" cy="1325563"/>
          </a:xfrm>
        </p:spPr>
        <p:txBody>
          <a:bodyPr>
            <a:noAutofit/>
          </a:bodyPr>
          <a:lstStyle>
            <a:lvl1pPr>
              <a:defRPr sz="5400">
                <a:solidFill>
                  <a:srgbClr val="002060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7EE497-E678-41E8-B8DE-37813993E943}"/>
              </a:ext>
            </a:extLst>
          </p:cNvPr>
          <p:cNvSpPr/>
          <p:nvPr userDrawn="1"/>
        </p:nvSpPr>
        <p:spPr>
          <a:xfrm>
            <a:off x="5416453" y="-2"/>
            <a:ext cx="6787409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9DBB44C-3521-476D-8C2F-99BF77A4694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035722" y="1179512"/>
            <a:ext cx="5548869" cy="4498971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293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E201-A299-44C5-8613-B4E3FD21E4FC}" type="datetimeFigureOut">
              <a:rPr lang="ko-KR" altLang="en-US" smtClean="0"/>
              <a:pPr/>
              <a:t>2021-10-26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7357-B164-46F8-A95A-F09241D739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050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E201-A299-44C5-8613-B4E3FD21E4FC}" type="datetimeFigureOut">
              <a:rPr lang="ko-KR" altLang="en-US" smtClean="0"/>
              <a:pPr/>
              <a:t>2021-10-26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7357-B164-46F8-A95A-F09241D739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50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E201-A299-44C5-8613-B4E3FD21E4FC}" type="datetimeFigureOut">
              <a:rPr lang="ko-KR" altLang="en-US" smtClean="0"/>
              <a:pPr/>
              <a:t>2021-10-26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7357-B164-46F8-A95A-F09241D739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21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8E201-A299-44C5-8613-B4E3FD21E4FC}" type="datetimeFigureOut">
              <a:rPr lang="ko-KR" altLang="en-US" smtClean="0"/>
              <a:pPr/>
              <a:t>2021-10-26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67357-B164-46F8-A95A-F09241D739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98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B1D75DA-89C2-4820-B4EC-13EDDAFD04BA}"/>
              </a:ext>
            </a:extLst>
          </p:cNvPr>
          <p:cNvSpPr txBox="1">
            <a:spLocks/>
          </p:cNvSpPr>
          <p:nvPr/>
        </p:nvSpPr>
        <p:spPr>
          <a:xfrm>
            <a:off x="147725" y="13673"/>
            <a:ext cx="11815439" cy="515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Psi-1000 Rev0.2 board HW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수정 사항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– 1</a:t>
            </a:r>
          </a:p>
        </p:txBody>
      </p:sp>
      <p:pic>
        <p:nvPicPr>
          <p:cNvPr id="334" name="그림 333">
            <a:extLst>
              <a:ext uri="{FF2B5EF4-FFF2-40B4-BE49-F238E27FC236}">
                <a16:creationId xmlns:a16="http://schemas.microsoft.com/office/drawing/2014/main" id="{A8534B4D-820F-49D3-B0E0-FB32297AC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157" y="1409751"/>
            <a:ext cx="3620953" cy="746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18E7A0-D963-404E-8349-0638CB71C1D0}"/>
              </a:ext>
            </a:extLst>
          </p:cNvPr>
          <p:cNvSpPr txBox="1"/>
          <p:nvPr/>
        </p:nvSpPr>
        <p:spPr>
          <a:xfrm>
            <a:off x="567891" y="654523"/>
            <a:ext cx="692056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/>
              <a:t>1. SPI signal damping </a:t>
            </a:r>
            <a:r>
              <a:rPr lang="ko-KR" altLang="en-US" sz="1200" dirty="0" err="1"/>
              <a:t>저항값</a:t>
            </a:r>
            <a:r>
              <a:rPr lang="ko-KR" altLang="en-US" sz="1200" dirty="0"/>
              <a:t> 변경</a:t>
            </a:r>
            <a:endParaRPr lang="en-US" altLang="ko-KR" sz="1200" dirty="0"/>
          </a:p>
          <a:p>
            <a:pPr algn="l"/>
            <a:r>
              <a:rPr lang="en-US" altLang="ko-KR" sz="1200" dirty="0"/>
              <a:t>    - SPI signal freq. </a:t>
            </a:r>
            <a:r>
              <a:rPr lang="ko-KR" altLang="en-US" sz="1200" dirty="0"/>
              <a:t>가 약 </a:t>
            </a:r>
            <a:r>
              <a:rPr lang="en-US" altLang="ko-KR" sz="1200" dirty="0"/>
              <a:t>20MHz </a:t>
            </a:r>
            <a:r>
              <a:rPr lang="ko-KR" altLang="en-US" sz="1200" dirty="0"/>
              <a:t>정도 되므로 </a:t>
            </a:r>
            <a:r>
              <a:rPr lang="en-US" altLang="ko-KR" sz="1200" dirty="0"/>
              <a:t>damping </a:t>
            </a:r>
            <a:r>
              <a:rPr lang="ko-KR" altLang="en-US" sz="1200" dirty="0"/>
              <a:t>저항 </a:t>
            </a:r>
            <a:r>
              <a:rPr lang="en-US" altLang="ko-KR" sz="1200" dirty="0"/>
              <a:t>220 ohm</a:t>
            </a:r>
            <a:r>
              <a:rPr lang="ko-KR" altLang="en-US" sz="1200" dirty="0"/>
              <a:t> 은 신호가 많이 </a:t>
            </a:r>
            <a:r>
              <a:rPr lang="ko-KR" altLang="en-US" sz="1200" dirty="0" err="1"/>
              <a:t>뭉게짐</a:t>
            </a:r>
            <a:r>
              <a:rPr lang="en-US" altLang="ko-KR" sz="1200" dirty="0"/>
              <a:t>.</a:t>
            </a:r>
          </a:p>
          <a:p>
            <a:pPr algn="l"/>
            <a:r>
              <a:rPr lang="en-US" altLang="ko-KR" sz="1200" dirty="0"/>
              <a:t>    - R213, R214, R215 : 220 ohm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47 ohm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C3185FF-5387-455E-94D1-66B9C0451A71}"/>
              </a:ext>
            </a:extLst>
          </p:cNvPr>
          <p:cNvSpPr/>
          <p:nvPr/>
        </p:nvSpPr>
        <p:spPr>
          <a:xfrm>
            <a:off x="2868328" y="1409749"/>
            <a:ext cx="837398" cy="8373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DCC78FDD-C5B2-4B5C-978F-8E863953D779}"/>
              </a:ext>
            </a:extLst>
          </p:cNvPr>
          <p:cNvSpPr txBox="1"/>
          <p:nvPr/>
        </p:nvSpPr>
        <p:spPr>
          <a:xfrm>
            <a:off x="2964582" y="2265313"/>
            <a:ext cx="10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47 ohm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FAC14C46-0FB3-49C2-9D6C-E7F7D8809ABD}"/>
              </a:ext>
            </a:extLst>
          </p:cNvPr>
          <p:cNvSpPr txBox="1"/>
          <p:nvPr/>
        </p:nvSpPr>
        <p:spPr>
          <a:xfrm>
            <a:off x="567891" y="2651211"/>
            <a:ext cx="692056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/>
              <a:t>2. external</a:t>
            </a:r>
            <a:r>
              <a:rPr lang="ko-KR" altLang="en-US" sz="1200" dirty="0"/>
              <a:t> </a:t>
            </a:r>
            <a:r>
              <a:rPr lang="en-US" altLang="ko-KR" sz="1200" dirty="0"/>
              <a:t>ADC</a:t>
            </a:r>
            <a:r>
              <a:rPr lang="ko-KR" altLang="en-US" sz="1200" dirty="0"/>
              <a:t> 주변회로 </a:t>
            </a:r>
            <a:r>
              <a:rPr lang="ko-KR" altLang="en-US" sz="1200" dirty="0" err="1"/>
              <a:t>저항값</a:t>
            </a:r>
            <a:r>
              <a:rPr lang="ko-KR" altLang="en-US" sz="1200" dirty="0"/>
              <a:t> 변경</a:t>
            </a:r>
            <a:endParaRPr lang="en-US" altLang="ko-KR" sz="1200" dirty="0"/>
          </a:p>
          <a:p>
            <a:pPr algn="l"/>
            <a:r>
              <a:rPr lang="en-US" altLang="ko-KR" sz="1200" dirty="0"/>
              <a:t>    - analog</a:t>
            </a:r>
            <a:r>
              <a:rPr lang="ko-KR" altLang="en-US" sz="1200" dirty="0"/>
              <a:t> </a:t>
            </a:r>
            <a:r>
              <a:rPr lang="en-US" altLang="ko-KR" sz="1200" dirty="0"/>
              <a:t>input</a:t>
            </a:r>
            <a:r>
              <a:rPr lang="ko-KR" altLang="en-US" sz="1200" dirty="0"/>
              <a:t> </a:t>
            </a:r>
            <a:r>
              <a:rPr lang="en-US" altLang="ko-KR" sz="1200" dirty="0"/>
              <a:t>#2-#4 </a:t>
            </a:r>
            <a:r>
              <a:rPr lang="ko-KR" altLang="en-US" sz="1200" dirty="0"/>
              <a:t>회로를 모두 </a:t>
            </a:r>
            <a:r>
              <a:rPr lang="en-US" altLang="ko-KR" sz="1200" dirty="0"/>
              <a:t>0-10V input</a:t>
            </a:r>
            <a:r>
              <a:rPr lang="ko-KR" altLang="en-US" sz="1200" dirty="0"/>
              <a:t> 으로 통일함</a:t>
            </a:r>
            <a:r>
              <a:rPr lang="en-US" altLang="ko-KR" sz="1200" dirty="0"/>
              <a:t>.</a:t>
            </a:r>
          </a:p>
          <a:p>
            <a:pPr algn="l"/>
            <a:r>
              <a:rPr lang="en-US" altLang="ko-KR" sz="1200" dirty="0"/>
              <a:t>    - </a:t>
            </a:r>
            <a:r>
              <a:rPr lang="ko-KR" altLang="en-US" sz="1200" dirty="0"/>
              <a:t>외부 </a:t>
            </a:r>
            <a:r>
              <a:rPr lang="en-US" altLang="ko-KR" sz="1200" dirty="0"/>
              <a:t>10V </a:t>
            </a:r>
            <a:r>
              <a:rPr lang="ko-KR" altLang="en-US" sz="1200" dirty="0" err="1"/>
              <a:t>인가시</a:t>
            </a:r>
            <a:r>
              <a:rPr lang="ko-KR" altLang="en-US" sz="1200" dirty="0"/>
              <a:t> </a:t>
            </a:r>
            <a:r>
              <a:rPr lang="en-US" altLang="ko-KR" sz="1200" dirty="0"/>
              <a:t>ADC </a:t>
            </a:r>
            <a:r>
              <a:rPr lang="ko-KR" altLang="en-US" sz="1200" dirty="0"/>
              <a:t>입력단에 </a:t>
            </a:r>
            <a:r>
              <a:rPr lang="en-US" altLang="ko-KR" sz="1200" dirty="0"/>
              <a:t>3.13V </a:t>
            </a:r>
            <a:r>
              <a:rPr lang="ko-KR" altLang="en-US" sz="1200" dirty="0"/>
              <a:t>인가 되도록 </a:t>
            </a:r>
            <a:r>
              <a:rPr lang="ko-KR" altLang="en-US" sz="1200" dirty="0" err="1"/>
              <a:t>저항값</a:t>
            </a:r>
            <a:r>
              <a:rPr lang="ko-KR" altLang="en-US" sz="1200" dirty="0"/>
              <a:t> 변경 </a:t>
            </a:r>
            <a:r>
              <a:rPr lang="en-US" altLang="ko-KR" sz="1200" dirty="0"/>
              <a:t>(</a:t>
            </a:r>
            <a:r>
              <a:rPr lang="ko-KR" altLang="en-US" sz="1200" dirty="0"/>
              <a:t>최대 </a:t>
            </a:r>
            <a:r>
              <a:rPr lang="en-US" altLang="ko-KR" sz="1200" dirty="0"/>
              <a:t>13V</a:t>
            </a:r>
            <a:r>
              <a:rPr lang="ko-KR" altLang="en-US" sz="1200" dirty="0"/>
              <a:t>까지</a:t>
            </a:r>
            <a:r>
              <a:rPr lang="en-US" altLang="ko-KR" sz="1200" dirty="0"/>
              <a:t> </a:t>
            </a:r>
            <a:r>
              <a:rPr lang="ko-KR" altLang="en-US" sz="1200" dirty="0"/>
              <a:t>입력 가능 함</a:t>
            </a:r>
            <a:r>
              <a:rPr lang="en-US" altLang="ko-KR" sz="1200" dirty="0"/>
              <a:t>)</a:t>
            </a:r>
          </a:p>
          <a:p>
            <a:pPr algn="l"/>
            <a:r>
              <a:rPr lang="en-US" altLang="ko-KR" sz="1200" dirty="0"/>
              <a:t>    - R224, R229, R230, R234, R236, R239 : 110 </a:t>
            </a:r>
            <a:r>
              <a:rPr lang="en-US" altLang="ko-KR" sz="1200" dirty="0" err="1"/>
              <a:t>Kohm</a:t>
            </a:r>
            <a:r>
              <a:rPr lang="en-US" altLang="ko-KR" sz="1200" dirty="0"/>
              <a:t>(1%)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47 </a:t>
            </a:r>
            <a:r>
              <a:rPr lang="en-US" altLang="ko-KR" sz="1200" dirty="0" err="1">
                <a:solidFill>
                  <a:srgbClr val="FF0000"/>
                </a:solidFill>
                <a:sym typeface="Wingdings" panose="05000000000000000000" pitchFamily="2" charset="2"/>
              </a:rPr>
              <a:t>Kohm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(1%)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4F27AE7-8E1D-4601-8C3A-26D78F1D4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300" y="3506775"/>
            <a:ext cx="3550748" cy="3101996"/>
          </a:xfrm>
          <a:prstGeom prst="rect">
            <a:avLst/>
          </a:prstGeom>
        </p:spPr>
      </p:pic>
      <p:sp>
        <p:nvSpPr>
          <p:cNvPr id="351" name="타원 350">
            <a:extLst>
              <a:ext uri="{FF2B5EF4-FFF2-40B4-BE49-F238E27FC236}">
                <a16:creationId xmlns:a16="http://schemas.microsoft.com/office/drawing/2014/main" id="{965B58CA-7CE3-4DA3-9F96-86E8688B0157}"/>
              </a:ext>
            </a:extLst>
          </p:cNvPr>
          <p:cNvSpPr/>
          <p:nvPr/>
        </p:nvSpPr>
        <p:spPr>
          <a:xfrm>
            <a:off x="4360244" y="3643873"/>
            <a:ext cx="404260" cy="4042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타원 351">
            <a:extLst>
              <a:ext uri="{FF2B5EF4-FFF2-40B4-BE49-F238E27FC236}">
                <a16:creationId xmlns:a16="http://schemas.microsoft.com/office/drawing/2014/main" id="{A2488C10-2A26-4EA9-9A47-DE8D1200831B}"/>
              </a:ext>
            </a:extLst>
          </p:cNvPr>
          <p:cNvSpPr/>
          <p:nvPr/>
        </p:nvSpPr>
        <p:spPr>
          <a:xfrm>
            <a:off x="3955984" y="4253910"/>
            <a:ext cx="404260" cy="4042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타원 353">
            <a:extLst>
              <a:ext uri="{FF2B5EF4-FFF2-40B4-BE49-F238E27FC236}">
                <a16:creationId xmlns:a16="http://schemas.microsoft.com/office/drawing/2014/main" id="{46DF797C-4F91-478C-A65B-EBED232409BC}"/>
              </a:ext>
            </a:extLst>
          </p:cNvPr>
          <p:cNvSpPr/>
          <p:nvPr/>
        </p:nvSpPr>
        <p:spPr>
          <a:xfrm>
            <a:off x="4297820" y="4601971"/>
            <a:ext cx="404260" cy="4042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타원 364">
            <a:extLst>
              <a:ext uri="{FF2B5EF4-FFF2-40B4-BE49-F238E27FC236}">
                <a16:creationId xmlns:a16="http://schemas.microsoft.com/office/drawing/2014/main" id="{0812567B-CCAD-4DD8-AEF9-45218787F19E}"/>
              </a:ext>
            </a:extLst>
          </p:cNvPr>
          <p:cNvSpPr/>
          <p:nvPr/>
        </p:nvSpPr>
        <p:spPr>
          <a:xfrm>
            <a:off x="3975234" y="5203175"/>
            <a:ext cx="404260" cy="4042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9AD9B1CE-815D-461B-B41A-E8A39779DCAC}"/>
              </a:ext>
            </a:extLst>
          </p:cNvPr>
          <p:cNvSpPr/>
          <p:nvPr/>
        </p:nvSpPr>
        <p:spPr>
          <a:xfrm>
            <a:off x="4360244" y="5549861"/>
            <a:ext cx="404260" cy="4042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타원 369">
            <a:extLst>
              <a:ext uri="{FF2B5EF4-FFF2-40B4-BE49-F238E27FC236}">
                <a16:creationId xmlns:a16="http://schemas.microsoft.com/office/drawing/2014/main" id="{C6C43056-CE1A-4426-9B1D-0A30A88E87FF}"/>
              </a:ext>
            </a:extLst>
          </p:cNvPr>
          <p:cNvSpPr/>
          <p:nvPr/>
        </p:nvSpPr>
        <p:spPr>
          <a:xfrm>
            <a:off x="3975234" y="6152440"/>
            <a:ext cx="404260" cy="4042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BF294C82-1024-4090-AE0D-09A10F82CB50}"/>
              </a:ext>
            </a:extLst>
          </p:cNvPr>
          <p:cNvSpPr txBox="1"/>
          <p:nvPr/>
        </p:nvSpPr>
        <p:spPr>
          <a:xfrm>
            <a:off x="4702080" y="4550800"/>
            <a:ext cx="10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47 </a:t>
            </a:r>
            <a:r>
              <a:rPr lang="en-US" altLang="ko-KR" sz="1200" dirty="0" err="1">
                <a:solidFill>
                  <a:srgbClr val="FF0000"/>
                </a:solidFill>
                <a:sym typeface="Wingdings" panose="05000000000000000000" pitchFamily="2" charset="2"/>
              </a:rPr>
              <a:t>Kohm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90DF8E20-93C9-469D-8622-F0C4C9CB0F24}"/>
              </a:ext>
            </a:extLst>
          </p:cNvPr>
          <p:cNvSpPr/>
          <p:nvPr/>
        </p:nvSpPr>
        <p:spPr>
          <a:xfrm>
            <a:off x="2666198" y="3410114"/>
            <a:ext cx="1039528" cy="4042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A542FFDB-0EDA-40BB-9857-2F51D307EC16}"/>
              </a:ext>
            </a:extLst>
          </p:cNvPr>
          <p:cNvSpPr txBox="1"/>
          <p:nvPr/>
        </p:nvSpPr>
        <p:spPr>
          <a:xfrm>
            <a:off x="3705726" y="3442615"/>
            <a:ext cx="2997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#2~4 (0~10V)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01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B1D75DA-89C2-4820-B4EC-13EDDAFD04BA}"/>
              </a:ext>
            </a:extLst>
          </p:cNvPr>
          <p:cNvSpPr txBox="1">
            <a:spLocks/>
          </p:cNvSpPr>
          <p:nvPr/>
        </p:nvSpPr>
        <p:spPr>
          <a:xfrm>
            <a:off x="147725" y="13673"/>
            <a:ext cx="11815439" cy="515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Psi-1000 Rev0.2 board HW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수정 사항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–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2A2F1F-6F3A-4EC8-999E-7B0996ED34BE}"/>
              </a:ext>
            </a:extLst>
          </p:cNvPr>
          <p:cNvSpPr txBox="1"/>
          <p:nvPr/>
        </p:nvSpPr>
        <p:spPr>
          <a:xfrm>
            <a:off x="567891" y="654523"/>
            <a:ext cx="6920564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/>
              <a:t>3. analog output (0-10V) </a:t>
            </a:r>
            <a:r>
              <a:rPr lang="ko-KR" altLang="en-US" sz="1200" dirty="0"/>
              <a:t>주변 회로 </a:t>
            </a:r>
            <a:r>
              <a:rPr lang="ko-KR" altLang="en-US" sz="1200" dirty="0" err="1"/>
              <a:t>저항값</a:t>
            </a:r>
            <a:r>
              <a:rPr lang="ko-KR" altLang="en-US" sz="1200" dirty="0"/>
              <a:t> 변경</a:t>
            </a:r>
            <a:endParaRPr lang="en-US" altLang="ko-KR" sz="1200" dirty="0"/>
          </a:p>
          <a:p>
            <a:pPr algn="l"/>
            <a:r>
              <a:rPr lang="en-US" altLang="ko-KR" sz="1200" dirty="0"/>
              <a:t>    - 0-5V, </a:t>
            </a:r>
            <a:r>
              <a:rPr lang="ko-KR" altLang="en-US" sz="1200" dirty="0"/>
              <a:t>또는 </a:t>
            </a:r>
            <a:r>
              <a:rPr lang="en-US" altLang="ko-KR" sz="1200" dirty="0"/>
              <a:t>0-10V</a:t>
            </a:r>
            <a:r>
              <a:rPr lang="ko-KR" altLang="en-US" sz="1200" dirty="0"/>
              <a:t> 출력을 </a:t>
            </a:r>
            <a:r>
              <a:rPr lang="en-US" altLang="ko-KR" sz="1200" dirty="0"/>
              <a:t>short pin </a:t>
            </a:r>
            <a:r>
              <a:rPr lang="ko-KR" altLang="en-US" sz="1200" dirty="0"/>
              <a:t>조립으로 구분 하던 것을 </a:t>
            </a:r>
            <a:r>
              <a:rPr lang="en-US" altLang="ko-KR" sz="1200" dirty="0"/>
              <a:t>0-10V </a:t>
            </a:r>
            <a:r>
              <a:rPr lang="ko-KR" altLang="en-US" sz="1200" dirty="0"/>
              <a:t>로 통일 함</a:t>
            </a:r>
            <a:r>
              <a:rPr lang="en-US" altLang="ko-KR" sz="1200" dirty="0"/>
              <a:t>.</a:t>
            </a:r>
          </a:p>
          <a:p>
            <a:pPr algn="l"/>
            <a:r>
              <a:rPr lang="en-US" altLang="ko-KR" sz="1200" dirty="0"/>
              <a:t>    - 0-5V </a:t>
            </a:r>
            <a:r>
              <a:rPr lang="ko-KR" altLang="en-US" sz="1200" dirty="0"/>
              <a:t>출력이 필요한 경우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</a:t>
            </a:r>
            <a:r>
              <a:rPr lang="ko-KR" altLang="en-US" sz="1200" dirty="0"/>
              <a:t>값으로 최대 출력 전압을 제한하는 구조로 변경 함</a:t>
            </a:r>
            <a:r>
              <a:rPr lang="en-US" altLang="ko-KR" sz="1200" dirty="0"/>
              <a:t>.</a:t>
            </a:r>
          </a:p>
          <a:p>
            <a:pPr algn="l"/>
            <a:r>
              <a:rPr lang="en-US" altLang="ko-KR" sz="1200" dirty="0"/>
              <a:t>    - R102, R113 :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1 </a:t>
            </a:r>
            <a:r>
              <a:rPr lang="en-US" altLang="ko-KR" sz="1200" dirty="0" err="1">
                <a:solidFill>
                  <a:srgbClr val="FF0000"/>
                </a:solidFill>
                <a:sym typeface="Wingdings" panose="05000000000000000000" pitchFamily="2" charset="2"/>
              </a:rPr>
              <a:t>Kohm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/1%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    - R105, R116 :  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3.9 </a:t>
            </a:r>
            <a:r>
              <a:rPr lang="en-US" altLang="ko-KR" sz="1200" dirty="0" err="1">
                <a:solidFill>
                  <a:srgbClr val="FF0000"/>
                </a:solidFill>
                <a:sym typeface="Wingdings" panose="05000000000000000000" pitchFamily="2" charset="2"/>
              </a:rPr>
              <a:t>Kohm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/1%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    - JP4, R103 :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삭제</a:t>
            </a:r>
            <a:endParaRPr lang="en-US" altLang="ko-KR" sz="12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l"/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43881C-ADDC-4A1F-B401-28B08FD14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943100"/>
            <a:ext cx="10191750" cy="3905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639FFE-6465-4A24-A931-47A09918C4BC}"/>
              </a:ext>
            </a:extLst>
          </p:cNvPr>
          <p:cNvSpPr txBox="1"/>
          <p:nvPr/>
        </p:nvSpPr>
        <p:spPr>
          <a:xfrm>
            <a:off x="4705350" y="2462607"/>
            <a:ext cx="10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1 </a:t>
            </a:r>
            <a:r>
              <a:rPr lang="en-US" altLang="ko-KR" sz="1200" dirty="0" err="1">
                <a:solidFill>
                  <a:srgbClr val="FF0000"/>
                </a:solidFill>
                <a:sym typeface="Wingdings" panose="05000000000000000000" pitchFamily="2" charset="2"/>
              </a:rPr>
              <a:t>Kohm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/1%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01DB017-44D8-4FAA-ADE2-52E91FA6AC54}"/>
              </a:ext>
            </a:extLst>
          </p:cNvPr>
          <p:cNvSpPr/>
          <p:nvPr/>
        </p:nvSpPr>
        <p:spPr>
          <a:xfrm>
            <a:off x="4115300" y="4505324"/>
            <a:ext cx="657225" cy="657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DEEB4-E145-4F91-89EE-003FA32817CD}"/>
              </a:ext>
            </a:extLst>
          </p:cNvPr>
          <p:cNvSpPr txBox="1"/>
          <p:nvPr/>
        </p:nvSpPr>
        <p:spPr>
          <a:xfrm>
            <a:off x="4028173" y="4266399"/>
            <a:ext cx="10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1 </a:t>
            </a:r>
            <a:r>
              <a:rPr lang="en-US" altLang="ko-KR" sz="1200" dirty="0" err="1">
                <a:solidFill>
                  <a:srgbClr val="FF0000"/>
                </a:solidFill>
                <a:sym typeface="Wingdings" panose="05000000000000000000" pitchFamily="2" charset="2"/>
              </a:rPr>
              <a:t>Kohm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/1%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2B21E33-42D0-4AB6-B3FF-41325EB5F176}"/>
              </a:ext>
            </a:extLst>
          </p:cNvPr>
          <p:cNvSpPr/>
          <p:nvPr/>
        </p:nvSpPr>
        <p:spPr>
          <a:xfrm>
            <a:off x="7260516" y="2829707"/>
            <a:ext cx="657225" cy="657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DDAD6C6-1412-49FC-8533-DB050919503F}"/>
              </a:ext>
            </a:extLst>
          </p:cNvPr>
          <p:cNvSpPr/>
          <p:nvPr/>
        </p:nvSpPr>
        <p:spPr>
          <a:xfrm>
            <a:off x="4666849" y="4962904"/>
            <a:ext cx="657225" cy="657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8CED5E-DC20-4204-9B4C-50ED60FA0CD1}"/>
              </a:ext>
            </a:extLst>
          </p:cNvPr>
          <p:cNvSpPr txBox="1"/>
          <p:nvPr/>
        </p:nvSpPr>
        <p:spPr>
          <a:xfrm>
            <a:off x="4985936" y="5562593"/>
            <a:ext cx="1110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3.9 </a:t>
            </a:r>
            <a:r>
              <a:rPr lang="en-US" altLang="ko-KR" sz="1200" dirty="0" err="1">
                <a:solidFill>
                  <a:srgbClr val="FF0000"/>
                </a:solidFill>
                <a:sym typeface="Wingdings" panose="05000000000000000000" pitchFamily="2" charset="2"/>
              </a:rPr>
              <a:t>Kohm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/1%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1EBD7B3F-D397-4641-AEB4-51B62C22FB33}"/>
              </a:ext>
            </a:extLst>
          </p:cNvPr>
          <p:cNvSpPr/>
          <p:nvPr/>
        </p:nvSpPr>
        <p:spPr>
          <a:xfrm>
            <a:off x="5924550" y="3238500"/>
            <a:ext cx="1296544" cy="504825"/>
          </a:xfrm>
          <a:custGeom>
            <a:avLst/>
            <a:gdLst>
              <a:gd name="connsiteX0" fmla="*/ 0 w 1296544"/>
              <a:gd name="connsiteY0" fmla="*/ 0 h 504825"/>
              <a:gd name="connsiteX1" fmla="*/ 19050 w 1296544"/>
              <a:gd name="connsiteY1" fmla="*/ 95250 h 504825"/>
              <a:gd name="connsiteX2" fmla="*/ 38100 w 1296544"/>
              <a:gd name="connsiteY2" fmla="*/ 142875 h 504825"/>
              <a:gd name="connsiteX3" fmla="*/ 47625 w 1296544"/>
              <a:gd name="connsiteY3" fmla="*/ 171450 h 504825"/>
              <a:gd name="connsiteX4" fmla="*/ 57150 w 1296544"/>
              <a:gd name="connsiteY4" fmla="*/ 209550 h 504825"/>
              <a:gd name="connsiteX5" fmla="*/ 85725 w 1296544"/>
              <a:gd name="connsiteY5" fmla="*/ 247650 h 504825"/>
              <a:gd name="connsiteX6" fmla="*/ 104775 w 1296544"/>
              <a:gd name="connsiteY6" fmla="*/ 295275 h 504825"/>
              <a:gd name="connsiteX7" fmla="*/ 200025 w 1296544"/>
              <a:gd name="connsiteY7" fmla="*/ 371475 h 504825"/>
              <a:gd name="connsiteX8" fmla="*/ 238125 w 1296544"/>
              <a:gd name="connsiteY8" fmla="*/ 381000 h 504825"/>
              <a:gd name="connsiteX9" fmla="*/ 276225 w 1296544"/>
              <a:gd name="connsiteY9" fmla="*/ 400050 h 504825"/>
              <a:gd name="connsiteX10" fmla="*/ 371475 w 1296544"/>
              <a:gd name="connsiteY10" fmla="*/ 428625 h 504825"/>
              <a:gd name="connsiteX11" fmla="*/ 409575 w 1296544"/>
              <a:gd name="connsiteY11" fmla="*/ 447675 h 504825"/>
              <a:gd name="connsiteX12" fmla="*/ 438150 w 1296544"/>
              <a:gd name="connsiteY12" fmla="*/ 466725 h 504825"/>
              <a:gd name="connsiteX13" fmla="*/ 485775 w 1296544"/>
              <a:gd name="connsiteY13" fmla="*/ 476250 h 504825"/>
              <a:gd name="connsiteX14" fmla="*/ 600075 w 1296544"/>
              <a:gd name="connsiteY14" fmla="*/ 504825 h 504825"/>
              <a:gd name="connsiteX15" fmla="*/ 923925 w 1296544"/>
              <a:gd name="connsiteY15" fmla="*/ 485775 h 504825"/>
              <a:gd name="connsiteX16" fmla="*/ 971550 w 1296544"/>
              <a:gd name="connsiteY16" fmla="*/ 476250 h 504825"/>
              <a:gd name="connsiteX17" fmla="*/ 1066800 w 1296544"/>
              <a:gd name="connsiteY17" fmla="*/ 428625 h 504825"/>
              <a:gd name="connsiteX18" fmla="*/ 1095375 w 1296544"/>
              <a:gd name="connsiteY18" fmla="*/ 400050 h 504825"/>
              <a:gd name="connsiteX19" fmla="*/ 1171575 w 1296544"/>
              <a:gd name="connsiteY19" fmla="*/ 342900 h 504825"/>
              <a:gd name="connsiteX20" fmla="*/ 1238250 w 1296544"/>
              <a:gd name="connsiteY20" fmla="*/ 247650 h 504825"/>
              <a:gd name="connsiteX21" fmla="*/ 1285875 w 1296544"/>
              <a:gd name="connsiteY21" fmla="*/ 171450 h 504825"/>
              <a:gd name="connsiteX22" fmla="*/ 1295400 w 1296544"/>
              <a:gd name="connsiteY22" fmla="*/ 142875 h 504825"/>
              <a:gd name="connsiteX23" fmla="*/ 1295400 w 1296544"/>
              <a:gd name="connsiteY23" fmla="*/ 19050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96544" h="504825">
                <a:moveTo>
                  <a:pt x="0" y="0"/>
                </a:moveTo>
                <a:cubicBezTo>
                  <a:pt x="6350" y="31750"/>
                  <a:pt x="10707" y="63964"/>
                  <a:pt x="19050" y="95250"/>
                </a:cubicBezTo>
                <a:cubicBezTo>
                  <a:pt x="23455" y="111771"/>
                  <a:pt x="32097" y="126866"/>
                  <a:pt x="38100" y="142875"/>
                </a:cubicBezTo>
                <a:cubicBezTo>
                  <a:pt x="41625" y="152276"/>
                  <a:pt x="44867" y="161796"/>
                  <a:pt x="47625" y="171450"/>
                </a:cubicBezTo>
                <a:cubicBezTo>
                  <a:pt x="51221" y="184037"/>
                  <a:pt x="51296" y="197841"/>
                  <a:pt x="57150" y="209550"/>
                </a:cubicBezTo>
                <a:cubicBezTo>
                  <a:pt x="64250" y="223749"/>
                  <a:pt x="78015" y="233773"/>
                  <a:pt x="85725" y="247650"/>
                </a:cubicBezTo>
                <a:cubicBezTo>
                  <a:pt x="94028" y="262596"/>
                  <a:pt x="94970" y="281268"/>
                  <a:pt x="104775" y="295275"/>
                </a:cubicBezTo>
                <a:cubicBezTo>
                  <a:pt x="126231" y="325927"/>
                  <a:pt x="165523" y="356141"/>
                  <a:pt x="200025" y="371475"/>
                </a:cubicBezTo>
                <a:cubicBezTo>
                  <a:pt x="211988" y="376792"/>
                  <a:pt x="225868" y="376403"/>
                  <a:pt x="238125" y="381000"/>
                </a:cubicBezTo>
                <a:cubicBezTo>
                  <a:pt x="251420" y="385986"/>
                  <a:pt x="262930" y="395064"/>
                  <a:pt x="276225" y="400050"/>
                </a:cubicBezTo>
                <a:cubicBezTo>
                  <a:pt x="330915" y="420559"/>
                  <a:pt x="306340" y="396057"/>
                  <a:pt x="371475" y="428625"/>
                </a:cubicBezTo>
                <a:cubicBezTo>
                  <a:pt x="384175" y="434975"/>
                  <a:pt x="397247" y="440630"/>
                  <a:pt x="409575" y="447675"/>
                </a:cubicBezTo>
                <a:cubicBezTo>
                  <a:pt x="419514" y="453355"/>
                  <a:pt x="427431" y="462705"/>
                  <a:pt x="438150" y="466725"/>
                </a:cubicBezTo>
                <a:cubicBezTo>
                  <a:pt x="453309" y="472409"/>
                  <a:pt x="470268" y="471598"/>
                  <a:pt x="485775" y="476250"/>
                </a:cubicBezTo>
                <a:cubicBezTo>
                  <a:pt x="597817" y="509862"/>
                  <a:pt x="459261" y="484709"/>
                  <a:pt x="600075" y="504825"/>
                </a:cubicBezTo>
                <a:lnTo>
                  <a:pt x="923925" y="485775"/>
                </a:lnTo>
                <a:cubicBezTo>
                  <a:pt x="940067" y="484533"/>
                  <a:pt x="956812" y="482949"/>
                  <a:pt x="971550" y="476250"/>
                </a:cubicBezTo>
                <a:cubicBezTo>
                  <a:pt x="1110155" y="413248"/>
                  <a:pt x="966143" y="453789"/>
                  <a:pt x="1066800" y="428625"/>
                </a:cubicBezTo>
                <a:cubicBezTo>
                  <a:pt x="1076325" y="419100"/>
                  <a:pt x="1084949" y="408580"/>
                  <a:pt x="1095375" y="400050"/>
                </a:cubicBezTo>
                <a:cubicBezTo>
                  <a:pt x="1119948" y="379945"/>
                  <a:pt x="1152525" y="368300"/>
                  <a:pt x="1171575" y="342900"/>
                </a:cubicBezTo>
                <a:cubicBezTo>
                  <a:pt x="1238280" y="253960"/>
                  <a:pt x="1156165" y="364915"/>
                  <a:pt x="1238250" y="247650"/>
                </a:cubicBezTo>
                <a:cubicBezTo>
                  <a:pt x="1268478" y="204467"/>
                  <a:pt x="1265867" y="218135"/>
                  <a:pt x="1285875" y="171450"/>
                </a:cubicBezTo>
                <a:cubicBezTo>
                  <a:pt x="1289830" y="162222"/>
                  <a:pt x="1294774" y="152896"/>
                  <a:pt x="1295400" y="142875"/>
                </a:cubicBezTo>
                <a:cubicBezTo>
                  <a:pt x="1297975" y="101680"/>
                  <a:pt x="1295400" y="60325"/>
                  <a:pt x="1295400" y="1905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F9536E8-D6F9-4370-B62C-A4792677380C}"/>
              </a:ext>
            </a:extLst>
          </p:cNvPr>
          <p:cNvSpPr/>
          <p:nvPr/>
        </p:nvSpPr>
        <p:spPr>
          <a:xfrm>
            <a:off x="5867210" y="3172402"/>
            <a:ext cx="114680" cy="1146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55FFFA4-A803-4C03-BF02-DD1B882132F4}"/>
              </a:ext>
            </a:extLst>
          </p:cNvPr>
          <p:cNvSpPr/>
          <p:nvPr/>
        </p:nvSpPr>
        <p:spPr>
          <a:xfrm>
            <a:off x="7163754" y="3181160"/>
            <a:ext cx="114680" cy="1146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6FB9497-2E4F-4887-8557-BE4A65E4D996}"/>
              </a:ext>
            </a:extLst>
          </p:cNvPr>
          <p:cNvGrpSpPr/>
          <p:nvPr/>
        </p:nvGrpSpPr>
        <p:grpSpPr>
          <a:xfrm>
            <a:off x="6210112" y="2767012"/>
            <a:ext cx="723900" cy="723900"/>
            <a:chOff x="8334373" y="708071"/>
            <a:chExt cx="723900" cy="7239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C6B25A5-4890-41C1-869F-7CB66DF406F6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8334375" y="1070021"/>
              <a:ext cx="7239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30CF01D5-35A1-4BBA-AAAF-D6FB6FAD2450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8334373" y="1070020"/>
              <a:ext cx="7239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E1AE5E1-964B-4B42-8290-D31F3E8EED5E}"/>
              </a:ext>
            </a:extLst>
          </p:cNvPr>
          <p:cNvGrpSpPr/>
          <p:nvPr/>
        </p:nvGrpSpPr>
        <p:grpSpPr>
          <a:xfrm>
            <a:off x="7402136" y="2997444"/>
            <a:ext cx="219075" cy="219075"/>
            <a:chOff x="8334373" y="708071"/>
            <a:chExt cx="723900" cy="723900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6DAB4CB-34E9-4D1E-8430-B2D476110F49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8334375" y="1070021"/>
              <a:ext cx="7239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6C6F2A1A-C3E4-47C4-B57C-5C09A18E5F15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8334373" y="1070020"/>
              <a:ext cx="7239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1E67548F-61AD-4B09-93B9-92B31F91B4BE}"/>
              </a:ext>
            </a:extLst>
          </p:cNvPr>
          <p:cNvSpPr/>
          <p:nvPr/>
        </p:nvSpPr>
        <p:spPr>
          <a:xfrm>
            <a:off x="4705348" y="2734856"/>
            <a:ext cx="657225" cy="657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8D2DA6-5547-495D-92ED-2E8A6F7DAC0A}"/>
              </a:ext>
            </a:extLst>
          </p:cNvPr>
          <p:cNvSpPr txBox="1"/>
          <p:nvPr/>
        </p:nvSpPr>
        <p:spPr>
          <a:xfrm>
            <a:off x="7848600" y="2451733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R103: </a:t>
            </a:r>
            <a:r>
              <a:rPr lang="ko-KR" alt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삭제</a:t>
            </a:r>
            <a:endParaRPr lang="en-US" altLang="ko-KR" sz="12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l"/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R105: 3.9 </a:t>
            </a:r>
            <a:r>
              <a:rPr lang="en-US" altLang="ko-KR" sz="1200" dirty="0" err="1">
                <a:solidFill>
                  <a:srgbClr val="FF0000"/>
                </a:solidFill>
                <a:sym typeface="Wingdings" panose="05000000000000000000" pitchFamily="2" charset="2"/>
              </a:rPr>
              <a:t>Kohm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/1%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359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B1D75DA-89C2-4820-B4EC-13EDDAFD04BA}"/>
              </a:ext>
            </a:extLst>
          </p:cNvPr>
          <p:cNvSpPr txBox="1">
            <a:spLocks/>
          </p:cNvSpPr>
          <p:nvPr/>
        </p:nvSpPr>
        <p:spPr>
          <a:xfrm>
            <a:off x="147725" y="13673"/>
            <a:ext cx="11815439" cy="515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Psi-1000 Rev0.2 board HW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수정 사항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–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F5B61-00D8-4590-B96A-7D58AF3DE668}"/>
              </a:ext>
            </a:extLst>
          </p:cNvPr>
          <p:cNvSpPr txBox="1"/>
          <p:nvPr/>
        </p:nvSpPr>
        <p:spPr>
          <a:xfrm>
            <a:off x="567891" y="654523"/>
            <a:ext cx="692056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/>
              <a:t>4. 4-20mA</a:t>
            </a:r>
            <a:r>
              <a:rPr lang="ko-KR" altLang="en-US" sz="1200" dirty="0"/>
              <a:t> 출력 회로 저항 추가</a:t>
            </a:r>
            <a:endParaRPr lang="en-US" altLang="ko-KR" sz="1200" dirty="0"/>
          </a:p>
          <a:p>
            <a:pPr algn="l"/>
            <a:r>
              <a:rPr lang="en-US" altLang="ko-KR" sz="1200" dirty="0"/>
              <a:t>    - EXT_DAC2 </a:t>
            </a:r>
            <a:r>
              <a:rPr lang="ko-KR" altLang="en-US" sz="1200" dirty="0"/>
              <a:t>를 </a:t>
            </a:r>
            <a:r>
              <a:rPr lang="en-US" altLang="ko-KR" sz="1200" dirty="0"/>
              <a:t>0-10V </a:t>
            </a:r>
            <a:r>
              <a:rPr lang="ko-KR" altLang="en-US" sz="1200" dirty="0"/>
              <a:t>출력으로 사용하는 경우 </a:t>
            </a:r>
            <a:r>
              <a:rPr lang="en-US" altLang="ko-KR" sz="1200" dirty="0"/>
              <a:t>U22 #6 </a:t>
            </a:r>
            <a:r>
              <a:rPr lang="ko-KR" altLang="en-US" sz="1200" dirty="0"/>
              <a:t>번 핀이 </a:t>
            </a:r>
            <a:r>
              <a:rPr lang="en-US" altLang="ko-KR" sz="1200" dirty="0"/>
              <a:t>floating </a:t>
            </a:r>
            <a:r>
              <a:rPr lang="ko-KR" altLang="en-US" sz="1200" dirty="0"/>
              <a:t>되는 것을 막기 위함</a:t>
            </a:r>
            <a:endParaRPr lang="en-US" altLang="ko-KR" sz="1200" dirty="0"/>
          </a:p>
          <a:p>
            <a:pPr algn="l"/>
            <a:r>
              <a:rPr lang="en-US" altLang="ko-KR" sz="1200" dirty="0"/>
              <a:t>    - U22 #6 </a:t>
            </a:r>
            <a:r>
              <a:rPr lang="ko-KR" altLang="en-US" sz="1200" dirty="0"/>
              <a:t>번 핀에 </a:t>
            </a:r>
            <a:r>
              <a:rPr lang="en-US" altLang="ko-KR" sz="1200" dirty="0"/>
              <a:t>470 </a:t>
            </a:r>
            <a:r>
              <a:rPr lang="en-US" altLang="ko-KR" sz="1200" dirty="0" err="1"/>
              <a:t>Kohm</a:t>
            </a:r>
            <a:r>
              <a:rPr lang="en-US" altLang="ko-KR" sz="1200" dirty="0"/>
              <a:t> pull-down </a:t>
            </a:r>
            <a:r>
              <a:rPr lang="ko-KR" altLang="en-US" sz="1200" dirty="0"/>
              <a:t>저항 추가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FD9D0C8-DBFD-41A0-B8E2-DF2302FD4127}"/>
              </a:ext>
            </a:extLst>
          </p:cNvPr>
          <p:cNvGrpSpPr/>
          <p:nvPr/>
        </p:nvGrpSpPr>
        <p:grpSpPr>
          <a:xfrm>
            <a:off x="2640731" y="1882648"/>
            <a:ext cx="3836269" cy="3092704"/>
            <a:chOff x="2640731" y="1882648"/>
            <a:chExt cx="3836269" cy="3092704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34E51BF-615E-408B-BB66-F636A5204992}"/>
                </a:ext>
              </a:extLst>
            </p:cNvPr>
            <p:cNvGrpSpPr/>
            <p:nvPr/>
          </p:nvGrpSpPr>
          <p:grpSpPr>
            <a:xfrm>
              <a:off x="2640731" y="1882648"/>
              <a:ext cx="3836269" cy="3092704"/>
              <a:chOff x="3278906" y="1447800"/>
              <a:chExt cx="5553075" cy="4476750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33DC492B-7D53-4E06-8965-5574A0C99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78906" y="1447800"/>
                <a:ext cx="5553075" cy="3962400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10A136CC-0271-4693-9B20-364E7F5E77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0800" y="5143500"/>
                <a:ext cx="323850" cy="781050"/>
              </a:xfrm>
              <a:prstGeom prst="rect">
                <a:avLst/>
              </a:prstGeom>
            </p:spPr>
          </p:pic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54A9003A-FBA7-4268-A280-CDFF59746A51}"/>
                  </a:ext>
                </a:extLst>
              </p:cNvPr>
              <p:cNvSpPr/>
              <p:nvPr/>
            </p:nvSpPr>
            <p:spPr>
              <a:xfrm>
                <a:off x="6562725" y="4829175"/>
                <a:ext cx="200777" cy="323850"/>
              </a:xfrm>
              <a:custGeom>
                <a:avLst/>
                <a:gdLst>
                  <a:gd name="connsiteX0" fmla="*/ 9525 w 200777"/>
                  <a:gd name="connsiteY0" fmla="*/ 0 h 323850"/>
                  <a:gd name="connsiteX1" fmla="*/ 57150 w 200777"/>
                  <a:gd name="connsiteY1" fmla="*/ 38100 h 323850"/>
                  <a:gd name="connsiteX2" fmla="*/ 161925 w 200777"/>
                  <a:gd name="connsiteY2" fmla="*/ 104775 h 323850"/>
                  <a:gd name="connsiteX3" fmla="*/ 190500 w 200777"/>
                  <a:gd name="connsiteY3" fmla="*/ 161925 h 323850"/>
                  <a:gd name="connsiteX4" fmla="*/ 190500 w 200777"/>
                  <a:gd name="connsiteY4" fmla="*/ 266700 h 323850"/>
                  <a:gd name="connsiteX5" fmla="*/ 104775 w 200777"/>
                  <a:gd name="connsiteY5" fmla="*/ 314325 h 323850"/>
                  <a:gd name="connsiteX6" fmla="*/ 76200 w 200777"/>
                  <a:gd name="connsiteY6" fmla="*/ 323850 h 323850"/>
                  <a:gd name="connsiteX7" fmla="*/ 0 w 200777"/>
                  <a:gd name="connsiteY7" fmla="*/ 314325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0777" h="323850">
                    <a:moveTo>
                      <a:pt x="9525" y="0"/>
                    </a:moveTo>
                    <a:cubicBezTo>
                      <a:pt x="25400" y="12700"/>
                      <a:pt x="40234" y="26823"/>
                      <a:pt x="57150" y="38100"/>
                    </a:cubicBezTo>
                    <a:cubicBezTo>
                      <a:pt x="229561" y="153041"/>
                      <a:pt x="46320" y="18072"/>
                      <a:pt x="161925" y="104775"/>
                    </a:cubicBezTo>
                    <a:cubicBezTo>
                      <a:pt x="171450" y="123825"/>
                      <a:pt x="182590" y="142150"/>
                      <a:pt x="190500" y="161925"/>
                    </a:cubicBezTo>
                    <a:cubicBezTo>
                      <a:pt x="203991" y="195652"/>
                      <a:pt x="204413" y="231918"/>
                      <a:pt x="190500" y="266700"/>
                    </a:cubicBezTo>
                    <a:cubicBezTo>
                      <a:pt x="177339" y="299603"/>
                      <a:pt x="130560" y="305730"/>
                      <a:pt x="104775" y="314325"/>
                    </a:cubicBezTo>
                    <a:lnTo>
                      <a:pt x="76200" y="323850"/>
                    </a:lnTo>
                    <a:lnTo>
                      <a:pt x="0" y="314325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427B77A-ACD5-44FD-8993-8095E831CD9F}"/>
                  </a:ext>
                </a:extLst>
              </p:cNvPr>
              <p:cNvSpPr/>
              <p:nvPr/>
            </p:nvSpPr>
            <p:spPr>
              <a:xfrm>
                <a:off x="6505385" y="4771835"/>
                <a:ext cx="114680" cy="11468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450EB82-2ED4-4A42-9B09-AF6C9E9D5F31}"/>
                </a:ext>
              </a:extLst>
            </p:cNvPr>
            <p:cNvSpPr txBox="1"/>
            <p:nvPr/>
          </p:nvSpPr>
          <p:spPr>
            <a:xfrm>
              <a:off x="3859050" y="4520686"/>
              <a:ext cx="1010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470 </a:t>
              </a:r>
              <a:r>
                <a:rPr lang="en-US" altLang="ko-KR" sz="1200" dirty="0" err="1">
                  <a:solidFill>
                    <a:srgbClr val="FF0000"/>
                  </a:solidFill>
                  <a:sym typeface="Wingdings" panose="05000000000000000000" pitchFamily="2" charset="2"/>
                </a:rPr>
                <a:t>Kohm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670B400C-3F5B-43DA-BFAB-3DEC0D7EE1C8}"/>
              </a:ext>
            </a:extLst>
          </p:cNvPr>
          <p:cNvSpPr/>
          <p:nvPr/>
        </p:nvSpPr>
        <p:spPr>
          <a:xfrm>
            <a:off x="4620314" y="4318127"/>
            <a:ext cx="657225" cy="657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73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B1D75DA-89C2-4820-B4EC-13EDDAFD04BA}"/>
              </a:ext>
            </a:extLst>
          </p:cNvPr>
          <p:cNvSpPr txBox="1">
            <a:spLocks/>
          </p:cNvSpPr>
          <p:nvPr/>
        </p:nvSpPr>
        <p:spPr>
          <a:xfrm>
            <a:off x="147725" y="13673"/>
            <a:ext cx="11815439" cy="515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Psi-1000 Rev0.2 board HW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수정 사항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–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AD6760-660B-4FA8-98BB-B66A3D422EE9}"/>
              </a:ext>
            </a:extLst>
          </p:cNvPr>
          <p:cNvSpPr txBox="1"/>
          <p:nvPr/>
        </p:nvSpPr>
        <p:spPr>
          <a:xfrm>
            <a:off x="567891" y="654523"/>
            <a:ext cx="457560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/>
              <a:t>5. J9 </a:t>
            </a:r>
            <a:r>
              <a:rPr lang="ko-KR" altLang="en-US" sz="1200" dirty="0"/>
              <a:t>연결 핀 상태가 회로도와 </a:t>
            </a:r>
            <a:r>
              <a:rPr lang="en-US" altLang="ko-KR" sz="1200" dirty="0"/>
              <a:t>PCB </a:t>
            </a:r>
            <a:r>
              <a:rPr lang="ko-KR" altLang="en-US" sz="1200" dirty="0"/>
              <a:t>가 서로 다름</a:t>
            </a:r>
            <a:endParaRPr lang="en-US" altLang="ko-KR" sz="1200" dirty="0"/>
          </a:p>
          <a:p>
            <a:pPr algn="l"/>
            <a:r>
              <a:rPr lang="en-US" altLang="ko-KR" sz="1200" dirty="0"/>
              <a:t>    - PCB artwork </a:t>
            </a:r>
            <a:r>
              <a:rPr lang="ko-KR" altLang="en-US" sz="1200" dirty="0"/>
              <a:t>된 상태에 맞추어 회로도 수정 해야 함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84378E-65D6-46C6-AF3B-BE55A2A14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65" y="1825739"/>
            <a:ext cx="3935865" cy="2119312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0B6AC6A2-C7B8-4176-9FC3-4C3D4EE4D54F}"/>
              </a:ext>
            </a:extLst>
          </p:cNvPr>
          <p:cNvSpPr/>
          <p:nvPr/>
        </p:nvSpPr>
        <p:spPr>
          <a:xfrm>
            <a:off x="1829489" y="2781006"/>
            <a:ext cx="1104211" cy="11042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5E33B3-4A65-41DD-BA05-B82A9D8611F6}"/>
              </a:ext>
            </a:extLst>
          </p:cNvPr>
          <p:cNvGrpSpPr/>
          <p:nvPr/>
        </p:nvGrpSpPr>
        <p:grpSpPr>
          <a:xfrm>
            <a:off x="6743700" y="1711749"/>
            <a:ext cx="3533775" cy="2183976"/>
            <a:chOff x="6781800" y="2207049"/>
            <a:chExt cx="3533775" cy="218397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6530A69-A30C-4BFB-AC1C-24C041D97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1800" y="2207049"/>
              <a:ext cx="3533775" cy="2036338"/>
            </a:xfrm>
            <a:prstGeom prst="rect">
              <a:avLst/>
            </a:prstGeom>
          </p:spPr>
        </p:pic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2554D1EA-0886-4E53-9C86-346C3F396C1A}"/>
                </a:ext>
              </a:extLst>
            </p:cNvPr>
            <p:cNvSpPr/>
            <p:nvPr/>
          </p:nvSpPr>
          <p:spPr>
            <a:xfrm>
              <a:off x="7172325" y="3876675"/>
              <a:ext cx="857250" cy="514350"/>
            </a:xfrm>
            <a:custGeom>
              <a:avLst/>
              <a:gdLst>
                <a:gd name="connsiteX0" fmla="*/ 781050 w 857250"/>
                <a:gd name="connsiteY0" fmla="*/ 0 h 514350"/>
                <a:gd name="connsiteX1" fmla="*/ 819150 w 857250"/>
                <a:gd name="connsiteY1" fmla="*/ 57150 h 514350"/>
                <a:gd name="connsiteX2" fmla="*/ 857250 w 857250"/>
                <a:gd name="connsiteY2" fmla="*/ 314325 h 514350"/>
                <a:gd name="connsiteX3" fmla="*/ 838200 w 857250"/>
                <a:gd name="connsiteY3" fmla="*/ 361950 h 514350"/>
                <a:gd name="connsiteX4" fmla="*/ 800100 w 857250"/>
                <a:gd name="connsiteY4" fmla="*/ 390525 h 514350"/>
                <a:gd name="connsiteX5" fmla="*/ 752475 w 857250"/>
                <a:gd name="connsiteY5" fmla="*/ 419100 h 514350"/>
                <a:gd name="connsiteX6" fmla="*/ 714375 w 857250"/>
                <a:gd name="connsiteY6" fmla="*/ 438150 h 514350"/>
                <a:gd name="connsiteX7" fmla="*/ 666750 w 857250"/>
                <a:gd name="connsiteY7" fmla="*/ 476250 h 514350"/>
                <a:gd name="connsiteX8" fmla="*/ 628650 w 857250"/>
                <a:gd name="connsiteY8" fmla="*/ 485775 h 514350"/>
                <a:gd name="connsiteX9" fmla="*/ 485775 w 857250"/>
                <a:gd name="connsiteY9" fmla="*/ 514350 h 514350"/>
                <a:gd name="connsiteX10" fmla="*/ 400050 w 857250"/>
                <a:gd name="connsiteY10" fmla="*/ 476250 h 514350"/>
                <a:gd name="connsiteX11" fmla="*/ 333375 w 857250"/>
                <a:gd name="connsiteY11" fmla="*/ 419100 h 514350"/>
                <a:gd name="connsiteX12" fmla="*/ 285750 w 857250"/>
                <a:gd name="connsiteY12" fmla="*/ 390525 h 514350"/>
                <a:gd name="connsiteX13" fmla="*/ 228600 w 857250"/>
                <a:gd name="connsiteY13" fmla="*/ 371475 h 514350"/>
                <a:gd name="connsiteX14" fmla="*/ 123825 w 857250"/>
                <a:gd name="connsiteY14" fmla="*/ 381000 h 514350"/>
                <a:gd name="connsiteX15" fmla="*/ 66675 w 857250"/>
                <a:gd name="connsiteY15" fmla="*/ 390525 h 514350"/>
                <a:gd name="connsiteX16" fmla="*/ 0 w 857250"/>
                <a:gd name="connsiteY16" fmla="*/ 38100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57250" h="514350">
                  <a:moveTo>
                    <a:pt x="781050" y="0"/>
                  </a:moveTo>
                  <a:cubicBezTo>
                    <a:pt x="793750" y="19050"/>
                    <a:pt x="811587" y="35540"/>
                    <a:pt x="819150" y="57150"/>
                  </a:cubicBezTo>
                  <a:cubicBezTo>
                    <a:pt x="849754" y="144589"/>
                    <a:pt x="850290" y="223845"/>
                    <a:pt x="857250" y="314325"/>
                  </a:cubicBezTo>
                  <a:cubicBezTo>
                    <a:pt x="850900" y="330200"/>
                    <a:pt x="848459" y="348272"/>
                    <a:pt x="838200" y="361950"/>
                  </a:cubicBezTo>
                  <a:cubicBezTo>
                    <a:pt x="828675" y="374650"/>
                    <a:pt x="813309" y="381719"/>
                    <a:pt x="800100" y="390525"/>
                  </a:cubicBezTo>
                  <a:cubicBezTo>
                    <a:pt x="784696" y="400794"/>
                    <a:pt x="768659" y="410109"/>
                    <a:pt x="752475" y="419100"/>
                  </a:cubicBezTo>
                  <a:cubicBezTo>
                    <a:pt x="740063" y="425996"/>
                    <a:pt x="726189" y="430274"/>
                    <a:pt x="714375" y="438150"/>
                  </a:cubicBezTo>
                  <a:cubicBezTo>
                    <a:pt x="697459" y="449427"/>
                    <a:pt x="684522" y="466377"/>
                    <a:pt x="666750" y="476250"/>
                  </a:cubicBezTo>
                  <a:cubicBezTo>
                    <a:pt x="655307" y="482607"/>
                    <a:pt x="641189" y="482013"/>
                    <a:pt x="628650" y="485775"/>
                  </a:cubicBezTo>
                  <a:cubicBezTo>
                    <a:pt x="529326" y="515572"/>
                    <a:pt x="612789" y="500237"/>
                    <a:pt x="485775" y="514350"/>
                  </a:cubicBezTo>
                  <a:cubicBezTo>
                    <a:pt x="457200" y="501650"/>
                    <a:pt x="427582" y="491075"/>
                    <a:pt x="400050" y="476250"/>
                  </a:cubicBezTo>
                  <a:cubicBezTo>
                    <a:pt x="344617" y="446401"/>
                    <a:pt x="378739" y="453123"/>
                    <a:pt x="333375" y="419100"/>
                  </a:cubicBezTo>
                  <a:cubicBezTo>
                    <a:pt x="318564" y="407992"/>
                    <a:pt x="302604" y="398186"/>
                    <a:pt x="285750" y="390525"/>
                  </a:cubicBezTo>
                  <a:cubicBezTo>
                    <a:pt x="267469" y="382216"/>
                    <a:pt x="228600" y="371475"/>
                    <a:pt x="228600" y="371475"/>
                  </a:cubicBezTo>
                  <a:cubicBezTo>
                    <a:pt x="193675" y="374650"/>
                    <a:pt x="158654" y="376902"/>
                    <a:pt x="123825" y="381000"/>
                  </a:cubicBezTo>
                  <a:cubicBezTo>
                    <a:pt x="104645" y="383257"/>
                    <a:pt x="85988" y="390525"/>
                    <a:pt x="66675" y="390525"/>
                  </a:cubicBezTo>
                  <a:cubicBezTo>
                    <a:pt x="44224" y="390525"/>
                    <a:pt x="22225" y="384175"/>
                    <a:pt x="0" y="3810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C9492-BA87-4230-89BE-70EFDDCC5BF2}"/>
                </a:ext>
              </a:extLst>
            </p:cNvPr>
            <p:cNvSpPr txBox="1"/>
            <p:nvPr/>
          </p:nvSpPr>
          <p:spPr>
            <a:xfrm>
              <a:off x="6781800" y="4104887"/>
              <a:ext cx="1010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24V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C1A8E3E-5EA8-41AA-80CA-E0B52E14403D}"/>
              </a:ext>
            </a:extLst>
          </p:cNvPr>
          <p:cNvSpPr txBox="1"/>
          <p:nvPr/>
        </p:nvSpPr>
        <p:spPr>
          <a:xfrm>
            <a:off x="6559116" y="654522"/>
            <a:ext cx="457560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/>
              <a:t>6. J11 #12</a:t>
            </a:r>
            <a:r>
              <a:rPr lang="ko-KR" altLang="en-US" sz="1200" dirty="0"/>
              <a:t> 핀에 </a:t>
            </a:r>
            <a:r>
              <a:rPr lang="en-US" altLang="ko-KR" sz="1200" dirty="0"/>
              <a:t>24V </a:t>
            </a:r>
            <a:r>
              <a:rPr lang="ko-KR" altLang="en-US" sz="1200" dirty="0"/>
              <a:t>연결 </a:t>
            </a:r>
            <a:endParaRPr lang="en-US" altLang="ko-KR" sz="1200" dirty="0"/>
          </a:p>
          <a:p>
            <a:pPr algn="l"/>
            <a:r>
              <a:rPr lang="en-US" altLang="ko-KR" sz="1200" dirty="0"/>
              <a:t>    - test</a:t>
            </a:r>
            <a:r>
              <a:rPr lang="ko-KR" altLang="en-US" sz="1200" dirty="0"/>
              <a:t> </a:t>
            </a:r>
            <a:r>
              <a:rPr lang="en-US" altLang="ko-KR" sz="1200" dirty="0"/>
              <a:t>jig</a:t>
            </a:r>
            <a:r>
              <a:rPr lang="ko-KR" altLang="en-US" sz="1200" dirty="0"/>
              <a:t> 제작하여 </a:t>
            </a:r>
            <a:r>
              <a:rPr lang="ko-KR" altLang="en-US" sz="1200" dirty="0" err="1"/>
              <a:t>시험시</a:t>
            </a:r>
            <a:r>
              <a:rPr lang="ko-KR" altLang="en-US" sz="1200" dirty="0"/>
              <a:t> 필요 함</a:t>
            </a:r>
            <a:r>
              <a:rPr lang="en-US" altLang="ko-KR" sz="1200" dirty="0"/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3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rtlCol="0">
        <a:spAutoFit/>
      </a:bodyPr>
      <a:lstStyle>
        <a:defPPr algn="l">
          <a:defRPr sz="12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35801</TotalTime>
  <Words>331</Words>
  <Application>Microsoft Office PowerPoint</Application>
  <PresentationFormat>와이드스크린</PresentationFormat>
  <Paragraphs>34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Calibri</vt:lpstr>
      <vt:lpstr>Tahoma</vt:lpstr>
      <vt:lpstr>Arial</vt:lpstr>
      <vt:lpstr>맑은 고딕</vt:lpstr>
      <vt:lpstr>Calibri Light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infiTOF MS  Introduction</dc:title>
  <dc:creator>최 현식</dc:creator>
  <cp:lastModifiedBy>이 동철</cp:lastModifiedBy>
  <cp:revision>946</cp:revision>
  <cp:lastPrinted>2021-08-05T01:51:54Z</cp:lastPrinted>
  <dcterms:created xsi:type="dcterms:W3CDTF">2019-08-20T06:02:41Z</dcterms:created>
  <dcterms:modified xsi:type="dcterms:W3CDTF">2021-10-26T04:39:42Z</dcterms:modified>
</cp:coreProperties>
</file>