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"/>
  </p:notesMasterIdLst>
  <p:sldIdLst>
    <p:sldId id="1038" r:id="rId3"/>
    <p:sldId id="1039" r:id="rId4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park@lth.kr" initials="y" lastIdx="1" clrIdx="0">
    <p:extLst>
      <p:ext uri="{19B8F6BF-5375-455C-9EA6-DF929625EA0E}">
        <p15:presenceInfo xmlns:p15="http://schemas.microsoft.com/office/powerpoint/2012/main" userId="yspark@lth.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EFF5FB"/>
    <a:srgbClr val="9196DB"/>
    <a:srgbClr val="254D95"/>
    <a:srgbClr val="EA6A00"/>
    <a:srgbClr val="FF8521"/>
    <a:srgbClr val="ECEEF2"/>
    <a:srgbClr val="DAA600"/>
    <a:srgbClr val="F6F6F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16E14-D60C-4E2D-AFEC-16AB260E40E8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2ADD-AB4F-4F5B-A7AE-D2BD0E05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14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4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19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33C94C83-7ACD-4680-B316-6A8A87277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4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40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73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92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1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1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71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6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6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74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20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32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8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20E56D35-88CA-4EDB-8390-F6EA73C9F9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Psi-3000 Board Block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4E5004-AB3D-4E12-B0EB-8D153CD5FA8A}"/>
              </a:ext>
            </a:extLst>
          </p:cNvPr>
          <p:cNvSpPr txBox="1"/>
          <p:nvPr/>
        </p:nvSpPr>
        <p:spPr>
          <a:xfrm>
            <a:off x="4985132" y="1072143"/>
            <a:ext cx="158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Psi-3000 Board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DEA185-7F70-4DC6-B7F8-70877A434FA7}"/>
              </a:ext>
            </a:extLst>
          </p:cNvPr>
          <p:cNvSpPr/>
          <p:nvPr/>
        </p:nvSpPr>
        <p:spPr>
          <a:xfrm>
            <a:off x="4522760" y="1405443"/>
            <a:ext cx="2408996" cy="26514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F948EE-D455-4C03-9EC3-F8089ECB34A2}"/>
              </a:ext>
            </a:extLst>
          </p:cNvPr>
          <p:cNvSpPr txBox="1"/>
          <p:nvPr/>
        </p:nvSpPr>
        <p:spPr>
          <a:xfrm>
            <a:off x="2558475" y="1579234"/>
            <a:ext cx="1446397" cy="44255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Touch LCD</a:t>
            </a:r>
          </a:p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900" b="1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Nextion</a:t>
            </a:r>
            <a:r>
              <a:rPr lang="en-US" altLang="ko-KR" sz="9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HMI 2.4 Inch)</a:t>
            </a:r>
            <a:endParaRPr lang="ko-KR" altLang="ko-KR" sz="900" b="1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560AB71-4664-42C1-89CB-777642542C94}"/>
              </a:ext>
            </a:extLst>
          </p:cNvPr>
          <p:cNvSpPr/>
          <p:nvPr/>
        </p:nvSpPr>
        <p:spPr>
          <a:xfrm rot="5400000">
            <a:off x="4673518" y="1488322"/>
            <a:ext cx="329298" cy="59732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001B37-1028-428A-8100-3C05605BF216}"/>
              </a:ext>
            </a:extLst>
          </p:cNvPr>
          <p:cNvSpPr txBox="1"/>
          <p:nvPr/>
        </p:nvSpPr>
        <p:spPr>
          <a:xfrm>
            <a:off x="4492773" y="1668262"/>
            <a:ext cx="7143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RS-232C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2" name="화살표: 왼쪽/오른쪽 61">
            <a:extLst>
              <a:ext uri="{FF2B5EF4-FFF2-40B4-BE49-F238E27FC236}">
                <a16:creationId xmlns:a16="http://schemas.microsoft.com/office/drawing/2014/main" id="{3FE6665F-E0CA-494D-8841-BD784B1A9529}"/>
              </a:ext>
            </a:extLst>
          </p:cNvPr>
          <p:cNvSpPr/>
          <p:nvPr/>
        </p:nvSpPr>
        <p:spPr>
          <a:xfrm>
            <a:off x="4025623" y="1699573"/>
            <a:ext cx="471386" cy="201877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50A4CFA-5D11-4C8B-9BBE-AEE6EAE3BE6D}"/>
              </a:ext>
            </a:extLst>
          </p:cNvPr>
          <p:cNvSpPr/>
          <p:nvPr/>
        </p:nvSpPr>
        <p:spPr>
          <a:xfrm rot="5400000">
            <a:off x="6486982" y="2251417"/>
            <a:ext cx="405897" cy="44718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788FB73-5818-4C67-B4D2-94EDEAD0DA18}"/>
              </a:ext>
            </a:extLst>
          </p:cNvPr>
          <p:cNvSpPr txBox="1"/>
          <p:nvPr/>
        </p:nvSpPr>
        <p:spPr>
          <a:xfrm>
            <a:off x="6469932" y="2351241"/>
            <a:ext cx="5242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DAC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77FD11-2316-4287-A11D-32F2ED084957}"/>
              </a:ext>
            </a:extLst>
          </p:cNvPr>
          <p:cNvSpPr txBox="1"/>
          <p:nvPr/>
        </p:nvSpPr>
        <p:spPr>
          <a:xfrm>
            <a:off x="6925646" y="2221828"/>
            <a:ext cx="1008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 CH (4~20mA)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6CA54E9-0271-4A0E-A6AB-BBFAF3823FF3}"/>
              </a:ext>
            </a:extLst>
          </p:cNvPr>
          <p:cNvSpPr/>
          <p:nvPr/>
        </p:nvSpPr>
        <p:spPr>
          <a:xfrm>
            <a:off x="5435080" y="2172591"/>
            <a:ext cx="681184" cy="71437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MCU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(STM32F407)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4" name="화살표: 오른쪽 123">
            <a:extLst>
              <a:ext uri="{FF2B5EF4-FFF2-40B4-BE49-F238E27FC236}">
                <a16:creationId xmlns:a16="http://schemas.microsoft.com/office/drawing/2014/main" id="{307BDF21-0F09-4B18-A29C-0FEAADF030B1}"/>
              </a:ext>
            </a:extLst>
          </p:cNvPr>
          <p:cNvSpPr/>
          <p:nvPr/>
        </p:nvSpPr>
        <p:spPr>
          <a:xfrm>
            <a:off x="6929274" y="2391166"/>
            <a:ext cx="1032122" cy="195347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191033F-15CE-4CFD-B883-D390964AAD7F}"/>
              </a:ext>
            </a:extLst>
          </p:cNvPr>
          <p:cNvSpPr/>
          <p:nvPr/>
        </p:nvSpPr>
        <p:spPr>
          <a:xfrm rot="5400000">
            <a:off x="6493172" y="1677053"/>
            <a:ext cx="408539" cy="44718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F43034-B27E-46C9-882E-DB3EEC8F5D1A}"/>
              </a:ext>
            </a:extLst>
          </p:cNvPr>
          <p:cNvSpPr txBox="1"/>
          <p:nvPr/>
        </p:nvSpPr>
        <p:spPr>
          <a:xfrm>
            <a:off x="6479170" y="1776071"/>
            <a:ext cx="52250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ADC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83A09-4905-4311-A9D0-9AAA92C001BF}"/>
              </a:ext>
            </a:extLst>
          </p:cNvPr>
          <p:cNvSpPr txBox="1"/>
          <p:nvPr/>
        </p:nvSpPr>
        <p:spPr>
          <a:xfrm>
            <a:off x="2558475" y="4512815"/>
            <a:ext cx="6298626" cy="1505669"/>
          </a:xfrm>
          <a:prstGeom prst="rect">
            <a:avLst/>
          </a:prstGeom>
          <a:noFill/>
          <a:ln w="158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200000"/>
              </a:lnSpc>
            </a:pPr>
            <a:r>
              <a:rPr lang="ko-KR" altLang="en-US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◈ </a:t>
            </a: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Psi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System</a:t>
            </a:r>
            <a:r>
              <a:rPr lang="ko-KR" altLang="en-US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구성 및 </a:t>
            </a:r>
            <a:r>
              <a:rPr lang="en-US" altLang="ko-KR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Board</a:t>
            </a:r>
            <a:r>
              <a:rPr lang="ko-KR" altLang="en-US" sz="12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사양</a:t>
            </a:r>
            <a:endParaRPr lang="en-US" altLang="ko-KR" sz="12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lvl="0" algn="just" latinLnBrk="1">
              <a:lnSpc>
                <a:spcPct val="200000"/>
              </a:lnSpc>
            </a:pP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 1.  LCD : </a:t>
            </a:r>
            <a:r>
              <a:rPr lang="en-US" altLang="ko-KR" sz="12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Nextion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HMI 3.5 inch</a:t>
            </a:r>
            <a:endParaRPr lang="ko-KR" altLang="ko-KR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lvl="0" algn="just" latinLnBrk="1">
              <a:lnSpc>
                <a:spcPct val="150000"/>
              </a:lnSpc>
            </a:pP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 2.  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보드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: MCU, UART (LCD, Debug), Analog Input/Output (4~20mA, 0~10V)</a:t>
            </a:r>
            <a:endParaRPr lang="ko-KR" altLang="ko-KR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lvl="0" algn="just" latinLnBrk="1">
              <a:lnSpc>
                <a:spcPct val="150000"/>
              </a:lnSpc>
            </a:pP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 3.  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전원 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SMPS (Output DC24V) </a:t>
            </a:r>
          </a:p>
          <a:p>
            <a:pPr lvl="0" algn="just" latinLnBrk="1">
              <a:lnSpc>
                <a:spcPct val="150000"/>
              </a:lnSpc>
            </a:pPr>
            <a:endParaRPr lang="ko-KR" altLang="ko-KR" sz="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9C575D9-83C7-4EC2-B015-1ED6A1377AA1}"/>
              </a:ext>
            </a:extLst>
          </p:cNvPr>
          <p:cNvSpPr txBox="1"/>
          <p:nvPr/>
        </p:nvSpPr>
        <p:spPr>
          <a:xfrm>
            <a:off x="2558476" y="2090882"/>
            <a:ext cx="1459478" cy="336044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De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bug</a:t>
            </a:r>
            <a:endParaRPr lang="ko-KR" altLang="ko-KR" sz="1100" b="1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sp>
        <p:nvSpPr>
          <p:cNvPr id="153" name="화살표: 왼쪽/오른쪽 152">
            <a:extLst>
              <a:ext uri="{FF2B5EF4-FFF2-40B4-BE49-F238E27FC236}">
                <a16:creationId xmlns:a16="http://schemas.microsoft.com/office/drawing/2014/main" id="{EAAD435B-C3A3-432B-AD57-DE96BCF456F0}"/>
              </a:ext>
            </a:extLst>
          </p:cNvPr>
          <p:cNvSpPr/>
          <p:nvPr/>
        </p:nvSpPr>
        <p:spPr>
          <a:xfrm>
            <a:off x="4034859" y="2152460"/>
            <a:ext cx="471386" cy="201878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C19901D-7006-4881-A328-D3315FC054CB}"/>
              </a:ext>
            </a:extLst>
          </p:cNvPr>
          <p:cNvSpPr txBox="1"/>
          <p:nvPr/>
        </p:nvSpPr>
        <p:spPr>
          <a:xfrm>
            <a:off x="6953354" y="1648370"/>
            <a:ext cx="1008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 CH (4~20mA)</a:t>
            </a:r>
          </a:p>
        </p:txBody>
      </p:sp>
      <p:sp>
        <p:nvSpPr>
          <p:cNvPr id="155" name="화살표: 오른쪽 154">
            <a:extLst>
              <a:ext uri="{FF2B5EF4-FFF2-40B4-BE49-F238E27FC236}">
                <a16:creationId xmlns:a16="http://schemas.microsoft.com/office/drawing/2014/main" id="{7D43005D-567C-4430-8C25-CEB4962AA99F}"/>
              </a:ext>
            </a:extLst>
          </p:cNvPr>
          <p:cNvSpPr/>
          <p:nvPr/>
        </p:nvSpPr>
        <p:spPr>
          <a:xfrm rot="10800000">
            <a:off x="6929271" y="1826941"/>
            <a:ext cx="1026452" cy="20873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A4DBAF0-F8A2-4614-BC72-B2C7D589B56C}"/>
              </a:ext>
            </a:extLst>
          </p:cNvPr>
          <p:cNvSpPr/>
          <p:nvPr/>
        </p:nvSpPr>
        <p:spPr>
          <a:xfrm rot="5400000">
            <a:off x="4668902" y="1953231"/>
            <a:ext cx="329298" cy="59732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2538007-D5AD-451E-8BB1-6E7410CEDDC2}"/>
              </a:ext>
            </a:extLst>
          </p:cNvPr>
          <p:cNvSpPr txBox="1"/>
          <p:nvPr/>
        </p:nvSpPr>
        <p:spPr>
          <a:xfrm>
            <a:off x="4488157" y="2123935"/>
            <a:ext cx="7143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RS-232C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CB31A3-2A74-4898-AAE0-2ABD0D725144}"/>
              </a:ext>
            </a:extLst>
          </p:cNvPr>
          <p:cNvSpPr txBox="1"/>
          <p:nvPr/>
        </p:nvSpPr>
        <p:spPr>
          <a:xfrm>
            <a:off x="7955724" y="1693149"/>
            <a:ext cx="901377" cy="992481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Valve</a:t>
            </a:r>
          </a:p>
          <a:p>
            <a:pPr algn="ctr">
              <a:lnSpc>
                <a:spcPct val="200000"/>
              </a:lnSpc>
            </a:pPr>
            <a:r>
              <a:rPr lang="en-US" altLang="ko-KR" sz="11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(LNV-10P)</a:t>
            </a:r>
            <a:endParaRPr lang="ko-KR" altLang="ko-KR" sz="1100" b="1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6AA978-3C93-4E6E-9779-62B3221B7CA1}"/>
              </a:ext>
            </a:extLst>
          </p:cNvPr>
          <p:cNvSpPr txBox="1"/>
          <p:nvPr/>
        </p:nvSpPr>
        <p:spPr>
          <a:xfrm>
            <a:off x="7955724" y="2806713"/>
            <a:ext cx="901377" cy="992481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Valve</a:t>
            </a:r>
          </a:p>
          <a:p>
            <a:pPr algn="ctr">
              <a:lnSpc>
                <a:spcPct val="200000"/>
              </a:lnSpc>
            </a:pPr>
            <a:r>
              <a:rPr lang="en-US" altLang="ko-KR" sz="11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미정</a:t>
            </a:r>
            <a:r>
              <a:rPr lang="en-US" altLang="ko-KR" sz="11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endParaRPr lang="ko-KR" altLang="ko-KR" sz="1100" b="1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8FA00B-BFFE-4744-8C2B-B5224F5C64BF}"/>
              </a:ext>
            </a:extLst>
          </p:cNvPr>
          <p:cNvSpPr/>
          <p:nvPr/>
        </p:nvSpPr>
        <p:spPr>
          <a:xfrm rot="5400000">
            <a:off x="6479991" y="3351774"/>
            <a:ext cx="405897" cy="44718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12878F-FF7D-4BB7-8656-402D7CF65BC5}"/>
              </a:ext>
            </a:extLst>
          </p:cNvPr>
          <p:cNvSpPr txBox="1"/>
          <p:nvPr/>
        </p:nvSpPr>
        <p:spPr>
          <a:xfrm>
            <a:off x="6462941" y="3451598"/>
            <a:ext cx="5242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DAC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91EBFB-A601-4F29-AF25-C9B04F5F17AC}"/>
              </a:ext>
            </a:extLst>
          </p:cNvPr>
          <p:cNvSpPr txBox="1"/>
          <p:nvPr/>
        </p:nvSpPr>
        <p:spPr>
          <a:xfrm>
            <a:off x="6918655" y="3322185"/>
            <a:ext cx="1008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 CH (0~10V)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5CD74AFB-64AE-49DF-AF9A-044F947BF53F}"/>
              </a:ext>
            </a:extLst>
          </p:cNvPr>
          <p:cNvSpPr/>
          <p:nvPr/>
        </p:nvSpPr>
        <p:spPr>
          <a:xfrm>
            <a:off x="6922283" y="3491523"/>
            <a:ext cx="1032122" cy="195347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2AF2CE-8A0A-441C-BAB5-365D22D494E4}"/>
              </a:ext>
            </a:extLst>
          </p:cNvPr>
          <p:cNvSpPr/>
          <p:nvPr/>
        </p:nvSpPr>
        <p:spPr>
          <a:xfrm rot="5400000">
            <a:off x="6486181" y="2827744"/>
            <a:ext cx="408539" cy="44718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7B9E9F-925F-41AD-A47F-286C15CF18F5}"/>
              </a:ext>
            </a:extLst>
          </p:cNvPr>
          <p:cNvSpPr txBox="1"/>
          <p:nvPr/>
        </p:nvSpPr>
        <p:spPr>
          <a:xfrm>
            <a:off x="6472179" y="2926762"/>
            <a:ext cx="52250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ADC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15D50F-0FB4-4C17-920A-D0C489FA42FC}"/>
              </a:ext>
            </a:extLst>
          </p:cNvPr>
          <p:cNvSpPr txBox="1"/>
          <p:nvPr/>
        </p:nvSpPr>
        <p:spPr>
          <a:xfrm>
            <a:off x="6946363" y="2799061"/>
            <a:ext cx="1008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 CH (0~10V)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AF61DF9-F9DD-43CC-9043-B1EF69CE4415}"/>
              </a:ext>
            </a:extLst>
          </p:cNvPr>
          <p:cNvSpPr/>
          <p:nvPr/>
        </p:nvSpPr>
        <p:spPr>
          <a:xfrm rot="10800000">
            <a:off x="6922280" y="2977632"/>
            <a:ext cx="1026452" cy="20873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26F66BC-6437-4DF7-9D04-1F167ABAB042}"/>
              </a:ext>
            </a:extLst>
          </p:cNvPr>
          <p:cNvSpPr/>
          <p:nvPr/>
        </p:nvSpPr>
        <p:spPr>
          <a:xfrm rot="5400000">
            <a:off x="4356906" y="3182576"/>
            <a:ext cx="953285" cy="59732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F39D2A-4F4E-489F-A8F6-9A00D256A235}"/>
              </a:ext>
            </a:extLst>
          </p:cNvPr>
          <p:cNvSpPr txBox="1"/>
          <p:nvPr/>
        </p:nvSpPr>
        <p:spPr>
          <a:xfrm>
            <a:off x="4530775" y="3240151"/>
            <a:ext cx="56016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 GPIO</a:t>
            </a:r>
          </a:p>
          <a:p>
            <a:r>
              <a:rPr lang="en-US" altLang="ko-KR" sz="1000" b="1" dirty="0">
                <a:solidFill>
                  <a:schemeClr val="bg1"/>
                </a:solidFill>
              </a:rPr>
              <a:t>(10ea)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5A7D40-D67F-4173-BA5C-09B4C468A541}"/>
              </a:ext>
            </a:extLst>
          </p:cNvPr>
          <p:cNvSpPr txBox="1"/>
          <p:nvPr/>
        </p:nvSpPr>
        <p:spPr>
          <a:xfrm>
            <a:off x="2545394" y="2996585"/>
            <a:ext cx="1459478" cy="336044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1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ALD_</a:t>
            </a:r>
            <a:r>
              <a:rPr lang="en-US" altLang="ko-KR" sz="1100" b="1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Input</a:t>
            </a:r>
            <a:endParaRPr lang="ko-KR" altLang="ko-KR" sz="1100" b="1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B24222-AA4F-4D57-BFD2-2DE28C2F876A}"/>
              </a:ext>
            </a:extLst>
          </p:cNvPr>
          <p:cNvSpPr txBox="1"/>
          <p:nvPr/>
        </p:nvSpPr>
        <p:spPr>
          <a:xfrm>
            <a:off x="2545394" y="3359077"/>
            <a:ext cx="1459478" cy="336044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100" b="1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ALD_Output</a:t>
            </a:r>
            <a:endParaRPr lang="ko-KR" altLang="ko-KR" sz="1100" b="1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0E06C072-6901-42C3-A2CB-24688AEDDACA}"/>
              </a:ext>
            </a:extLst>
          </p:cNvPr>
          <p:cNvSpPr/>
          <p:nvPr/>
        </p:nvSpPr>
        <p:spPr>
          <a:xfrm>
            <a:off x="4000836" y="3116504"/>
            <a:ext cx="525816" cy="17579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9AD39B-8BD0-498C-AEC9-CADCF413DC3B}"/>
              </a:ext>
            </a:extLst>
          </p:cNvPr>
          <p:cNvSpPr txBox="1"/>
          <p:nvPr/>
        </p:nvSpPr>
        <p:spPr>
          <a:xfrm>
            <a:off x="4059683" y="2948929"/>
            <a:ext cx="426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4ea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E96DC503-1597-47DC-8D27-D0B19433079D}"/>
              </a:ext>
            </a:extLst>
          </p:cNvPr>
          <p:cNvSpPr/>
          <p:nvPr/>
        </p:nvSpPr>
        <p:spPr>
          <a:xfrm rot="10800000">
            <a:off x="3991751" y="3434180"/>
            <a:ext cx="525816" cy="17579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52F608-40DF-4939-812C-89603FEDF56F}"/>
              </a:ext>
            </a:extLst>
          </p:cNvPr>
          <p:cNvSpPr txBox="1"/>
          <p:nvPr/>
        </p:nvSpPr>
        <p:spPr>
          <a:xfrm>
            <a:off x="4059683" y="3276878"/>
            <a:ext cx="426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4ea</a:t>
            </a: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D58F9135-4CA2-4E73-9CA4-F2EEBB5A4FB9}"/>
              </a:ext>
            </a:extLst>
          </p:cNvPr>
          <p:cNvSpPr/>
          <p:nvPr/>
        </p:nvSpPr>
        <p:spPr>
          <a:xfrm rot="10800000">
            <a:off x="4001538" y="3779527"/>
            <a:ext cx="525816" cy="17579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18AA26-4E27-4BD9-8754-7315C1260DDC}"/>
              </a:ext>
            </a:extLst>
          </p:cNvPr>
          <p:cNvSpPr txBox="1"/>
          <p:nvPr/>
        </p:nvSpPr>
        <p:spPr>
          <a:xfrm>
            <a:off x="4077859" y="3622225"/>
            <a:ext cx="426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9A96D6-9916-4E7D-99E6-D36D7A776FAD}"/>
              </a:ext>
            </a:extLst>
          </p:cNvPr>
          <p:cNvSpPr txBox="1"/>
          <p:nvPr/>
        </p:nvSpPr>
        <p:spPr>
          <a:xfrm>
            <a:off x="2537740" y="3720868"/>
            <a:ext cx="1459478" cy="336044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Status LED</a:t>
            </a:r>
            <a:endParaRPr lang="ko-KR" altLang="ko-KR" sz="1100" b="1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4CFD9F-08A5-4600-AD5B-F698D0A3E7BE}"/>
              </a:ext>
            </a:extLst>
          </p:cNvPr>
          <p:cNvSpPr txBox="1"/>
          <p:nvPr/>
        </p:nvSpPr>
        <p:spPr>
          <a:xfrm>
            <a:off x="2568263" y="2494952"/>
            <a:ext cx="1459478" cy="336044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PC</a:t>
            </a:r>
            <a:endParaRPr lang="ko-KR" altLang="ko-KR" sz="1100" b="1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sp>
        <p:nvSpPr>
          <p:cNvPr id="47" name="화살표: 왼쪽/오른쪽 46">
            <a:extLst>
              <a:ext uri="{FF2B5EF4-FFF2-40B4-BE49-F238E27FC236}">
                <a16:creationId xmlns:a16="http://schemas.microsoft.com/office/drawing/2014/main" id="{0CCBF929-4871-4274-9E9A-1E303A43FF57}"/>
              </a:ext>
            </a:extLst>
          </p:cNvPr>
          <p:cNvSpPr/>
          <p:nvPr/>
        </p:nvSpPr>
        <p:spPr>
          <a:xfrm>
            <a:off x="4044646" y="2556530"/>
            <a:ext cx="471386" cy="201878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19B5A77-5820-4B53-87A0-6D073C4770A8}"/>
              </a:ext>
            </a:extLst>
          </p:cNvPr>
          <p:cNvSpPr/>
          <p:nvPr/>
        </p:nvSpPr>
        <p:spPr>
          <a:xfrm rot="5400000">
            <a:off x="4678689" y="2357301"/>
            <a:ext cx="329298" cy="59732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007877-E858-434A-9F90-A810D7249468}"/>
              </a:ext>
            </a:extLst>
          </p:cNvPr>
          <p:cNvSpPr txBox="1"/>
          <p:nvPr/>
        </p:nvSpPr>
        <p:spPr>
          <a:xfrm>
            <a:off x="4497944" y="2528005"/>
            <a:ext cx="7143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RS-232C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9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0C67A6A-89AF-49AC-8FFF-A465C20C9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650643"/>
              </p:ext>
            </p:extLst>
          </p:nvPr>
        </p:nvGraphicFramePr>
        <p:xfrm>
          <a:off x="1644071" y="960578"/>
          <a:ext cx="8866911" cy="5273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182">
                  <a:extLst>
                    <a:ext uri="{9D8B030D-6E8A-4147-A177-3AD203B41FA5}">
                      <a16:colId xmlns:a16="http://schemas.microsoft.com/office/drawing/2014/main" val="3089390702"/>
                    </a:ext>
                  </a:extLst>
                </a:gridCol>
                <a:gridCol w="3805383">
                  <a:extLst>
                    <a:ext uri="{9D8B030D-6E8A-4147-A177-3AD203B41FA5}">
                      <a16:colId xmlns:a16="http://schemas.microsoft.com/office/drawing/2014/main" val="3095190570"/>
                    </a:ext>
                  </a:extLst>
                </a:gridCol>
                <a:gridCol w="3999346">
                  <a:extLst>
                    <a:ext uri="{9D8B030D-6E8A-4147-A177-3AD203B41FA5}">
                      <a16:colId xmlns:a16="http://schemas.microsoft.com/office/drawing/2014/main" val="387914519"/>
                    </a:ext>
                  </a:extLst>
                </a:gridCol>
              </a:tblGrid>
              <a:tr h="349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MCU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STM32F407IGH6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STM32F103RCT7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107369"/>
                  </a:ext>
                </a:extLst>
              </a:tr>
              <a:tr h="277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주요 사양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IC MCU 32BIT 1MB FLASH 176UBGA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IC MCU 32BIT 256KB FLASH 64LQFP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227769"/>
                  </a:ext>
                </a:extLst>
              </a:tr>
              <a:tr h="479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세부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ARM® Cortex®-M4 STM32F4 </a:t>
                      </a:r>
                      <a:r>
                        <a:rPr lang="ko-KR" altLang="en-US" sz="1200" dirty="0"/>
                        <a:t>마이크로 컨트롤러 </a:t>
                      </a:r>
                      <a:r>
                        <a:rPr lang="en-US" altLang="ko-KR" sz="1200" dirty="0"/>
                        <a:t>IC 32</a:t>
                      </a:r>
                      <a:r>
                        <a:rPr lang="ko-KR" altLang="en-US" sz="1200" dirty="0"/>
                        <a:t>비트 </a:t>
                      </a:r>
                      <a:r>
                        <a:rPr lang="en-US" altLang="ko-KR" sz="1200" dirty="0"/>
                        <a:t>168MHz 1MB(1M x 8) </a:t>
                      </a:r>
                      <a:r>
                        <a:rPr lang="ko-KR" altLang="en-US" sz="1200" dirty="0"/>
                        <a:t>플래시</a:t>
                      </a:r>
                      <a:r>
                        <a:rPr lang="en-US" altLang="ko-KR" sz="1200" dirty="0"/>
                        <a:t>176+25UFBGA (10x10)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ARM® Cortex®-M3 STM32F1 </a:t>
                      </a:r>
                      <a:r>
                        <a:rPr lang="ko-KR" altLang="en-US" sz="1200" dirty="0"/>
                        <a:t>마이크로 컨트롤러 </a:t>
                      </a:r>
                      <a:r>
                        <a:rPr lang="en-US" altLang="ko-KR" sz="1200" dirty="0"/>
                        <a:t>IC 32</a:t>
                      </a:r>
                      <a:r>
                        <a:rPr lang="ko-KR" altLang="en-US" sz="1200" dirty="0"/>
                        <a:t>비트 </a:t>
                      </a:r>
                      <a:r>
                        <a:rPr lang="en-US" altLang="ko-KR" sz="1200" dirty="0"/>
                        <a:t>72MHz 256KB(256K x 8) </a:t>
                      </a:r>
                      <a:r>
                        <a:rPr lang="ko-KR" altLang="en-US" sz="1200" dirty="0"/>
                        <a:t>플래시 </a:t>
                      </a:r>
                      <a:r>
                        <a:rPr lang="en-US" altLang="ko-KR" sz="1200" dirty="0"/>
                        <a:t>64-LQFP(10x10)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750825"/>
                  </a:ext>
                </a:extLst>
              </a:tr>
              <a:tr h="27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\18,587 (100ea</a:t>
                      </a:r>
                      <a:r>
                        <a:rPr lang="ko-KR" altLang="en-US" sz="1200" dirty="0"/>
                        <a:t> 기준 단가</a:t>
                      </a:r>
                      <a:r>
                        <a:rPr lang="en-US" altLang="ko-KR" sz="1200" dirty="0"/>
                        <a:t>: \14,000)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부품 단종되어 구매하기 어려움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706297"/>
                  </a:ext>
                </a:extLst>
              </a:tr>
              <a:tr h="3728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내부 블록도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23188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33B6AAE-B7CF-42ED-AECC-49BDC80AC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111" y="2634669"/>
            <a:ext cx="3225360" cy="34141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5F80CA-E2BB-48E8-B2A6-A93DD15342ED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MCU (STM32F Series) SPEC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및 부품정보 비교</a:t>
            </a:r>
            <a:endParaRPr lang="en-US" altLang="ko-KR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E90A48-7FC8-414F-87F7-0E55817E1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786" y="2909455"/>
            <a:ext cx="3588752" cy="245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3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BAC6D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13690</TotalTime>
  <Words>227</Words>
  <Application>Microsoft Office PowerPoint</Application>
  <PresentationFormat>와이드스크린</PresentationFormat>
  <Paragraphs>51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Arial</vt:lpstr>
      <vt:lpstr>Tahoma</vt:lpstr>
      <vt:lpstr>Office 테마</vt:lpstr>
      <vt:lpstr>1_Office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yspark@lth.kr</dc:creator>
  <cp:lastModifiedBy>이 재경</cp:lastModifiedBy>
  <cp:revision>1042</cp:revision>
  <cp:lastPrinted>2021-01-18T01:51:47Z</cp:lastPrinted>
  <dcterms:created xsi:type="dcterms:W3CDTF">2018-12-09T13:48:37Z</dcterms:created>
  <dcterms:modified xsi:type="dcterms:W3CDTF">2021-04-21T01:29:58Z</dcterms:modified>
</cp:coreProperties>
</file>