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61" r:id="rId2"/>
    <p:sldId id="262" r:id="rId3"/>
  </p:sldIdLst>
  <p:sldSz cx="12192000" cy="6858000"/>
  <p:notesSz cx="6807200" cy="99393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CC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86" autoAdjust="0"/>
    <p:restoredTop sz="94660"/>
  </p:normalViewPr>
  <p:slideViewPr>
    <p:cSldViewPr>
      <p:cViewPr varScale="1">
        <p:scale>
          <a:sx n="116" d="100"/>
          <a:sy n="116" d="100"/>
        </p:scale>
        <p:origin x="74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5838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A240B0-6025-4483-BE08-36702A150DF5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2650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720" y="4783307"/>
            <a:ext cx="5445760" cy="3913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5838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C6AE0A-161E-49E5-B6C3-9D9F03E0A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836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B960F1-FF45-4383-BDF0-2C82DA85FB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9DE012F-2122-4CDF-B76B-4DEEEC861B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2B2928-BB53-484B-ADC5-1E865B74E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FAA38-1445-4153-A130-6484818BFE9F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39C9FD-13C0-482E-80C1-13DD1FCFB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C422B6-3573-4FE1-B54A-03C2FCA8A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DFAC5-D941-4CA2-B3AE-DEE7F4128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749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A1D1F8-5DC0-4CF2-9115-D4F291EFC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2548DFA-01CA-4757-8973-0E246D5F1E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09A545-825F-44E6-B849-B8079FA55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FAA38-1445-4153-A130-6484818BFE9F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6099F8-A59F-42AE-8A1C-5CD5D8AB8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48555F-3CDF-42FC-96B1-BE0EF8EA2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DFAC5-D941-4CA2-B3AE-DEE7F4128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223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6406290-C4E1-415A-B217-F4C3B28FC9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AA0E8FC-97EB-4F03-B0EB-A8275C0DCE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212AC6-618B-41B9-B974-F831E7E54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FAA38-1445-4153-A130-6484818BFE9F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6CFD14-ED83-4D32-AE33-4D3244BA0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9C1F61-71D3-449C-A8E7-B40D37CE2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DFAC5-D941-4CA2-B3AE-DEE7F4128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8562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64320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04547D-EB9D-4F2E-A406-2FB0EC716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E46B08-97F1-4FB0-A063-CFD4D9A6C0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4D5081-51D2-425B-8846-943E75106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FAA38-1445-4153-A130-6484818BFE9F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626D8A-F5AC-4877-8EC7-4A89A14D8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460258-FB93-4688-B5B6-FBDE19303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DFAC5-D941-4CA2-B3AE-DEE7F4128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690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4EBC5F-707D-497F-86F2-44C1BA938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7A4EA6-3E89-4573-9244-F02D99640E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AA8D6C-398B-4EF6-8300-6FA59898A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FAA38-1445-4153-A130-6484818BFE9F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DF6984-9D3C-43CD-A5A9-97712572A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4C3403-41E3-444F-9132-DDFF35352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DFAC5-D941-4CA2-B3AE-DEE7F4128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115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9B8475-69D0-4753-9810-0ADD27598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24F17F-A4F5-470D-A0B1-8B8B0BC60A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880184E-E70D-46E6-81A4-3EAF9A05A9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4609F47-4168-4497-9217-47523696E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FAA38-1445-4153-A130-6484818BFE9F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C98F282-D2A9-4750-99BD-A9B26AD5B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F42BB0-98CD-4E45-8303-FE2989A64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DFAC5-D941-4CA2-B3AE-DEE7F4128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742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05839D-A3D9-4329-A34D-CC6D9AC4B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2E54C4-5697-41EB-81A7-6BCE20E766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86DA70-987A-493D-9435-D755BE1A18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B6F74ED-5D28-4346-9EFE-60E573DDA0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150FE19-667B-416F-A0C3-790893D1FC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ADDC3AF-FE35-4D16-875D-DCBA376DA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FAA38-1445-4153-A130-6484818BFE9F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34EB60F-90B4-4EAD-B3E4-6C7743D92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4377497-69AB-44E1-8CDB-A9594C0FA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DFAC5-D941-4CA2-B3AE-DEE7F4128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94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C6B273-CB62-4B55-9A2E-BC8CC7BA6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1629861-9338-472D-A372-2EAAF817C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FAA38-1445-4153-A130-6484818BFE9F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4B780F2-5B84-4172-8633-94C4C4D44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99D47AC-C47B-40C2-A00C-88570B3DB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DFAC5-D941-4CA2-B3AE-DEE7F4128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232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F665647-D875-471C-8DD6-F76FC2CA4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FAA38-1445-4153-A130-6484818BFE9F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DBC2672-8F22-4430-B05D-D11E11F83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901775A-AEE8-4E83-A339-0F26B1B79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DFAC5-D941-4CA2-B3AE-DEE7F4128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55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59E7A1-E0D9-4A1F-A5F4-C7448A9E8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676799-C643-4E4C-BD26-F242B8C7F9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C7738DC-1319-4A52-9809-A9C11C6179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F6CB4EB-09B4-40B8-98BF-D3F995E9E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FAA38-1445-4153-A130-6484818BFE9F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81D949-BC7D-4EA8-A2DA-CC94304E0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C9F236B-C500-4C41-8D6A-574248B09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DFAC5-D941-4CA2-B3AE-DEE7F4128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693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DC4607-922E-4EE1-9EB6-88F325E49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7FF5F6C-C753-4A31-AF28-CDCC7AC601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ADD43A5-4D47-4F91-9D1D-887FDB7762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F58AE2A-7D78-447D-8841-BA9F246FC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FAA38-1445-4153-A130-6484818BFE9F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19A1533-D7CC-44B4-9294-3F849649A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DCE16E7-1245-4112-B5AC-BCB9723FB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DFAC5-D941-4CA2-B3AE-DEE7F4128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709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AB6BCF0-58FB-41CC-9A40-8255CB043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F17F32-F16E-4125-BB06-5585D35F38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13D38E-2041-4559-A7C9-E21CB5143B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FAA38-1445-4153-A130-6484818BFE9F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19737D-0CD9-4AF4-9EE7-A3C2AF8591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19623B-C10D-4D97-AAB1-F9F9DB0948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BDFAC5-D941-4CA2-B3AE-DEE7F4128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187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01BB5652-2E0B-49AE-8C56-95750170EA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1009793"/>
              </p:ext>
            </p:extLst>
          </p:nvPr>
        </p:nvGraphicFramePr>
        <p:xfrm>
          <a:off x="160569" y="729000"/>
          <a:ext cx="11857501" cy="599598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2501">
                  <a:extLst>
                    <a:ext uri="{9D8B030D-6E8A-4147-A177-3AD203B41FA5}">
                      <a16:colId xmlns:a16="http://schemas.microsoft.com/office/drawing/2014/main" val="928199907"/>
                    </a:ext>
                  </a:extLst>
                </a:gridCol>
                <a:gridCol w="1258130">
                  <a:extLst>
                    <a:ext uri="{9D8B030D-6E8A-4147-A177-3AD203B41FA5}">
                      <a16:colId xmlns:a16="http://schemas.microsoft.com/office/drawing/2014/main" val="2136785008"/>
                    </a:ext>
                  </a:extLst>
                </a:gridCol>
                <a:gridCol w="3119120">
                  <a:extLst>
                    <a:ext uri="{9D8B030D-6E8A-4147-A177-3AD203B41FA5}">
                      <a16:colId xmlns:a16="http://schemas.microsoft.com/office/drawing/2014/main" val="3193436156"/>
                    </a:ext>
                  </a:extLst>
                </a:gridCol>
                <a:gridCol w="3088640">
                  <a:extLst>
                    <a:ext uri="{9D8B030D-6E8A-4147-A177-3AD203B41FA5}">
                      <a16:colId xmlns:a16="http://schemas.microsoft.com/office/drawing/2014/main" val="991093582"/>
                    </a:ext>
                  </a:extLst>
                </a:gridCol>
                <a:gridCol w="3041610">
                  <a:extLst>
                    <a:ext uri="{9D8B030D-6E8A-4147-A177-3AD203B41FA5}">
                      <a16:colId xmlns:a16="http://schemas.microsoft.com/office/drawing/2014/main" val="3437980657"/>
                    </a:ext>
                  </a:extLst>
                </a:gridCol>
                <a:gridCol w="787500">
                  <a:extLst>
                    <a:ext uri="{9D8B030D-6E8A-4147-A177-3AD203B41FA5}">
                      <a16:colId xmlns:a16="http://schemas.microsoft.com/office/drawing/2014/main" val="1343408999"/>
                    </a:ext>
                  </a:extLst>
                </a:gridCol>
              </a:tblGrid>
              <a:tr h="428055"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sz="1600" b="1" dirty="0"/>
                        <a:t>업체명</a:t>
                      </a:r>
                      <a:endParaRPr lang="en-US" sz="1600" b="1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b="1" dirty="0"/>
                        <a:t>㈜ </a:t>
                      </a:r>
                      <a:r>
                        <a:rPr lang="ko-KR" altLang="en-US" sz="1600" b="1" dirty="0" err="1"/>
                        <a:t>위키옵틱스</a:t>
                      </a:r>
                      <a:endParaRPr lang="en-US" sz="1600" b="1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b="1" dirty="0"/>
                        <a:t>㈜ 드림 시스템</a:t>
                      </a:r>
                      <a:endParaRPr lang="en-US" sz="1600" b="1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b="1" dirty="0"/>
                        <a:t>㈜ </a:t>
                      </a:r>
                      <a:r>
                        <a:rPr lang="en-US" altLang="ko-KR" sz="1600" b="1" dirty="0"/>
                        <a:t>KSP</a:t>
                      </a:r>
                      <a:endParaRPr lang="en-US" sz="1600" b="1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b="1" dirty="0"/>
                        <a:t>비고</a:t>
                      </a:r>
                      <a:endParaRPr lang="en-US" sz="1600" b="1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8927994"/>
                  </a:ext>
                </a:extLst>
              </a:tr>
              <a:tr h="757828"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sz="1400" dirty="0"/>
                        <a:t>업체 정보</a:t>
                      </a:r>
                      <a:endParaRPr 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용인시 </a:t>
                      </a:r>
                      <a:r>
                        <a:rPr kumimoji="0" lang="ko-KR" altLang="en-US" sz="1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기흥구</a:t>
                      </a:r>
                      <a:endParaRPr kumimoji="0" lang="en-US" altLang="ko-KR" sz="1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r>
                        <a:rPr kumimoji="0" lang="ko-KR" altLang="en-US" sz="1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년차</a:t>
                      </a:r>
                      <a:r>
                        <a:rPr kumimoji="0" lang="en-US" altLang="ko-KR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11</a:t>
                      </a:r>
                      <a:r>
                        <a:rPr kumimoji="0" lang="ko-KR" alt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명</a:t>
                      </a:r>
                      <a:endParaRPr kumimoji="0" lang="en-US" altLang="ko-KR" sz="1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매출</a:t>
                      </a:r>
                      <a:r>
                        <a:rPr kumimoji="0" lang="en-US" altLang="ko-KR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 10</a:t>
                      </a:r>
                      <a:r>
                        <a:rPr kumimoji="0" lang="ko-KR" alt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억 </a:t>
                      </a:r>
                      <a:r>
                        <a:rPr kumimoji="0" lang="en-US" altLang="ko-KR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(2020)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청주시 </a:t>
                      </a:r>
                      <a:r>
                        <a:rPr kumimoji="0" lang="ko-KR" altLang="en-US" sz="1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청원구</a:t>
                      </a:r>
                      <a:endParaRPr kumimoji="0" lang="en-US" altLang="ko-KR" sz="1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r>
                        <a:rPr kumimoji="0" lang="ko-KR" altLang="en-US" sz="1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년차</a:t>
                      </a:r>
                      <a:r>
                        <a:rPr kumimoji="0" lang="en-US" altLang="ko-KR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12</a:t>
                      </a:r>
                      <a:r>
                        <a:rPr kumimoji="0" lang="ko-KR" alt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명</a:t>
                      </a:r>
                      <a:endParaRPr kumimoji="0" lang="en-US" altLang="ko-KR" sz="1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매출</a:t>
                      </a:r>
                      <a:r>
                        <a:rPr kumimoji="0" lang="en-US" altLang="ko-KR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 22.2</a:t>
                      </a:r>
                      <a:r>
                        <a:rPr kumimoji="0" lang="ko-KR" alt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억 </a:t>
                      </a:r>
                      <a:r>
                        <a:rPr kumimoji="0" lang="en-US" altLang="ko-KR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(2019)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500" dirty="0"/>
                        <a:t>서울시 구로구</a:t>
                      </a:r>
                      <a:endParaRPr lang="en-US" altLang="ko-KR" sz="1500" dirty="0"/>
                    </a:p>
                    <a:p>
                      <a:pPr algn="ctr"/>
                      <a:r>
                        <a:rPr lang="en-US" sz="1500" dirty="0"/>
                        <a:t>19</a:t>
                      </a:r>
                      <a:r>
                        <a:rPr lang="ko-KR" altLang="en-US" sz="1500" dirty="0" err="1"/>
                        <a:t>년차</a:t>
                      </a:r>
                      <a:r>
                        <a:rPr lang="en-US" altLang="ko-KR" sz="1500" dirty="0"/>
                        <a:t>, </a:t>
                      </a:r>
                      <a:r>
                        <a:rPr lang="en-US" sz="1500" dirty="0"/>
                        <a:t>25</a:t>
                      </a:r>
                      <a:r>
                        <a:rPr lang="ko-KR" altLang="en-US" sz="1500" dirty="0"/>
                        <a:t>명</a:t>
                      </a:r>
                      <a:endParaRPr lang="en-US" altLang="ko-KR" sz="1500" dirty="0"/>
                    </a:p>
                    <a:p>
                      <a:pPr algn="ctr"/>
                      <a:r>
                        <a:rPr lang="ko-KR" altLang="en-US" sz="1500" dirty="0"/>
                        <a:t>매출</a:t>
                      </a:r>
                      <a:r>
                        <a:rPr lang="en-US" altLang="ko-KR" sz="1500" dirty="0"/>
                        <a:t>: 25</a:t>
                      </a:r>
                      <a:r>
                        <a:rPr lang="ko-KR" altLang="en-US" sz="1500" dirty="0"/>
                        <a:t>억 </a:t>
                      </a:r>
                      <a:r>
                        <a:rPr lang="en-US" altLang="ko-KR" sz="1500" dirty="0"/>
                        <a:t>(2020)</a:t>
                      </a:r>
                      <a:endParaRPr 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3645028"/>
                  </a:ext>
                </a:extLst>
              </a:tr>
              <a:tr h="580864"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sz="1400" dirty="0"/>
                        <a:t>주요 기술 및 제품</a:t>
                      </a:r>
                      <a:endParaRPr 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500" dirty="0"/>
                        <a:t>광학</a:t>
                      </a:r>
                      <a:r>
                        <a:rPr lang="en-US" altLang="ko-KR" sz="1500" dirty="0"/>
                        <a:t>, </a:t>
                      </a:r>
                      <a:r>
                        <a:rPr lang="ko-KR" altLang="en-US" sz="1500" dirty="0" err="1"/>
                        <a:t>광기구</a:t>
                      </a:r>
                      <a:r>
                        <a:rPr lang="en-US" altLang="ko-KR" sz="1500" dirty="0"/>
                        <a:t>, </a:t>
                      </a:r>
                      <a:r>
                        <a:rPr lang="ko-KR" altLang="en-US" sz="1500" dirty="0"/>
                        <a:t>회로 설계</a:t>
                      </a:r>
                      <a:endParaRPr lang="en-US" altLang="ko-KR" sz="1500" dirty="0"/>
                    </a:p>
                    <a:p>
                      <a:pPr algn="ctr"/>
                      <a:r>
                        <a:rPr lang="ko-KR" altLang="en-US" sz="1500" dirty="0"/>
                        <a:t>망막 진단 의료기기</a:t>
                      </a:r>
                      <a:r>
                        <a:rPr lang="en-US" altLang="ko-KR" sz="1500" dirty="0"/>
                        <a:t>, </a:t>
                      </a:r>
                      <a:r>
                        <a:rPr lang="ko-KR" altLang="en-US" sz="1500" dirty="0"/>
                        <a:t>라이다 모듈</a:t>
                      </a:r>
                      <a:endParaRPr 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500" dirty="0"/>
                        <a:t>머신 비전용 렌즈 개발</a:t>
                      </a:r>
                      <a:r>
                        <a:rPr lang="en-US" altLang="ko-KR" sz="1500" dirty="0"/>
                        <a:t>,</a:t>
                      </a:r>
                    </a:p>
                    <a:p>
                      <a:pPr algn="ctr"/>
                      <a:r>
                        <a:rPr lang="ko-KR" altLang="en-US" sz="1500" dirty="0"/>
                        <a:t>조명 솔루션</a:t>
                      </a:r>
                      <a:r>
                        <a:rPr lang="en-US" altLang="ko-KR" sz="1500" dirty="0"/>
                        <a:t>, </a:t>
                      </a:r>
                      <a:r>
                        <a:rPr lang="ko-KR" altLang="en-US" sz="1500" dirty="0"/>
                        <a:t>광학 모듈</a:t>
                      </a:r>
                      <a:endParaRPr 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ko-KR" altLang="en-US" sz="15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액비</a:t>
                      </a:r>
                      <a:r>
                        <a:rPr lang="ko-KR" altLang="en-US" sz="15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성분 분석기</a:t>
                      </a:r>
                      <a:r>
                        <a:rPr lang="en-US" altLang="ko-KR" sz="15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5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분광기</a:t>
                      </a:r>
                      <a:br>
                        <a:rPr lang="en-US" altLang="ko-KR" sz="15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15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단색기</a:t>
                      </a:r>
                      <a:r>
                        <a:rPr lang="en-US" altLang="ko-KR" sz="15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5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광원</a:t>
                      </a:r>
                      <a:r>
                        <a:rPr lang="en-US" altLang="ko-KR" sz="15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5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광 파이버</a:t>
                      </a:r>
                      <a:endParaRPr lang="en-US" sz="15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80229629"/>
                  </a:ext>
                </a:extLst>
              </a:tr>
              <a:tr h="335533"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sz="1400" dirty="0"/>
                        <a:t>분석기기 개발경험</a:t>
                      </a:r>
                      <a:endParaRPr lang="en-US" sz="1400" dirty="0"/>
                    </a:p>
                  </a:txBody>
                  <a:tcPr anchor="ctr"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X</a:t>
                      </a:r>
                    </a:p>
                  </a:txBody>
                  <a:tcPr anchor="ctr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X</a:t>
                      </a:r>
                    </a:p>
                  </a:txBody>
                  <a:tcPr anchor="ctr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O</a:t>
                      </a:r>
                    </a:p>
                  </a:txBody>
                  <a:tcPr anchor="ctr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KSP</a:t>
                      </a:r>
                    </a:p>
                  </a:txBody>
                  <a:tcPr anchor="ctr"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7335629"/>
                  </a:ext>
                </a:extLst>
              </a:tr>
              <a:tr h="33553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개발 기간</a:t>
                      </a:r>
                      <a:endParaRPr kumimoji="0" lang="en-US" altLang="ko-K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6 </a:t>
                      </a:r>
                      <a:r>
                        <a:rPr lang="ko-KR" altLang="en-US" sz="1500" dirty="0"/>
                        <a:t>개월</a:t>
                      </a:r>
                      <a:endParaRPr lang="en-US" sz="1500" dirty="0"/>
                    </a:p>
                  </a:txBody>
                  <a:tcPr anchor="ctr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6 </a:t>
                      </a:r>
                      <a:r>
                        <a:rPr lang="ko-KR" altLang="en-US" sz="1500" dirty="0"/>
                        <a:t>개월</a:t>
                      </a:r>
                      <a:endParaRPr lang="en-US" sz="1500" dirty="0"/>
                    </a:p>
                  </a:txBody>
                  <a:tcPr anchor="ctr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500" dirty="0"/>
                        <a:t>납기 </a:t>
                      </a:r>
                      <a:r>
                        <a:rPr lang="en-US" altLang="ko-KR" sz="1500" dirty="0"/>
                        <a:t>6</a:t>
                      </a:r>
                      <a:r>
                        <a:rPr lang="ko-KR" altLang="en-US" sz="1500" dirty="0"/>
                        <a:t>주 </a:t>
                      </a:r>
                      <a:r>
                        <a:rPr lang="en-US" altLang="ko-KR" sz="1500" dirty="0"/>
                        <a:t>(ATIK </a:t>
                      </a:r>
                      <a:r>
                        <a:rPr lang="ko-KR" altLang="en-US" sz="1500" dirty="0"/>
                        <a:t>개발기간 </a:t>
                      </a:r>
                      <a:r>
                        <a:rPr lang="en-US" altLang="ko-KR" sz="1500" dirty="0"/>
                        <a:t>1</a:t>
                      </a:r>
                      <a:r>
                        <a:rPr lang="ko-KR" altLang="en-US" sz="1500" dirty="0"/>
                        <a:t>년</a:t>
                      </a:r>
                      <a:r>
                        <a:rPr lang="en-US" altLang="ko-KR" sz="1500" dirty="0"/>
                        <a:t>)</a:t>
                      </a:r>
                      <a:endParaRPr lang="en-US" sz="1500" dirty="0"/>
                    </a:p>
                  </a:txBody>
                  <a:tcPr anchor="ctr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500" dirty="0"/>
                        <a:t>드림</a:t>
                      </a:r>
                      <a:endParaRPr lang="en-US" sz="1500" dirty="0"/>
                    </a:p>
                  </a:txBody>
                  <a:tcPr anchor="ctr"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045977"/>
                  </a:ext>
                </a:extLst>
              </a:tr>
              <a:tr h="350880">
                <a:tc rowSpan="4">
                  <a:txBody>
                    <a:bodyPr/>
                    <a:lstStyle/>
                    <a:p>
                      <a:pPr algn="ctr"/>
                      <a:r>
                        <a:rPr lang="ko-KR" altLang="en-US" sz="1400" dirty="0"/>
                        <a:t>개</a:t>
                      </a:r>
                      <a:endParaRPr lang="en-US" altLang="ko-KR" sz="1400" dirty="0"/>
                    </a:p>
                    <a:p>
                      <a:pPr algn="ctr"/>
                      <a:r>
                        <a:rPr lang="ko-KR" altLang="en-US" sz="1400" dirty="0"/>
                        <a:t>발</a:t>
                      </a:r>
                      <a:endParaRPr lang="en-US" altLang="ko-KR" sz="1400" dirty="0"/>
                    </a:p>
                    <a:p>
                      <a:pPr algn="ctr"/>
                      <a:r>
                        <a:rPr lang="ko-KR" altLang="en-US" sz="1400" dirty="0"/>
                        <a:t>비</a:t>
                      </a:r>
                      <a:endParaRPr lang="en-US" sz="1400" dirty="0"/>
                    </a:p>
                  </a:txBody>
                  <a:tcPr anchor="ctr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/>
                        <a:t>기본 </a:t>
                      </a:r>
                      <a:r>
                        <a:rPr lang="en-US" altLang="ko-KR" sz="1400" dirty="0"/>
                        <a:t>(1SET)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3300 </a:t>
                      </a:r>
                      <a:r>
                        <a:rPr lang="ko-KR" altLang="en-US" sz="1500" dirty="0"/>
                        <a:t>만원</a:t>
                      </a:r>
                      <a:endParaRPr lang="en-US" altLang="ko-KR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1600 </a:t>
                      </a:r>
                      <a:r>
                        <a:rPr lang="ko-KR" altLang="en-US" sz="1500" dirty="0"/>
                        <a:t>만원</a:t>
                      </a:r>
                      <a:endParaRPr lang="en-US" altLang="ko-KR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5050 </a:t>
                      </a:r>
                      <a:r>
                        <a:rPr lang="ko-KR" altLang="en-US" sz="1500" dirty="0"/>
                        <a:t>만원</a:t>
                      </a:r>
                      <a:endParaRPr 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5733890"/>
                  </a:ext>
                </a:extLst>
              </a:tr>
              <a:tr h="351035">
                <a:tc v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/>
                        <a:t>개선 </a:t>
                      </a:r>
                      <a:r>
                        <a:rPr lang="en-US" altLang="ko-KR" sz="1400" dirty="0"/>
                        <a:t>(1SET)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500" dirty="0"/>
                        <a:t>875 </a:t>
                      </a:r>
                      <a:r>
                        <a:rPr lang="ko-KR" altLang="en-US" sz="1500" dirty="0"/>
                        <a:t>만원</a:t>
                      </a:r>
                      <a:endParaRPr 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/>
                        <a:t>1500 </a:t>
                      </a:r>
                      <a:r>
                        <a:rPr lang="ko-KR" altLang="en-US" sz="1500" dirty="0"/>
                        <a:t>만원</a:t>
                      </a:r>
                      <a:endParaRPr lang="en-US" altLang="ko-KR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8465482"/>
                  </a:ext>
                </a:extLst>
              </a:tr>
              <a:tr h="323965">
                <a:tc v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/>
                        <a:t>데모 </a:t>
                      </a:r>
                      <a:r>
                        <a:rPr lang="en-US" altLang="ko-KR" sz="1400" dirty="0"/>
                        <a:t>(2SET)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2160 </a:t>
                      </a:r>
                      <a:r>
                        <a:rPr lang="ko-KR" altLang="en-US" sz="1500" dirty="0"/>
                        <a:t>만원</a:t>
                      </a:r>
                      <a:endParaRPr 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2070 </a:t>
                      </a:r>
                      <a:r>
                        <a:rPr lang="ko-KR" altLang="en-US" sz="1500" dirty="0"/>
                        <a:t>만원</a:t>
                      </a:r>
                      <a:endParaRPr 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/>
                        <a:t>10100 </a:t>
                      </a:r>
                      <a:r>
                        <a:rPr lang="ko-KR" altLang="en-US" sz="1500" dirty="0"/>
                        <a:t>만원</a:t>
                      </a:r>
                      <a:endParaRPr lang="en-US" altLang="ko-KR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4608396"/>
                  </a:ext>
                </a:extLst>
              </a:tr>
              <a:tr h="422394">
                <a:tc v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총 개발비</a:t>
                      </a:r>
                      <a:endParaRPr lang="en-US" altLang="ko-KR" sz="1400" dirty="0"/>
                    </a:p>
                  </a:txBody>
                  <a:tcPr anchor="ctr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6335 </a:t>
                      </a:r>
                      <a:r>
                        <a:rPr lang="ko-KR" altLang="en-US" sz="1500" dirty="0"/>
                        <a:t>만원</a:t>
                      </a:r>
                      <a:endParaRPr lang="en-US" sz="1500" dirty="0"/>
                    </a:p>
                  </a:txBody>
                  <a:tcPr anchor="ctr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5170 </a:t>
                      </a:r>
                      <a:r>
                        <a:rPr lang="ko-KR" altLang="en-US" sz="1500" dirty="0"/>
                        <a:t>만원</a:t>
                      </a:r>
                      <a:endParaRPr lang="en-US" sz="1500" dirty="0"/>
                    </a:p>
                  </a:txBody>
                  <a:tcPr anchor="ctr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/>
                        <a:t>15150 </a:t>
                      </a:r>
                      <a:r>
                        <a:rPr lang="ko-KR" altLang="en-US" sz="1500" dirty="0"/>
                        <a:t>만원</a:t>
                      </a:r>
                      <a:endParaRPr lang="en-US" altLang="ko-KR" sz="1500" dirty="0"/>
                    </a:p>
                  </a:txBody>
                  <a:tcPr anchor="ctr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/>
                        <a:t>드림</a:t>
                      </a:r>
                      <a:endParaRPr lang="en-US" altLang="ko-KR" sz="1500" dirty="0"/>
                    </a:p>
                  </a:txBody>
                  <a:tcPr anchor="ctr"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9381861"/>
                  </a:ext>
                </a:extLst>
              </a:tr>
              <a:tr h="534938"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sz="1400" dirty="0"/>
                        <a:t>양산 단가</a:t>
                      </a:r>
                      <a:endParaRPr lang="en-US" sz="1400" dirty="0"/>
                    </a:p>
                  </a:txBody>
                  <a:tcPr anchor="ctr"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953</a:t>
                      </a:r>
                      <a:r>
                        <a:rPr lang="ko-KR" altLang="en-US" sz="1500" dirty="0"/>
                        <a:t>만원 </a:t>
                      </a:r>
                      <a:r>
                        <a:rPr lang="en-US" altLang="ko-KR" sz="1500" dirty="0"/>
                        <a:t>(10 SET)</a:t>
                      </a:r>
                    </a:p>
                    <a:p>
                      <a:pPr algn="ctr"/>
                      <a:r>
                        <a:rPr lang="en-US" sz="15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890</a:t>
                      </a:r>
                      <a:r>
                        <a:rPr lang="ko-KR" altLang="en-US" sz="15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만원 </a:t>
                      </a:r>
                      <a:r>
                        <a:rPr lang="en-US" altLang="ko-KR" sz="15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(20 SET)</a:t>
                      </a:r>
                      <a:endParaRPr lang="en-US" sz="15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960</a:t>
                      </a:r>
                      <a:r>
                        <a:rPr lang="ko-KR" altLang="en-US" sz="1500" dirty="0"/>
                        <a:t>만원 </a:t>
                      </a:r>
                      <a:r>
                        <a:rPr lang="en-US" altLang="ko-KR" sz="1500" dirty="0"/>
                        <a:t>(10 SET)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/>
                        <a:t>940</a:t>
                      </a:r>
                      <a:r>
                        <a:rPr lang="ko-KR" altLang="en-US" sz="1500" dirty="0"/>
                        <a:t>만원 </a:t>
                      </a:r>
                      <a:r>
                        <a:rPr lang="en-US" altLang="ko-KR" sz="1500" dirty="0"/>
                        <a:t>(20 SET)</a:t>
                      </a:r>
                    </a:p>
                  </a:txBody>
                  <a:tcPr anchor="ctr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4210 </a:t>
                      </a:r>
                      <a:r>
                        <a:rPr lang="ko-KR" altLang="en-US" sz="1500" dirty="0"/>
                        <a:t>만원 </a:t>
                      </a:r>
                      <a:r>
                        <a:rPr lang="en-US" altLang="ko-KR" sz="1500" dirty="0"/>
                        <a:t>(25 SET)</a:t>
                      </a:r>
                      <a:endParaRPr lang="en-US" sz="1500" dirty="0"/>
                    </a:p>
                  </a:txBody>
                  <a:tcPr anchor="ctr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500" dirty="0"/>
                        <a:t>위키</a:t>
                      </a:r>
                      <a:endParaRPr lang="en-US" sz="1500" dirty="0"/>
                    </a:p>
                  </a:txBody>
                  <a:tcPr anchor="ctr"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7557341"/>
                  </a:ext>
                </a:extLst>
              </a:tr>
              <a:tr h="534938"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sz="1400" dirty="0"/>
                        <a:t>장점</a:t>
                      </a:r>
                      <a:endParaRPr 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500" b="1" dirty="0">
                          <a:solidFill>
                            <a:srgbClr val="0000FF"/>
                          </a:solidFill>
                        </a:rPr>
                        <a:t>광학 기술력 </a:t>
                      </a:r>
                      <a:r>
                        <a:rPr lang="en-US" altLang="ko-KR" sz="1500" b="1" dirty="0">
                          <a:solidFill>
                            <a:srgbClr val="0000FF"/>
                          </a:solidFill>
                        </a:rPr>
                        <a:t>(</a:t>
                      </a:r>
                      <a:r>
                        <a:rPr lang="ko-KR" altLang="en-US" sz="1500" b="1" dirty="0">
                          <a:solidFill>
                            <a:srgbClr val="0000FF"/>
                          </a:solidFill>
                        </a:rPr>
                        <a:t>특허 </a:t>
                      </a:r>
                      <a:r>
                        <a:rPr lang="en-US" altLang="ko-KR" sz="1500" b="1" dirty="0">
                          <a:solidFill>
                            <a:srgbClr val="0000FF"/>
                          </a:solidFill>
                        </a:rPr>
                        <a:t>13ea)</a:t>
                      </a:r>
                    </a:p>
                    <a:p>
                      <a:pPr algn="ctr"/>
                      <a:r>
                        <a:rPr lang="en-US" sz="1500" b="1" dirty="0">
                          <a:solidFill>
                            <a:srgbClr val="3333FF"/>
                          </a:solidFill>
                        </a:rPr>
                        <a:t>Flow cell </a:t>
                      </a:r>
                      <a:r>
                        <a:rPr lang="ko-KR" altLang="en-US" sz="1500" b="1" dirty="0">
                          <a:solidFill>
                            <a:srgbClr val="3333FF"/>
                          </a:solidFill>
                        </a:rPr>
                        <a:t>포함</a:t>
                      </a:r>
                      <a:r>
                        <a:rPr lang="en-US" sz="1500" dirty="0"/>
                        <a:t> </a:t>
                      </a:r>
                      <a:r>
                        <a:rPr lang="ko-KR" altLang="en-US" sz="1500" dirty="0"/>
                        <a:t>개발</a:t>
                      </a:r>
                      <a:endParaRPr 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500" b="1" dirty="0">
                          <a:solidFill>
                            <a:srgbClr val="0000FF"/>
                          </a:solidFill>
                        </a:rPr>
                        <a:t>다양한 광학계</a:t>
                      </a:r>
                      <a:r>
                        <a:rPr lang="ko-KR" altLang="en-US" sz="1500" dirty="0"/>
                        <a:t> 테스트 제안</a:t>
                      </a:r>
                      <a:endParaRPr lang="en-US" altLang="ko-KR" sz="1500" dirty="0"/>
                    </a:p>
                    <a:p>
                      <a:pPr algn="ctr"/>
                      <a:r>
                        <a:rPr lang="en-US" altLang="ko-KR" sz="1500" dirty="0"/>
                        <a:t>(prism/BS, pinhole, </a:t>
                      </a:r>
                      <a:r>
                        <a:rPr lang="ko-KR" altLang="en-US" sz="1500" dirty="0"/>
                        <a:t>광원 </a:t>
                      </a:r>
                      <a:r>
                        <a:rPr lang="en-US" altLang="ko-KR" sz="1500" dirty="0"/>
                        <a:t>2</a:t>
                      </a:r>
                      <a:r>
                        <a:rPr lang="ko-KR" altLang="en-US" sz="1500" dirty="0"/>
                        <a:t>중화 등</a:t>
                      </a:r>
                      <a:r>
                        <a:rPr lang="en-US" altLang="ko-KR" sz="1500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500" b="1" dirty="0">
                          <a:solidFill>
                            <a:srgbClr val="0000FF"/>
                          </a:solidFill>
                        </a:rPr>
                        <a:t>반도체 공정 납품 이력</a:t>
                      </a:r>
                      <a:r>
                        <a:rPr lang="en-US" altLang="ko-KR" sz="1500" dirty="0"/>
                        <a:t>,</a:t>
                      </a:r>
                    </a:p>
                    <a:p>
                      <a:pPr algn="ctr"/>
                      <a:r>
                        <a:rPr lang="ko-KR" altLang="en-US" sz="1500" b="1" dirty="0">
                          <a:solidFill>
                            <a:srgbClr val="0000FF"/>
                          </a:solidFill>
                        </a:rPr>
                        <a:t>제품 안정성</a:t>
                      </a:r>
                      <a:endParaRPr lang="en-US" sz="1500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0643775"/>
                  </a:ext>
                </a:extLst>
              </a:tr>
              <a:tr h="462117"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sz="1400" dirty="0"/>
                        <a:t>단점</a:t>
                      </a:r>
                      <a:endParaRPr 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500" b="1" dirty="0">
                          <a:solidFill>
                            <a:srgbClr val="FF0000"/>
                          </a:solidFill>
                        </a:rPr>
                        <a:t>업체 규모</a:t>
                      </a:r>
                      <a:r>
                        <a:rPr lang="en-US" altLang="ko-KR" sz="1500" b="1" dirty="0">
                          <a:solidFill>
                            <a:srgbClr val="FF0000"/>
                          </a:solidFill>
                        </a:rPr>
                        <a:t>, </a:t>
                      </a:r>
                      <a:r>
                        <a:rPr lang="ko-KR" altLang="en-US" sz="1500" b="1" dirty="0">
                          <a:solidFill>
                            <a:srgbClr val="FF0000"/>
                          </a:solidFill>
                        </a:rPr>
                        <a:t>개발비</a:t>
                      </a:r>
                      <a:endParaRPr lang="en-US" sz="15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500" b="1" dirty="0">
                          <a:solidFill>
                            <a:srgbClr val="FF0000"/>
                          </a:solidFill>
                        </a:rPr>
                        <a:t>업체 기술력</a:t>
                      </a:r>
                      <a:endParaRPr lang="en-US" altLang="ko-KR" sz="1500" b="1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en-US" sz="1500" b="1" dirty="0">
                          <a:solidFill>
                            <a:srgbClr val="FF0000"/>
                          </a:solidFill>
                        </a:rPr>
                        <a:t>Flow cell </a:t>
                      </a:r>
                      <a:r>
                        <a:rPr lang="ko-KR" altLang="en-US" sz="1500" b="1" dirty="0">
                          <a:solidFill>
                            <a:srgbClr val="FF0000"/>
                          </a:solidFill>
                        </a:rPr>
                        <a:t>발굴 </a:t>
                      </a:r>
                      <a:r>
                        <a:rPr lang="en-US" altLang="ko-KR" sz="1500" b="1" dirty="0">
                          <a:solidFill>
                            <a:srgbClr val="FF0000"/>
                          </a:solidFill>
                        </a:rPr>
                        <a:t>(ATIK)</a:t>
                      </a:r>
                      <a:endParaRPr lang="en-US" sz="15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500" b="1" dirty="0">
                          <a:solidFill>
                            <a:srgbClr val="FF0000"/>
                          </a:solidFill>
                        </a:rPr>
                        <a:t>광원 수명 </a:t>
                      </a:r>
                      <a:r>
                        <a:rPr lang="en-US" altLang="ko-KR" sz="1500" b="1" dirty="0">
                          <a:solidFill>
                            <a:srgbClr val="FF0000"/>
                          </a:solidFill>
                        </a:rPr>
                        <a:t>(1000/2000h)</a:t>
                      </a:r>
                      <a:br>
                        <a:rPr lang="en-US" altLang="ko-KR" sz="1500" b="1" dirty="0">
                          <a:solidFill>
                            <a:srgbClr val="FF0000"/>
                          </a:solidFill>
                        </a:rPr>
                      </a:br>
                      <a:r>
                        <a:rPr lang="ko-KR" altLang="en-US" sz="1500" b="1" dirty="0">
                          <a:solidFill>
                            <a:srgbClr val="FF0000"/>
                          </a:solidFill>
                        </a:rPr>
                        <a:t>고가</a:t>
                      </a:r>
                      <a:r>
                        <a:rPr lang="en-US" altLang="ko-KR" sz="1500" b="1" dirty="0">
                          <a:solidFill>
                            <a:srgbClr val="FF0000"/>
                          </a:solidFill>
                        </a:rPr>
                        <a:t>, </a:t>
                      </a:r>
                      <a:r>
                        <a:rPr lang="ko-KR" altLang="en-US" sz="1500" b="1" dirty="0">
                          <a:solidFill>
                            <a:srgbClr val="FF0000"/>
                          </a:solidFill>
                        </a:rPr>
                        <a:t>개발 기간 </a:t>
                      </a:r>
                      <a:r>
                        <a:rPr lang="en-US" altLang="ko-KR" sz="1500" b="1" dirty="0">
                          <a:solidFill>
                            <a:srgbClr val="FF0000"/>
                          </a:solidFill>
                        </a:rPr>
                        <a:t>(1</a:t>
                      </a:r>
                      <a:r>
                        <a:rPr lang="ko-KR" altLang="en-US" sz="1500" b="1" dirty="0">
                          <a:solidFill>
                            <a:srgbClr val="FF0000"/>
                          </a:solidFill>
                        </a:rPr>
                        <a:t>년</a:t>
                      </a:r>
                      <a:r>
                        <a:rPr lang="en-US" altLang="ko-KR" sz="1500" b="1" dirty="0">
                          <a:solidFill>
                            <a:srgbClr val="FF0000"/>
                          </a:solidFill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1931643"/>
                  </a:ext>
                </a:extLst>
              </a:tr>
              <a:tr h="444562"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sz="1400" dirty="0"/>
                        <a:t>최종 평가 순위</a:t>
                      </a:r>
                      <a:endParaRPr lang="en-US" sz="1400" dirty="0"/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2</a:t>
                      </a:r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3</a:t>
                      </a:r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314907"/>
                  </a:ext>
                </a:extLst>
              </a:tr>
            </a:tbl>
          </a:graphicData>
        </a:graphic>
      </p:graphicFrame>
      <p:grpSp>
        <p:nvGrpSpPr>
          <p:cNvPr id="8" name="그룹 7">
            <a:extLst>
              <a:ext uri="{FF2B5EF4-FFF2-40B4-BE49-F238E27FC236}">
                <a16:creationId xmlns:a16="http://schemas.microsoft.com/office/drawing/2014/main" id="{F4507525-CDB3-427A-B4DA-2B6E01C9D931}"/>
              </a:ext>
            </a:extLst>
          </p:cNvPr>
          <p:cNvGrpSpPr/>
          <p:nvPr/>
        </p:nvGrpSpPr>
        <p:grpSpPr>
          <a:xfrm>
            <a:off x="0" y="-17232"/>
            <a:ext cx="12192002" cy="612000"/>
            <a:chOff x="-2" y="711"/>
            <a:chExt cx="12192002" cy="446398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03DFB7C9-4B16-44DF-8DFD-364D05D5734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" y="711"/>
              <a:ext cx="12192001" cy="4463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C179FA8-6C6D-4044-9475-85F706B44BE8}"/>
                </a:ext>
              </a:extLst>
            </p:cNvPr>
            <p:cNvSpPr txBox="1"/>
            <p:nvPr/>
          </p:nvSpPr>
          <p:spPr>
            <a:xfrm>
              <a:off x="-2" y="37609"/>
              <a:ext cx="12192000" cy="37189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latin typeface="+mj-lt"/>
                  <a:ea typeface="Tahoma" panose="020B0604030504040204" pitchFamily="34" charset="0"/>
                  <a:cs typeface="Tahoma" panose="020B0604030504040204" pitchFamily="34" charset="0"/>
                </a:rPr>
                <a:t>OAS-DSP </a:t>
              </a:r>
              <a:r>
                <a:rPr lang="ko-KR" altLang="en-US" sz="2400" b="1" dirty="0">
                  <a:solidFill>
                    <a:schemeClr val="bg1"/>
                  </a:solidFill>
                  <a:latin typeface="+mj-lt"/>
                  <a:ea typeface="Tahoma" panose="020B0604030504040204" pitchFamily="34" charset="0"/>
                  <a:cs typeface="Tahoma" panose="020B0604030504040204" pitchFamily="34" charset="0"/>
                </a:rPr>
                <a:t>광학 외주 업체 비교</a:t>
              </a:r>
              <a:endParaRPr lang="en-US" altLang="ko-KR" sz="2800" b="1" dirty="0">
                <a:solidFill>
                  <a:schemeClr val="bg1"/>
                </a:solidFill>
                <a:ea typeface="나눔스퀘어 Extra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90926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01BB5652-2E0B-49AE-8C56-95750170EA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1116529"/>
              </p:ext>
            </p:extLst>
          </p:nvPr>
        </p:nvGraphicFramePr>
        <p:xfrm>
          <a:off x="1416000" y="1224000"/>
          <a:ext cx="8910000" cy="48853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59107">
                  <a:extLst>
                    <a:ext uri="{9D8B030D-6E8A-4147-A177-3AD203B41FA5}">
                      <a16:colId xmlns:a16="http://schemas.microsoft.com/office/drawing/2014/main" val="928199907"/>
                    </a:ext>
                  </a:extLst>
                </a:gridCol>
                <a:gridCol w="1594431">
                  <a:extLst>
                    <a:ext uri="{9D8B030D-6E8A-4147-A177-3AD203B41FA5}">
                      <a16:colId xmlns:a16="http://schemas.microsoft.com/office/drawing/2014/main" val="3193436156"/>
                    </a:ext>
                  </a:extLst>
                </a:gridCol>
                <a:gridCol w="1714787">
                  <a:extLst>
                    <a:ext uri="{9D8B030D-6E8A-4147-A177-3AD203B41FA5}">
                      <a16:colId xmlns:a16="http://schemas.microsoft.com/office/drawing/2014/main" val="3244075840"/>
                    </a:ext>
                  </a:extLst>
                </a:gridCol>
                <a:gridCol w="3241675">
                  <a:extLst>
                    <a:ext uri="{9D8B030D-6E8A-4147-A177-3AD203B41FA5}">
                      <a16:colId xmlns:a16="http://schemas.microsoft.com/office/drawing/2014/main" val="991093582"/>
                    </a:ext>
                  </a:extLst>
                </a:gridCol>
              </a:tblGrid>
              <a:tr h="428055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b="1" dirty="0"/>
                        <a:t>업체명</a:t>
                      </a:r>
                      <a:endParaRPr lang="en-US" sz="1600" b="1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sz="1600" b="1" dirty="0"/>
                        <a:t>㈜ </a:t>
                      </a:r>
                      <a:r>
                        <a:rPr lang="ko-KR" altLang="en-US" sz="1600" b="1" dirty="0" err="1"/>
                        <a:t>위키옵틱스</a:t>
                      </a:r>
                      <a:endParaRPr lang="en-US" sz="1600" b="1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b="1" dirty="0"/>
                        <a:t>㈜ 드림 시스템</a:t>
                      </a:r>
                      <a:endParaRPr lang="en-US" sz="1600" b="1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8927994"/>
                  </a:ext>
                </a:extLst>
              </a:tr>
              <a:tr h="757828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/>
                        <a:t>업체 정보</a:t>
                      </a:r>
                      <a:endParaRPr lang="en-US" sz="11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용인시 </a:t>
                      </a:r>
                      <a:r>
                        <a:rPr kumimoji="0" lang="ko-KR" altLang="en-US" sz="1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기흥구</a:t>
                      </a:r>
                      <a:endParaRPr kumimoji="0" lang="en-US" altLang="ko-KR" sz="1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r>
                        <a:rPr kumimoji="0" lang="ko-KR" altLang="en-US" sz="1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년차</a:t>
                      </a:r>
                      <a:r>
                        <a:rPr kumimoji="0" lang="en-US" altLang="ko-KR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11</a:t>
                      </a:r>
                      <a:r>
                        <a:rPr kumimoji="0" lang="ko-KR" alt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명</a:t>
                      </a:r>
                      <a:endParaRPr kumimoji="0" lang="en-US" altLang="ko-KR" sz="1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매출</a:t>
                      </a:r>
                      <a:r>
                        <a:rPr kumimoji="0" lang="en-US" altLang="ko-KR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 10</a:t>
                      </a:r>
                      <a:r>
                        <a:rPr kumimoji="0" lang="ko-KR" alt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억 </a:t>
                      </a:r>
                      <a:r>
                        <a:rPr kumimoji="0" lang="en-US" altLang="ko-KR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(2020)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청주시 </a:t>
                      </a:r>
                      <a:r>
                        <a:rPr kumimoji="0" lang="ko-KR" altLang="en-US" sz="1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청원구</a:t>
                      </a:r>
                      <a:endParaRPr kumimoji="0" lang="en-US" altLang="ko-KR" sz="1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r>
                        <a:rPr kumimoji="0" lang="ko-KR" altLang="en-US" sz="1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년차</a:t>
                      </a:r>
                      <a:r>
                        <a:rPr kumimoji="0" lang="en-US" altLang="ko-KR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12</a:t>
                      </a:r>
                      <a:r>
                        <a:rPr kumimoji="0" lang="ko-KR" alt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명</a:t>
                      </a:r>
                      <a:endParaRPr kumimoji="0" lang="en-US" altLang="ko-KR" sz="1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매출</a:t>
                      </a:r>
                      <a:r>
                        <a:rPr kumimoji="0" lang="en-US" altLang="ko-KR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 22.2</a:t>
                      </a:r>
                      <a:r>
                        <a:rPr kumimoji="0" lang="ko-KR" alt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억 </a:t>
                      </a:r>
                      <a:r>
                        <a:rPr kumimoji="0" lang="en-US" altLang="ko-KR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(2019)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3645028"/>
                  </a:ext>
                </a:extLst>
              </a:tr>
              <a:tr h="58086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/>
                        <a:t>주요 기술 및 제품</a:t>
                      </a:r>
                      <a:endParaRPr lang="en-US" sz="14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sz="1500" dirty="0"/>
                        <a:t>광학</a:t>
                      </a:r>
                      <a:r>
                        <a:rPr lang="en-US" altLang="ko-KR" sz="1500" dirty="0"/>
                        <a:t>, </a:t>
                      </a:r>
                      <a:r>
                        <a:rPr lang="ko-KR" altLang="en-US" sz="1500" dirty="0" err="1"/>
                        <a:t>광기구</a:t>
                      </a:r>
                      <a:r>
                        <a:rPr lang="en-US" altLang="ko-KR" sz="1500" dirty="0"/>
                        <a:t>, </a:t>
                      </a:r>
                      <a:r>
                        <a:rPr lang="ko-KR" altLang="en-US" sz="1500" dirty="0"/>
                        <a:t>회로 설계</a:t>
                      </a:r>
                      <a:endParaRPr lang="en-US" altLang="ko-KR" sz="1500" dirty="0"/>
                    </a:p>
                    <a:p>
                      <a:pPr algn="ctr"/>
                      <a:r>
                        <a:rPr lang="ko-KR" altLang="en-US" sz="1500" dirty="0"/>
                        <a:t>망막 진단 의료기기</a:t>
                      </a:r>
                      <a:r>
                        <a:rPr lang="en-US" altLang="ko-KR" sz="1500" dirty="0"/>
                        <a:t>, </a:t>
                      </a:r>
                      <a:r>
                        <a:rPr lang="ko-KR" altLang="en-US" sz="1500" dirty="0"/>
                        <a:t>라이다 모듈</a:t>
                      </a:r>
                      <a:endParaRPr lang="en-US" sz="15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500" dirty="0"/>
                        <a:t>머신 비전용 렌즈 개발</a:t>
                      </a:r>
                      <a:r>
                        <a:rPr lang="en-US" altLang="ko-KR" sz="1500" dirty="0"/>
                        <a:t>,</a:t>
                      </a:r>
                    </a:p>
                    <a:p>
                      <a:pPr algn="ctr"/>
                      <a:r>
                        <a:rPr lang="ko-KR" altLang="en-US" sz="1500" dirty="0"/>
                        <a:t>조명 솔루션</a:t>
                      </a:r>
                      <a:r>
                        <a:rPr lang="en-US" altLang="ko-KR" sz="1500" dirty="0"/>
                        <a:t>, </a:t>
                      </a:r>
                      <a:r>
                        <a:rPr lang="ko-KR" altLang="en-US" sz="1500" dirty="0"/>
                        <a:t>광학 모듈</a:t>
                      </a:r>
                      <a:endParaRPr lang="en-US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80229629"/>
                  </a:ext>
                </a:extLst>
              </a:tr>
              <a:tr h="335533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/>
                        <a:t>분석기기 개발경험</a:t>
                      </a:r>
                      <a:endParaRPr lang="en-US" sz="1400" dirty="0"/>
                    </a:p>
                  </a:txBody>
                  <a:tcPr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X</a:t>
                      </a:r>
                    </a:p>
                  </a:txBody>
                  <a:tcPr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X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7335629"/>
                  </a:ext>
                </a:extLst>
              </a:tr>
              <a:tr h="33553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개발 기간 </a:t>
                      </a: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검증 포함</a:t>
                      </a: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6 </a:t>
                      </a:r>
                      <a:r>
                        <a:rPr lang="ko-KR" altLang="en-US" sz="1500" dirty="0"/>
                        <a:t>개월</a:t>
                      </a:r>
                      <a:endParaRPr lang="en-US" sz="1500" dirty="0"/>
                    </a:p>
                  </a:txBody>
                  <a:tcPr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6 </a:t>
                      </a:r>
                      <a:r>
                        <a:rPr lang="ko-KR" altLang="en-US" sz="1500" dirty="0"/>
                        <a:t>개월</a:t>
                      </a:r>
                      <a:endParaRPr lang="en-US" sz="15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045977"/>
                  </a:ext>
                </a:extLst>
              </a:tr>
              <a:tr h="274320"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1400" dirty="0"/>
                        <a:t>개발비</a:t>
                      </a:r>
                      <a:endParaRPr lang="en-US" sz="1400" dirty="0"/>
                    </a:p>
                  </a:txBody>
                  <a:tcPr anchor="ctr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  <a:r>
                        <a:rPr lang="ko-KR" altLang="en-US" sz="1500" dirty="0"/>
                        <a:t>차</a:t>
                      </a:r>
                      <a:endParaRPr lang="en-US" sz="1500" dirty="0"/>
                    </a:p>
                  </a:txBody>
                  <a:tcPr anchor="ctr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err="1"/>
                        <a:t>nego</a:t>
                      </a:r>
                      <a:endParaRPr lang="en-US" altLang="ko-KR" sz="1500" dirty="0"/>
                    </a:p>
                  </a:txBody>
                  <a:tcPr anchor="ctr">
                    <a:solidFill>
                      <a:srgbClr val="FFFFCC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맑은 고딕" panose="020B0503020000020004" pitchFamily="50" charset="-127"/>
                          <a:ea typeface="+mn-ea"/>
                        </a:rPr>
                        <a:t>￦</a:t>
                      </a:r>
                      <a:r>
                        <a:rPr lang="en-US" altLang="ko-KR" sz="1500" dirty="0"/>
                        <a:t>33,000,000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/>
                        <a:t>(</a:t>
                      </a:r>
                      <a:r>
                        <a:rPr lang="en-US" altLang="ko-KR" sz="1500" dirty="0" err="1"/>
                        <a:t>nego</a:t>
                      </a:r>
                      <a:r>
                        <a:rPr lang="ko-KR" altLang="en-US" sz="1500" dirty="0"/>
                        <a:t> 불가</a:t>
                      </a:r>
                      <a:r>
                        <a:rPr lang="en-US" altLang="ko-KR" sz="1500" dirty="0"/>
                        <a:t>)</a:t>
                      </a:r>
                    </a:p>
                  </a:txBody>
                  <a:tcPr anchor="ctr"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9381861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latin typeface="맑은 고딕" panose="020B0503020000020004" pitchFamily="50" charset="-127"/>
                          <a:ea typeface="+mn-ea"/>
                        </a:rPr>
                        <a:t>￦</a:t>
                      </a:r>
                      <a:r>
                        <a:rPr lang="en-US" altLang="ko-KR" sz="1500" dirty="0"/>
                        <a:t>42,218,000 </a:t>
                      </a:r>
                      <a:endParaRPr lang="en-US" sz="1500" dirty="0"/>
                    </a:p>
                  </a:txBody>
                  <a:tcPr anchor="ctr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맑은 고딕" panose="020B0503020000020004" pitchFamily="50" charset="-127"/>
                          <a:ea typeface="+mn-ea"/>
                        </a:rPr>
                        <a:t>￦</a:t>
                      </a:r>
                      <a:r>
                        <a:rPr lang="en-US" altLang="ko-KR" sz="1500" dirty="0"/>
                        <a:t>40,656,000</a:t>
                      </a:r>
                    </a:p>
                  </a:txBody>
                  <a:tcPr anchor="ctr">
                    <a:solidFill>
                      <a:srgbClr val="FFFFCC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3960174"/>
                  </a:ext>
                </a:extLst>
              </a:tr>
              <a:tr h="534938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/>
                        <a:t>양산 단가</a:t>
                      </a:r>
                      <a:endParaRPr lang="en-US" sz="1400" dirty="0"/>
                    </a:p>
                  </a:txBody>
                  <a:tcPr anchor="ctr">
                    <a:solidFill>
                      <a:srgbClr val="FFFFCC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1181</a:t>
                      </a:r>
                      <a:r>
                        <a:rPr lang="ko-KR" altLang="en-US" sz="1500" dirty="0"/>
                        <a:t>만원 </a:t>
                      </a:r>
                      <a:r>
                        <a:rPr lang="en-US" altLang="ko-KR" sz="1500" dirty="0"/>
                        <a:t>(1 SET)</a:t>
                      </a:r>
                      <a:endParaRPr lang="en-US" sz="1500" dirty="0"/>
                    </a:p>
                    <a:p>
                      <a:pPr algn="ctr"/>
                      <a:r>
                        <a:rPr lang="en-US" sz="1500" dirty="0"/>
                        <a:t>914</a:t>
                      </a:r>
                      <a:r>
                        <a:rPr lang="ko-KR" altLang="en-US" sz="1500" dirty="0"/>
                        <a:t>만원 </a:t>
                      </a:r>
                      <a:r>
                        <a:rPr lang="en-US" altLang="ko-KR" sz="1500" dirty="0"/>
                        <a:t>(10 SET)</a:t>
                      </a:r>
                    </a:p>
                    <a:p>
                      <a:pPr algn="ctr"/>
                      <a:r>
                        <a:rPr lang="en-US" sz="15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859</a:t>
                      </a:r>
                      <a:r>
                        <a:rPr lang="ko-KR" altLang="en-US" sz="15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만원 </a:t>
                      </a:r>
                      <a:r>
                        <a:rPr lang="en-US" altLang="ko-KR" sz="15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(20 SET)</a:t>
                      </a:r>
                      <a:endParaRPr lang="en-US" sz="15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1199</a:t>
                      </a:r>
                      <a:r>
                        <a:rPr lang="ko-KR" altLang="en-US" sz="1500" dirty="0"/>
                        <a:t>만원</a:t>
                      </a:r>
                      <a:r>
                        <a:rPr lang="en-US" altLang="ko-KR" sz="1500" dirty="0"/>
                        <a:t> (1 SET)</a:t>
                      </a:r>
                      <a:endParaRPr lang="en-US" sz="1500" dirty="0"/>
                    </a:p>
                    <a:p>
                      <a:pPr algn="ctr"/>
                      <a:r>
                        <a:rPr lang="en-US" sz="1500" dirty="0"/>
                        <a:t>960</a:t>
                      </a:r>
                      <a:r>
                        <a:rPr lang="ko-KR" altLang="en-US" sz="1500" dirty="0"/>
                        <a:t>만원 </a:t>
                      </a:r>
                      <a:r>
                        <a:rPr lang="en-US" altLang="ko-KR" sz="1500" dirty="0"/>
                        <a:t>(10 SET)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/>
                        <a:t>940</a:t>
                      </a:r>
                      <a:r>
                        <a:rPr lang="ko-KR" altLang="en-US" sz="1500" dirty="0"/>
                        <a:t>만원 </a:t>
                      </a:r>
                      <a:r>
                        <a:rPr lang="en-US" altLang="ko-KR" sz="1500" dirty="0"/>
                        <a:t>(20 SET)</a:t>
                      </a:r>
                    </a:p>
                  </a:txBody>
                  <a:tcPr anchor="ctr"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7557341"/>
                  </a:ext>
                </a:extLst>
              </a:tr>
              <a:tr h="534938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/>
                        <a:t>장점</a:t>
                      </a:r>
                      <a:endParaRPr lang="en-US" sz="14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sz="1500" b="1" dirty="0">
                          <a:solidFill>
                            <a:srgbClr val="0000FF"/>
                          </a:solidFill>
                        </a:rPr>
                        <a:t>광학 기술력 </a:t>
                      </a:r>
                      <a:r>
                        <a:rPr lang="en-US" altLang="ko-KR" sz="1500" b="1" dirty="0">
                          <a:solidFill>
                            <a:srgbClr val="0000FF"/>
                          </a:solidFill>
                        </a:rPr>
                        <a:t>(</a:t>
                      </a:r>
                      <a:r>
                        <a:rPr lang="ko-KR" altLang="en-US" sz="1500" b="1" dirty="0">
                          <a:solidFill>
                            <a:srgbClr val="0000FF"/>
                          </a:solidFill>
                        </a:rPr>
                        <a:t>특허 </a:t>
                      </a:r>
                      <a:r>
                        <a:rPr lang="en-US" altLang="ko-KR" sz="1500" b="1" dirty="0">
                          <a:solidFill>
                            <a:srgbClr val="0000FF"/>
                          </a:solidFill>
                        </a:rPr>
                        <a:t>13ea)</a:t>
                      </a:r>
                    </a:p>
                    <a:p>
                      <a:pPr algn="ctr"/>
                      <a:r>
                        <a:rPr lang="en-US" sz="1500" b="1" dirty="0">
                          <a:solidFill>
                            <a:srgbClr val="3333FF"/>
                          </a:solidFill>
                        </a:rPr>
                        <a:t>Flow cell </a:t>
                      </a:r>
                      <a:r>
                        <a:rPr lang="ko-KR" altLang="en-US" sz="1500" b="1" dirty="0">
                          <a:solidFill>
                            <a:srgbClr val="3333FF"/>
                          </a:solidFill>
                        </a:rPr>
                        <a:t>포함</a:t>
                      </a:r>
                      <a:r>
                        <a:rPr lang="en-US" sz="1500" dirty="0"/>
                        <a:t> </a:t>
                      </a:r>
                      <a:r>
                        <a:rPr lang="ko-KR" altLang="en-US" sz="1500" dirty="0"/>
                        <a:t>개발</a:t>
                      </a:r>
                      <a:endParaRPr lang="en-US" sz="15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500" b="1" dirty="0">
                          <a:solidFill>
                            <a:srgbClr val="0000FF"/>
                          </a:solidFill>
                        </a:rPr>
                        <a:t>다양한 광학계</a:t>
                      </a:r>
                      <a:r>
                        <a:rPr lang="ko-KR" altLang="en-US" sz="1500" dirty="0"/>
                        <a:t> 테스트 제안</a:t>
                      </a:r>
                      <a:endParaRPr lang="en-US" altLang="ko-KR" sz="1500" dirty="0"/>
                    </a:p>
                    <a:p>
                      <a:pPr algn="ctr"/>
                      <a:r>
                        <a:rPr lang="en-US" altLang="ko-KR" sz="1500" dirty="0"/>
                        <a:t>(prism/BS, pinhole, </a:t>
                      </a:r>
                      <a:r>
                        <a:rPr lang="ko-KR" altLang="en-US" sz="1500" dirty="0"/>
                        <a:t>광원 </a:t>
                      </a:r>
                      <a:r>
                        <a:rPr lang="en-US" altLang="ko-KR" sz="1500" dirty="0"/>
                        <a:t>2</a:t>
                      </a:r>
                      <a:r>
                        <a:rPr lang="ko-KR" altLang="en-US" sz="1500" dirty="0"/>
                        <a:t>중화 등</a:t>
                      </a:r>
                      <a:r>
                        <a:rPr lang="en-US" altLang="ko-KR" sz="1500" dirty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0643775"/>
                  </a:ext>
                </a:extLst>
              </a:tr>
              <a:tr h="46211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/>
                        <a:t>단점</a:t>
                      </a:r>
                      <a:endParaRPr lang="en-US" sz="14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sz="1500" b="1" dirty="0">
                          <a:solidFill>
                            <a:srgbClr val="FF0000"/>
                          </a:solidFill>
                        </a:rPr>
                        <a:t>업체 규모</a:t>
                      </a:r>
                      <a:r>
                        <a:rPr lang="en-US" altLang="ko-KR" sz="1500" b="1" dirty="0">
                          <a:solidFill>
                            <a:srgbClr val="FF0000"/>
                          </a:solidFill>
                        </a:rPr>
                        <a:t>, </a:t>
                      </a:r>
                      <a:r>
                        <a:rPr lang="ko-KR" altLang="en-US" sz="1500" b="1" dirty="0">
                          <a:solidFill>
                            <a:srgbClr val="FF0000"/>
                          </a:solidFill>
                        </a:rPr>
                        <a:t>개발비</a:t>
                      </a:r>
                      <a:endParaRPr lang="en-US" sz="15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500" b="1" dirty="0">
                          <a:solidFill>
                            <a:srgbClr val="FF0000"/>
                          </a:solidFill>
                        </a:rPr>
                        <a:t>업체 기술력</a:t>
                      </a:r>
                      <a:r>
                        <a:rPr lang="en-US" altLang="ko-KR" sz="1500" b="1" dirty="0">
                          <a:solidFill>
                            <a:srgbClr val="FF0000"/>
                          </a:solidFill>
                        </a:rPr>
                        <a:t>, </a:t>
                      </a:r>
                      <a:r>
                        <a:rPr lang="en-US" sz="1500" b="1" dirty="0">
                          <a:solidFill>
                            <a:srgbClr val="FF0000"/>
                          </a:solidFill>
                        </a:rPr>
                        <a:t>Flow cell </a:t>
                      </a:r>
                      <a:r>
                        <a:rPr lang="ko-KR" altLang="en-US" sz="1500" b="1" dirty="0">
                          <a:solidFill>
                            <a:srgbClr val="FF0000"/>
                          </a:solidFill>
                        </a:rPr>
                        <a:t>발굴 </a:t>
                      </a:r>
                      <a:r>
                        <a:rPr lang="en-US" altLang="ko-KR" sz="1500" b="1" dirty="0">
                          <a:solidFill>
                            <a:srgbClr val="FF0000"/>
                          </a:solidFill>
                        </a:rPr>
                        <a:t>(ATIK)</a:t>
                      </a:r>
                      <a:endParaRPr lang="en-US" sz="15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1931643"/>
                  </a:ext>
                </a:extLst>
              </a:tr>
            </a:tbl>
          </a:graphicData>
        </a:graphic>
      </p:graphicFrame>
      <p:grpSp>
        <p:nvGrpSpPr>
          <p:cNvPr id="8" name="그룹 7">
            <a:extLst>
              <a:ext uri="{FF2B5EF4-FFF2-40B4-BE49-F238E27FC236}">
                <a16:creationId xmlns:a16="http://schemas.microsoft.com/office/drawing/2014/main" id="{F4507525-CDB3-427A-B4DA-2B6E01C9D931}"/>
              </a:ext>
            </a:extLst>
          </p:cNvPr>
          <p:cNvGrpSpPr/>
          <p:nvPr/>
        </p:nvGrpSpPr>
        <p:grpSpPr>
          <a:xfrm>
            <a:off x="0" y="-17232"/>
            <a:ext cx="12192002" cy="612000"/>
            <a:chOff x="-2" y="711"/>
            <a:chExt cx="12192002" cy="446398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03DFB7C9-4B16-44DF-8DFD-364D05D5734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" y="711"/>
              <a:ext cx="12192001" cy="4463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C179FA8-6C6D-4044-9475-85F706B44BE8}"/>
                </a:ext>
              </a:extLst>
            </p:cNvPr>
            <p:cNvSpPr txBox="1"/>
            <p:nvPr/>
          </p:nvSpPr>
          <p:spPr>
            <a:xfrm>
              <a:off x="-2" y="32736"/>
              <a:ext cx="12192000" cy="38164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latin typeface="+mj-lt"/>
                  <a:ea typeface="Tahoma" panose="020B0604030504040204" pitchFamily="34" charset="0"/>
                  <a:cs typeface="Tahoma" panose="020B0604030504040204" pitchFamily="34" charset="0"/>
                </a:rPr>
                <a:t>OAS-DSP </a:t>
              </a:r>
              <a:r>
                <a:rPr lang="ko-KR" altLang="en-US" sz="2400" b="1" dirty="0">
                  <a:solidFill>
                    <a:schemeClr val="bg1"/>
                  </a:solidFill>
                  <a:latin typeface="+mj-lt"/>
                  <a:ea typeface="Tahoma" panose="020B0604030504040204" pitchFamily="34" charset="0"/>
                  <a:cs typeface="Tahoma" panose="020B0604030504040204" pitchFamily="34" charset="0"/>
                </a:rPr>
                <a:t>광학 외주 업체 비교 </a:t>
              </a:r>
              <a:r>
                <a:rPr lang="en-US" altLang="ko-KR" sz="2400" b="1" dirty="0">
                  <a:solidFill>
                    <a:schemeClr val="bg1"/>
                  </a:solidFill>
                  <a:latin typeface="+mj-lt"/>
                  <a:ea typeface="Tahoma" panose="020B0604030504040204" pitchFamily="34" charset="0"/>
                  <a:cs typeface="Tahoma" panose="020B0604030504040204" pitchFamily="34" charset="0"/>
                </a:rPr>
                <a:t>(</a:t>
              </a:r>
              <a:r>
                <a:rPr lang="ko-KR" altLang="en-US" sz="2400" b="1" dirty="0">
                  <a:solidFill>
                    <a:schemeClr val="bg1"/>
                  </a:solidFill>
                  <a:latin typeface="+mj-lt"/>
                  <a:ea typeface="Tahoma" panose="020B0604030504040204" pitchFamily="34" charset="0"/>
                  <a:cs typeface="Tahoma" panose="020B0604030504040204" pitchFamily="34" charset="0"/>
                </a:rPr>
                <a:t>기안서</a:t>
              </a:r>
              <a:r>
                <a:rPr lang="en-US" altLang="ko-KR" sz="2400" b="1" dirty="0">
                  <a:solidFill>
                    <a:schemeClr val="bg1"/>
                  </a:solidFill>
                  <a:latin typeface="+mj-lt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ko-KR" altLang="en-US" sz="2400" b="1" dirty="0">
                  <a:solidFill>
                    <a:schemeClr val="bg1"/>
                  </a:solidFill>
                  <a:latin typeface="+mj-lt"/>
                  <a:ea typeface="Tahoma" panose="020B0604030504040204" pitchFamily="34" charset="0"/>
                  <a:cs typeface="Tahoma" panose="020B0604030504040204" pitchFamily="34" charset="0"/>
                </a:rPr>
                <a:t>첨부용</a:t>
              </a:r>
              <a:r>
                <a:rPr lang="en-US" altLang="ko-KR" sz="2400" b="1" dirty="0">
                  <a:solidFill>
                    <a:schemeClr val="bg1"/>
                  </a:solidFill>
                  <a:latin typeface="+mj-lt"/>
                  <a:ea typeface="Tahoma" panose="020B0604030504040204" pitchFamily="34" charset="0"/>
                  <a:cs typeface="Tahoma" panose="020B0604030504040204" pitchFamily="34" charset="0"/>
                </a:rPr>
                <a:t>)</a:t>
              </a:r>
              <a:endParaRPr lang="en-US" altLang="ko-KR" sz="2800" b="1" dirty="0">
                <a:solidFill>
                  <a:schemeClr val="bg1"/>
                </a:solidFill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A88F67E3-29F8-4C51-9F2F-9E037C5B931F}"/>
              </a:ext>
            </a:extLst>
          </p:cNvPr>
          <p:cNvSpPr/>
          <p:nvPr/>
        </p:nvSpPr>
        <p:spPr>
          <a:xfrm>
            <a:off x="3756000" y="1224000"/>
            <a:ext cx="3330000" cy="488530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55F3CF4-7B4C-44C5-BFE8-E491B9EF4B90}"/>
              </a:ext>
            </a:extLst>
          </p:cNvPr>
          <p:cNvSpPr/>
          <p:nvPr/>
        </p:nvSpPr>
        <p:spPr>
          <a:xfrm>
            <a:off x="3756000" y="1236048"/>
            <a:ext cx="3330000" cy="405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70163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4296</TotalTime>
  <Words>437</Words>
  <Application>Microsoft Office PowerPoint</Application>
  <PresentationFormat>와이드스크린</PresentationFormat>
  <Paragraphs>119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kwpark@atikorea.com</dc:creator>
  <cp:lastModifiedBy>Ho</cp:lastModifiedBy>
  <cp:revision>146</cp:revision>
  <cp:lastPrinted>2021-03-04T23:32:03Z</cp:lastPrinted>
  <dcterms:created xsi:type="dcterms:W3CDTF">2020-07-23T10:37:59Z</dcterms:created>
  <dcterms:modified xsi:type="dcterms:W3CDTF">2021-03-04T23:32:16Z</dcterms:modified>
</cp:coreProperties>
</file>