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10"/>
  </p:normalViewPr>
  <p:slideViewPr>
    <p:cSldViewPr snapToGrid="0" snapToObjects="1">
      <p:cViewPr>
        <p:scale>
          <a:sx n="112" d="100"/>
          <a:sy n="112" d="100"/>
        </p:scale>
        <p:origin x="165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77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3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7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38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5" indent="-342895" algn="l" defTabSz="91438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1" indent="-285748" algn="l" defTabSz="91438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5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0" indent="-228597" algn="l" defTabSz="91438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5" indent="-228597" algn="l" defTabSz="91438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68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3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7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9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88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2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0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AB4FAE0-B877-4D0C-3F6B-4C989FFFF8E5}"/>
              </a:ext>
            </a:extLst>
          </p:cNvPr>
          <p:cNvGrpSpPr/>
          <p:nvPr/>
        </p:nvGrpSpPr>
        <p:grpSpPr>
          <a:xfrm>
            <a:off x="111096" y="1"/>
            <a:ext cx="9032904" cy="5033472"/>
            <a:chOff x="0" y="5"/>
            <a:chExt cx="9144007" cy="5143503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"/>
              <a:ext cx="9144000" cy="5143500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3000383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285755" y="285754"/>
              <a:ext cx="85724" cy="85724"/>
            </a:xfrm>
            <a:prstGeom prst="ellipse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Shape 2"/>
            <p:cNvSpPr/>
            <p:nvPr/>
          </p:nvSpPr>
          <p:spPr>
            <a:xfrm>
              <a:off x="428630" y="285754"/>
              <a:ext cx="85724" cy="85724"/>
            </a:xfrm>
            <a:prstGeom prst="ellipse">
              <a:avLst/>
            </a:prstGeom>
            <a:solidFill>
              <a:srgbClr val="FBBF2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" name="Shape 3"/>
            <p:cNvSpPr/>
            <p:nvPr/>
          </p:nvSpPr>
          <p:spPr>
            <a:xfrm>
              <a:off x="571502" y="285754"/>
              <a:ext cx="85724" cy="85724"/>
            </a:xfrm>
            <a:prstGeom prst="ellipse">
              <a:avLst/>
            </a:prstGeom>
            <a:solidFill>
              <a:srgbClr val="93C5F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7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3320" y="1549311"/>
              <a:ext cx="450057" cy="514350"/>
            </a:xfrm>
            <a:prstGeom prst="rect">
              <a:avLst/>
            </a:prstGeom>
          </p:spPr>
        </p:pic>
        <p:pic>
          <p:nvPicPr>
            <p:cNvPr id="8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14826" y="1549311"/>
              <a:ext cx="450057" cy="514350"/>
            </a:xfrm>
            <a:prstGeom prst="rect">
              <a:avLst/>
            </a:prstGeom>
          </p:spPr>
        </p:pic>
        <p:pic>
          <p:nvPicPr>
            <p:cNvPr id="9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36341" y="1549311"/>
              <a:ext cx="514350" cy="514350"/>
            </a:xfrm>
            <a:prstGeom prst="rect">
              <a:avLst/>
            </a:prstGeom>
          </p:spPr>
        </p:pic>
        <p:sp>
          <p:nvSpPr>
            <p:cNvPr id="12" name="Text 6"/>
            <p:cNvSpPr/>
            <p:nvPr/>
          </p:nvSpPr>
          <p:spPr>
            <a:xfrm>
              <a:off x="2612999" y="3335810"/>
              <a:ext cx="3989451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87" b="1" dirty="0">
                  <a:solidFill>
                    <a:srgbClr val="64646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Curso de Desenvolvimento em Python</a:t>
              </a:r>
              <a:endParaRPr lang="en-US" sz="1687" dirty="0"/>
            </a:p>
          </p:txBody>
        </p:sp>
        <p:sp>
          <p:nvSpPr>
            <p:cNvPr id="13" name="Shape 7"/>
            <p:cNvSpPr/>
            <p:nvPr/>
          </p:nvSpPr>
          <p:spPr>
            <a:xfrm>
              <a:off x="3048017" y="4829187"/>
              <a:ext cx="3047980" cy="28574"/>
            </a:xfrm>
            <a:prstGeom prst="roundRect">
              <a:avLst/>
            </a:prstGeom>
            <a:solidFill>
              <a:srgbClr val="FBBF2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4" name="Shape 4"/>
            <p:cNvSpPr/>
            <p:nvPr/>
          </p:nvSpPr>
          <p:spPr>
            <a:xfrm>
              <a:off x="371479" y="2247208"/>
              <a:ext cx="8408196" cy="105142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1" name="Text 5"/>
            <p:cNvSpPr/>
            <p:nvPr/>
          </p:nvSpPr>
          <p:spPr>
            <a:xfrm>
              <a:off x="285757" y="2245002"/>
              <a:ext cx="8301038" cy="103848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3374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Aula 3 - Operadores Lógicos, Relacionais e Condicionais</a:t>
              </a:r>
              <a:endParaRPr lang="en-US" sz="3374" dirty="0"/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EAA2BD90-01C0-2130-24C0-AD2BF957E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9295" y="75153"/>
              <a:ext cx="1636084" cy="1636084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91928F53-8F7D-C6E9-E640-4E42CB110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3068" y="4145020"/>
              <a:ext cx="5486400" cy="447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882B768-FA86-358B-8B5A-FF8EB21FABDC}"/>
              </a:ext>
            </a:extLst>
          </p:cNvPr>
          <p:cNvGrpSpPr/>
          <p:nvPr/>
        </p:nvGrpSpPr>
        <p:grpSpPr>
          <a:xfrm>
            <a:off x="0" y="59821"/>
            <a:ext cx="9144000" cy="5083679"/>
            <a:chOff x="0" y="10"/>
            <a:chExt cx="9144000" cy="9953031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"/>
              <a:ext cx="9144000" cy="9953031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75" y="7809905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Erros comuns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08"/>
              <a:ext cx="8229600" cy="2150268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457207" y="1028705"/>
              <a:ext cx="35719" cy="2150268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" name="Shape 5"/>
            <p:cNvSpPr/>
            <p:nvPr/>
          </p:nvSpPr>
          <p:spPr>
            <a:xfrm>
              <a:off x="628654" y="1200158"/>
              <a:ext cx="321468" cy="367902"/>
            </a:xfrm>
            <a:prstGeom prst="round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9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78" y="1285879"/>
              <a:ext cx="150020" cy="171451"/>
            </a:xfrm>
            <a:prstGeom prst="rect">
              <a:avLst/>
            </a:prstGeom>
          </p:spPr>
        </p:pic>
        <p:sp>
          <p:nvSpPr>
            <p:cNvPr id="10" name="Text 6"/>
            <p:cNvSpPr/>
            <p:nvPr/>
          </p:nvSpPr>
          <p:spPr>
            <a:xfrm>
              <a:off x="1064423" y="1254297"/>
              <a:ext cx="4347140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Esquecer a indentação (4 espaços ou tab)</a:t>
              </a:r>
              <a:endParaRPr lang="en-US" sz="1687" dirty="0"/>
            </a:p>
          </p:txBody>
        </p:sp>
        <p:sp>
          <p:nvSpPr>
            <p:cNvPr id="11" name="Shape 7"/>
            <p:cNvSpPr/>
            <p:nvPr/>
          </p:nvSpPr>
          <p:spPr>
            <a:xfrm>
              <a:off x="628655" y="1682360"/>
              <a:ext cx="7886700" cy="1210868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2" name="Text 8"/>
            <p:cNvSpPr/>
            <p:nvPr/>
          </p:nvSpPr>
          <p:spPr>
            <a:xfrm>
              <a:off x="800100" y="188244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057275" y="188244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1485901" y="188244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1828800" y="188244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2000251" y="188244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800100" y="217176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1228725" y="217176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EF4444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1314461" y="2171760"/>
              <a:ext cx="14430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"Maior de idade"</a:t>
              </a:r>
              <a:endParaRPr lang="en-US" sz="1125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2686052" y="217176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EF4444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800104" y="2461083"/>
              <a:ext cx="452914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Erro: IndentationError: expected an indented block</a:t>
              </a:r>
              <a:endParaRPr lang="en-US" sz="1125" dirty="0"/>
            </a:p>
          </p:txBody>
        </p:sp>
        <p:sp>
          <p:nvSpPr>
            <p:cNvPr id="22" name="Shape 18"/>
            <p:cNvSpPr/>
            <p:nvPr/>
          </p:nvSpPr>
          <p:spPr>
            <a:xfrm>
              <a:off x="457200" y="3350428"/>
              <a:ext cx="8229600" cy="2150268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3" name="Shape 19"/>
            <p:cNvSpPr/>
            <p:nvPr/>
          </p:nvSpPr>
          <p:spPr>
            <a:xfrm>
              <a:off x="457207" y="3350422"/>
              <a:ext cx="35719" cy="2150268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4" name="Shape 20"/>
            <p:cNvSpPr/>
            <p:nvPr/>
          </p:nvSpPr>
          <p:spPr>
            <a:xfrm>
              <a:off x="628651" y="3521877"/>
              <a:ext cx="228544" cy="367902"/>
            </a:xfrm>
            <a:prstGeom prst="round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25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381" y="3607598"/>
              <a:ext cx="57095" cy="171451"/>
            </a:xfrm>
            <a:prstGeom prst="rect">
              <a:avLst/>
            </a:prstGeom>
          </p:spPr>
        </p:pic>
        <p:sp>
          <p:nvSpPr>
            <p:cNvPr id="26" name="Text 21"/>
            <p:cNvSpPr/>
            <p:nvPr/>
          </p:nvSpPr>
          <p:spPr>
            <a:xfrm>
              <a:off x="971496" y="3576016"/>
              <a:ext cx="2893499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Esquecer os dois pontos (:)</a:t>
              </a:r>
              <a:endParaRPr lang="en-US" sz="1687" dirty="0"/>
            </a:p>
          </p:txBody>
        </p:sp>
        <p:sp>
          <p:nvSpPr>
            <p:cNvPr id="27" name="Shape 22"/>
            <p:cNvSpPr/>
            <p:nvPr/>
          </p:nvSpPr>
          <p:spPr>
            <a:xfrm>
              <a:off x="628655" y="4004078"/>
              <a:ext cx="7886700" cy="1210868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8" name="Text 23"/>
            <p:cNvSpPr/>
            <p:nvPr/>
          </p:nvSpPr>
          <p:spPr>
            <a:xfrm>
              <a:off x="800100" y="420415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29" name="Text 24"/>
            <p:cNvSpPr/>
            <p:nvPr/>
          </p:nvSpPr>
          <p:spPr>
            <a:xfrm>
              <a:off x="1057275" y="4204159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30" name="Text 25"/>
            <p:cNvSpPr/>
            <p:nvPr/>
          </p:nvSpPr>
          <p:spPr>
            <a:xfrm>
              <a:off x="1485901" y="420415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31" name="Text 26"/>
            <p:cNvSpPr/>
            <p:nvPr/>
          </p:nvSpPr>
          <p:spPr>
            <a:xfrm>
              <a:off x="1828800" y="420415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32" name="Text 27"/>
            <p:cNvSpPr/>
            <p:nvPr/>
          </p:nvSpPr>
          <p:spPr>
            <a:xfrm>
              <a:off x="800100" y="449348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33" name="Text 28"/>
            <p:cNvSpPr/>
            <p:nvPr/>
          </p:nvSpPr>
          <p:spPr>
            <a:xfrm>
              <a:off x="1228725" y="449348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4" name="Text 29"/>
            <p:cNvSpPr/>
            <p:nvPr/>
          </p:nvSpPr>
          <p:spPr>
            <a:xfrm>
              <a:off x="1314461" y="4493480"/>
              <a:ext cx="14430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"Maior de idade"</a:t>
              </a:r>
              <a:endParaRPr lang="en-US" sz="1125" dirty="0"/>
            </a:p>
          </p:txBody>
        </p:sp>
        <p:sp>
          <p:nvSpPr>
            <p:cNvPr id="35" name="Text 30"/>
            <p:cNvSpPr/>
            <p:nvPr/>
          </p:nvSpPr>
          <p:spPr>
            <a:xfrm>
              <a:off x="2686052" y="449348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36" name="Text 31"/>
            <p:cNvSpPr/>
            <p:nvPr/>
          </p:nvSpPr>
          <p:spPr>
            <a:xfrm>
              <a:off x="800103" y="4782802"/>
              <a:ext cx="290036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Erro: SyntaxError: expected ':'</a:t>
              </a:r>
              <a:endParaRPr lang="en-US" sz="1125" dirty="0"/>
            </a:p>
          </p:txBody>
        </p:sp>
        <p:sp>
          <p:nvSpPr>
            <p:cNvPr id="37" name="Shape 32"/>
            <p:cNvSpPr/>
            <p:nvPr/>
          </p:nvSpPr>
          <p:spPr>
            <a:xfrm>
              <a:off x="457200" y="5672138"/>
              <a:ext cx="8229600" cy="2652117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8" name="Shape 33"/>
            <p:cNvSpPr/>
            <p:nvPr/>
          </p:nvSpPr>
          <p:spPr>
            <a:xfrm>
              <a:off x="457200" y="5672138"/>
              <a:ext cx="35719" cy="2652117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9" name="Shape 34"/>
            <p:cNvSpPr/>
            <p:nvPr/>
          </p:nvSpPr>
          <p:spPr>
            <a:xfrm>
              <a:off x="628650" y="5843588"/>
              <a:ext cx="321469" cy="367903"/>
            </a:xfrm>
            <a:prstGeom prst="round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40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375" y="5929313"/>
              <a:ext cx="150019" cy="171450"/>
            </a:xfrm>
            <a:prstGeom prst="rect">
              <a:avLst/>
            </a:prstGeom>
          </p:spPr>
        </p:pic>
        <p:sp>
          <p:nvSpPr>
            <p:cNvPr id="41" name="Text 35"/>
            <p:cNvSpPr/>
            <p:nvPr/>
          </p:nvSpPr>
          <p:spPr>
            <a:xfrm>
              <a:off x="1064419" y="5897728"/>
              <a:ext cx="6098056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Comparar strings sem normalizar (maiúsculas/minúsculas)</a:t>
              </a:r>
              <a:endParaRPr lang="en-US" sz="1687" dirty="0"/>
            </a:p>
          </p:txBody>
        </p:sp>
        <p:sp>
          <p:nvSpPr>
            <p:cNvPr id="42" name="Shape 36"/>
            <p:cNvSpPr/>
            <p:nvPr/>
          </p:nvSpPr>
          <p:spPr>
            <a:xfrm>
              <a:off x="628650" y="6325791"/>
              <a:ext cx="7886700" cy="1500188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3" name="Text 37"/>
            <p:cNvSpPr/>
            <p:nvPr/>
          </p:nvSpPr>
          <p:spPr>
            <a:xfrm>
              <a:off x="800100" y="6525872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nome</a:t>
              </a:r>
              <a:endParaRPr lang="en-US" sz="1125" dirty="0"/>
            </a:p>
          </p:txBody>
        </p:sp>
        <p:sp>
          <p:nvSpPr>
            <p:cNvPr id="44" name="Text 38"/>
            <p:cNvSpPr/>
            <p:nvPr/>
          </p:nvSpPr>
          <p:spPr>
            <a:xfrm>
              <a:off x="1143000" y="6525872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45" name="Text 39"/>
            <p:cNvSpPr/>
            <p:nvPr/>
          </p:nvSpPr>
          <p:spPr>
            <a:xfrm>
              <a:off x="1400175" y="6525872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"João"</a:t>
              </a:r>
              <a:endParaRPr lang="en-US" sz="1125" dirty="0"/>
            </a:p>
          </p:txBody>
        </p:sp>
        <p:sp>
          <p:nvSpPr>
            <p:cNvPr id="46" name="Text 40"/>
            <p:cNvSpPr/>
            <p:nvPr/>
          </p:nvSpPr>
          <p:spPr>
            <a:xfrm>
              <a:off x="800100" y="6815194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47" name="Text 41"/>
            <p:cNvSpPr/>
            <p:nvPr/>
          </p:nvSpPr>
          <p:spPr>
            <a:xfrm>
              <a:off x="1057275" y="6815194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nome</a:t>
              </a:r>
              <a:endParaRPr lang="en-US" sz="1125" dirty="0"/>
            </a:p>
          </p:txBody>
        </p:sp>
        <p:sp>
          <p:nvSpPr>
            <p:cNvPr id="48" name="Text 42"/>
            <p:cNvSpPr/>
            <p:nvPr/>
          </p:nvSpPr>
          <p:spPr>
            <a:xfrm>
              <a:off x="1400175" y="6815194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==</a:t>
              </a:r>
              <a:endParaRPr lang="en-US" sz="1125" dirty="0"/>
            </a:p>
          </p:txBody>
        </p:sp>
        <p:sp>
          <p:nvSpPr>
            <p:cNvPr id="49" name="Text 43"/>
            <p:cNvSpPr/>
            <p:nvPr/>
          </p:nvSpPr>
          <p:spPr>
            <a:xfrm>
              <a:off x="1743075" y="6815194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u="sng" dirty="0">
                  <a:solidFill>
                    <a:srgbClr val="A6E22E"/>
                  </a:solidFill>
                  <a:uFill>
                    <a:solidFill>
                      <a:srgbClr val="A6E22E"/>
                    </a:solidFill>
                  </a:u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"joão"</a:t>
              </a:r>
              <a:endParaRPr lang="en-US" sz="1125" dirty="0"/>
            </a:p>
          </p:txBody>
        </p:sp>
        <p:sp>
          <p:nvSpPr>
            <p:cNvPr id="50" name="Text 44"/>
            <p:cNvSpPr/>
            <p:nvPr/>
          </p:nvSpPr>
          <p:spPr>
            <a:xfrm>
              <a:off x="2257425" y="681519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51" name="Text 45"/>
            <p:cNvSpPr/>
            <p:nvPr/>
          </p:nvSpPr>
          <p:spPr>
            <a:xfrm>
              <a:off x="800100" y="710451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52" name="Text 46"/>
            <p:cNvSpPr/>
            <p:nvPr/>
          </p:nvSpPr>
          <p:spPr>
            <a:xfrm>
              <a:off x="1228725" y="71045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53" name="Text 47"/>
            <p:cNvSpPr/>
            <p:nvPr/>
          </p:nvSpPr>
          <p:spPr>
            <a:xfrm>
              <a:off x="1314450" y="7104516"/>
              <a:ext cx="1099660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"Nomes iguais"</a:t>
              </a:r>
              <a:endParaRPr lang="en-US" sz="1125" dirty="0"/>
            </a:p>
          </p:txBody>
        </p:sp>
        <p:sp>
          <p:nvSpPr>
            <p:cNvPr id="54" name="Text 48"/>
            <p:cNvSpPr/>
            <p:nvPr/>
          </p:nvSpPr>
          <p:spPr>
            <a:xfrm>
              <a:off x="2514600" y="71045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55" name="Text 49"/>
            <p:cNvSpPr/>
            <p:nvPr/>
          </p:nvSpPr>
          <p:spPr>
            <a:xfrm>
              <a:off x="800100" y="7393838"/>
              <a:ext cx="40147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Não vai imprimir nada, pois "João" != "joão"</a:t>
              </a:r>
              <a:endParaRPr lang="en-US" sz="1125" dirty="0"/>
            </a:p>
          </p:txBody>
        </p:sp>
        <p:sp>
          <p:nvSpPr>
            <p:cNvPr id="56" name="Text 50"/>
            <p:cNvSpPr/>
            <p:nvPr/>
          </p:nvSpPr>
          <p:spPr>
            <a:xfrm>
              <a:off x="628650" y="7952835"/>
              <a:ext cx="56906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Solução:</a:t>
              </a:r>
              <a:endParaRPr lang="en-US" sz="1125" dirty="0"/>
            </a:p>
          </p:txBody>
        </p:sp>
        <p:sp>
          <p:nvSpPr>
            <p:cNvPr id="57" name="Text 51"/>
            <p:cNvSpPr/>
            <p:nvPr/>
          </p:nvSpPr>
          <p:spPr>
            <a:xfrm>
              <a:off x="1231962" y="7952835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Use</a:t>
              </a:r>
              <a:endParaRPr lang="en-US" sz="1125" dirty="0"/>
            </a:p>
          </p:txBody>
        </p:sp>
        <p:sp>
          <p:nvSpPr>
            <p:cNvPr id="58" name="Shape 52"/>
            <p:cNvSpPr/>
            <p:nvPr/>
          </p:nvSpPr>
          <p:spPr>
            <a:xfrm>
              <a:off x="1565430" y="7942064"/>
              <a:ext cx="2686469" cy="219670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9" name="Text 53"/>
            <p:cNvSpPr/>
            <p:nvPr/>
          </p:nvSpPr>
          <p:spPr>
            <a:xfrm>
              <a:off x="1565430" y="7930969"/>
              <a:ext cx="2757906" cy="241861"/>
            </a:xfrm>
            <a:prstGeom prst="rect">
              <a:avLst/>
            </a:prstGeom>
            <a:noFill/>
            <a:ln/>
          </p:spPr>
          <p:txBody>
            <a:bodyPr wrap="squar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nome.lower() == "joão".lower()</a:t>
              </a:r>
              <a:endParaRPr lang="en-US" sz="1125" dirty="0"/>
            </a:p>
          </p:txBody>
        </p:sp>
        <p:sp>
          <p:nvSpPr>
            <p:cNvPr id="60" name="Shape 54"/>
            <p:cNvSpPr/>
            <p:nvPr/>
          </p:nvSpPr>
          <p:spPr>
            <a:xfrm>
              <a:off x="457200" y="8667155"/>
              <a:ext cx="8229600" cy="828675"/>
            </a:xfrm>
            <a:prstGeom prst="rect">
              <a:avLst/>
            </a:prstGeom>
            <a:solidFill>
              <a:srgbClr val="FFFB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1" name="Shape 55"/>
            <p:cNvSpPr/>
            <p:nvPr/>
          </p:nvSpPr>
          <p:spPr>
            <a:xfrm>
              <a:off x="457200" y="8667155"/>
              <a:ext cx="28575" cy="828675"/>
            </a:xfrm>
            <a:prstGeom prst="rect">
              <a:avLst/>
            </a:prstGeom>
            <a:solidFill>
              <a:srgbClr val="FBBF2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62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8650" y="8867180"/>
              <a:ext cx="128588" cy="171450"/>
            </a:xfrm>
            <a:prstGeom prst="rect">
              <a:avLst/>
            </a:prstGeom>
          </p:spPr>
        </p:pic>
        <p:sp>
          <p:nvSpPr>
            <p:cNvPr id="63" name="Text 56"/>
            <p:cNvSpPr/>
            <p:nvPr/>
          </p:nvSpPr>
          <p:spPr>
            <a:xfrm>
              <a:off x="842963" y="8848966"/>
              <a:ext cx="400751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Dica:</a:t>
              </a:r>
              <a:endParaRPr lang="en-US" sz="1351" dirty="0"/>
            </a:p>
          </p:txBody>
        </p:sp>
        <p:sp>
          <p:nvSpPr>
            <p:cNvPr id="64" name="Text 57"/>
            <p:cNvSpPr/>
            <p:nvPr/>
          </p:nvSpPr>
          <p:spPr>
            <a:xfrm>
              <a:off x="628650" y="9137806"/>
              <a:ext cx="79581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Use um bom editor de código como o VS Code que destaca erros de sintaxe automaticamente.</a:t>
              </a:r>
              <a:endParaRPr lang="en-US" sz="1125" dirty="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2CB808F8-4598-F5C6-DAB7-910B0A5A27C8}"/>
              </a:ext>
            </a:extLst>
          </p:cNvPr>
          <p:cNvGrpSpPr/>
          <p:nvPr/>
        </p:nvGrpSpPr>
        <p:grpSpPr>
          <a:xfrm>
            <a:off x="68366" y="56176"/>
            <a:ext cx="9075627" cy="5087320"/>
            <a:chOff x="0" y="1"/>
            <a:chExt cx="9144000" cy="7034809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"/>
              <a:ext cx="9144000" cy="7034809"/>
            </a:xfrm>
            <a:prstGeom prst="rect">
              <a:avLst/>
            </a:prstGeom>
          </p:spPr>
        </p:pic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Exercício de Fixação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10"/>
              <a:ext cx="8229600" cy="1453753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5" y="1200158"/>
              <a:ext cx="342900" cy="367902"/>
            </a:xfrm>
            <a:prstGeom prst="ellipse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78" y="1285879"/>
              <a:ext cx="171451" cy="171451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085851" y="1254297"/>
              <a:ext cx="2108160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Verificador de Idade</a:t>
              </a:r>
              <a:endParaRPr lang="en-US" sz="1687" dirty="0"/>
            </a:p>
          </p:txBody>
        </p:sp>
        <p:sp>
          <p:nvSpPr>
            <p:cNvPr id="10" name="Shape 6"/>
            <p:cNvSpPr/>
            <p:nvPr/>
          </p:nvSpPr>
          <p:spPr>
            <a:xfrm>
              <a:off x="628657" y="1682361"/>
              <a:ext cx="257175" cy="257175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1" name="Text 7"/>
            <p:cNvSpPr/>
            <p:nvPr/>
          </p:nvSpPr>
          <p:spPr>
            <a:xfrm>
              <a:off x="628649" y="1741698"/>
              <a:ext cx="6572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900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1000132" y="1695808"/>
              <a:ext cx="1810914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Peça ao usuário uma idade</a:t>
              </a:r>
              <a:endParaRPr lang="en-US" sz="1125" dirty="0"/>
            </a:p>
          </p:txBody>
        </p:sp>
        <p:sp>
          <p:nvSpPr>
            <p:cNvPr id="13" name="Shape 9"/>
            <p:cNvSpPr/>
            <p:nvPr/>
          </p:nvSpPr>
          <p:spPr>
            <a:xfrm>
              <a:off x="628657" y="2053836"/>
              <a:ext cx="257175" cy="257175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4" name="Text 10"/>
            <p:cNvSpPr/>
            <p:nvPr/>
          </p:nvSpPr>
          <p:spPr>
            <a:xfrm>
              <a:off x="628649" y="2113174"/>
              <a:ext cx="6572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900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1000125" y="2067282"/>
              <a:ext cx="252528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Imprima se é maior ou menor de idade</a:t>
              </a:r>
              <a:endParaRPr lang="en-US" sz="1125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457207" y="2835726"/>
              <a:ext cx="830103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Solução:</a:t>
              </a:r>
              <a:endParaRPr lang="en-US" sz="1351" dirty="0"/>
            </a:p>
          </p:txBody>
        </p:sp>
        <p:sp>
          <p:nvSpPr>
            <p:cNvPr id="17" name="Shape 13"/>
            <p:cNvSpPr/>
            <p:nvPr/>
          </p:nvSpPr>
          <p:spPr>
            <a:xfrm>
              <a:off x="457200" y="3139687"/>
              <a:ext cx="8229600" cy="2311003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8" name="Text 14"/>
            <p:cNvSpPr/>
            <p:nvPr/>
          </p:nvSpPr>
          <p:spPr>
            <a:xfrm>
              <a:off x="628655" y="3339766"/>
              <a:ext cx="307181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Passo 1: Pedir a idade ao usuário</a:t>
              </a:r>
              <a:endParaRPr lang="en-US" sz="1125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628651" y="3629087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1057275" y="362908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1314450" y="3629087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</a:t>
              </a:r>
              <a:endParaRPr lang="en-US" sz="1125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1571625" y="362908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1657351" y="3629087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input</a:t>
              </a:r>
              <a:endParaRPr lang="en-US" sz="1125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2085975" y="362908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2171707" y="3629087"/>
              <a:ext cx="178594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"Digite sua idade: "</a:t>
              </a:r>
              <a:endParaRPr lang="en-US" sz="1125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3886199" y="3629087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))</a:t>
              </a:r>
              <a:endParaRPr lang="en-US" sz="1125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628655" y="3975558"/>
              <a:ext cx="3757612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Passo 2: Verificar e imprimir o resultado</a:t>
              </a:r>
              <a:endParaRPr lang="en-US" sz="1125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628649" y="426488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885826" y="426488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1314448" y="426488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1657349" y="426488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1828800" y="426488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628651" y="455420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1057275" y="455420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1143010" y="4554201"/>
              <a:ext cx="212883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"Você é maior de idade."</a:t>
              </a:r>
              <a:endParaRPr lang="en-US" sz="1125" dirty="0"/>
            </a:p>
          </p:txBody>
        </p:sp>
        <p:sp>
          <p:nvSpPr>
            <p:cNvPr id="36" name="Text 32"/>
            <p:cNvSpPr/>
            <p:nvPr/>
          </p:nvSpPr>
          <p:spPr>
            <a:xfrm>
              <a:off x="3200400" y="455420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37" name="Text 33"/>
            <p:cNvSpPr/>
            <p:nvPr/>
          </p:nvSpPr>
          <p:spPr>
            <a:xfrm>
              <a:off x="628653" y="4843524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38" name="Text 34"/>
            <p:cNvSpPr/>
            <p:nvPr/>
          </p:nvSpPr>
          <p:spPr>
            <a:xfrm>
              <a:off x="971552" y="484352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39" name="Text 35"/>
            <p:cNvSpPr/>
            <p:nvPr/>
          </p:nvSpPr>
          <p:spPr>
            <a:xfrm>
              <a:off x="628651" y="507569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40" name="Text 36"/>
            <p:cNvSpPr/>
            <p:nvPr/>
          </p:nvSpPr>
          <p:spPr>
            <a:xfrm>
              <a:off x="1057275" y="507569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41" name="Text 37"/>
            <p:cNvSpPr/>
            <p:nvPr/>
          </p:nvSpPr>
          <p:spPr>
            <a:xfrm>
              <a:off x="1143010" y="5075695"/>
              <a:ext cx="212883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"Você é menor de idade."</a:t>
              </a:r>
              <a:endParaRPr lang="en-US" sz="1125" dirty="0"/>
            </a:p>
          </p:txBody>
        </p:sp>
        <p:sp>
          <p:nvSpPr>
            <p:cNvPr id="42" name="Text 38"/>
            <p:cNvSpPr/>
            <p:nvPr/>
          </p:nvSpPr>
          <p:spPr>
            <a:xfrm>
              <a:off x="3200400" y="507569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43" name="Shape 39"/>
            <p:cNvSpPr/>
            <p:nvPr/>
          </p:nvSpPr>
          <p:spPr>
            <a:xfrm>
              <a:off x="457200" y="5736431"/>
              <a:ext cx="8229600" cy="841177"/>
            </a:xfrm>
            <a:prstGeom prst="rect">
              <a:avLst/>
            </a:prstGeom>
            <a:solidFill>
              <a:srgbClr val="ECFDF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4" name="Shape 40"/>
            <p:cNvSpPr/>
            <p:nvPr/>
          </p:nvSpPr>
          <p:spPr>
            <a:xfrm>
              <a:off x="457200" y="5736431"/>
              <a:ext cx="28575" cy="841177"/>
            </a:xfrm>
            <a:prstGeom prst="rect">
              <a:avLst/>
            </a:prstGeom>
            <a:solidFill>
              <a:srgbClr val="34D399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45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0" y="5936456"/>
              <a:ext cx="128588" cy="171450"/>
            </a:xfrm>
            <a:prstGeom prst="rect">
              <a:avLst/>
            </a:prstGeom>
          </p:spPr>
        </p:pic>
        <p:sp>
          <p:nvSpPr>
            <p:cNvPr id="46" name="Text 41"/>
            <p:cNvSpPr/>
            <p:nvPr/>
          </p:nvSpPr>
          <p:spPr>
            <a:xfrm>
              <a:off x="842963" y="5918242"/>
              <a:ext cx="400751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Dica:</a:t>
              </a:r>
              <a:endParaRPr lang="en-US" sz="1351" dirty="0"/>
            </a:p>
          </p:txBody>
        </p:sp>
        <p:sp>
          <p:nvSpPr>
            <p:cNvPr id="47" name="Text 42"/>
            <p:cNvSpPr/>
            <p:nvPr/>
          </p:nvSpPr>
          <p:spPr>
            <a:xfrm>
              <a:off x="628650" y="6206189"/>
              <a:ext cx="404235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Lembre-se de converter a entrada do usuário para inteiro com</a:t>
              </a:r>
              <a:endParaRPr lang="en-US" sz="1125" dirty="0"/>
            </a:p>
          </p:txBody>
        </p:sp>
        <p:sp>
          <p:nvSpPr>
            <p:cNvPr id="48" name="Shape 43"/>
            <p:cNvSpPr/>
            <p:nvPr/>
          </p:nvSpPr>
          <p:spPr>
            <a:xfrm>
              <a:off x="4599570" y="6195417"/>
              <a:ext cx="543009" cy="219670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9" name="Text 44"/>
            <p:cNvSpPr/>
            <p:nvPr/>
          </p:nvSpPr>
          <p:spPr>
            <a:xfrm>
              <a:off x="4599570" y="6184322"/>
              <a:ext cx="381132" cy="241861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int()</a:t>
              </a:r>
              <a:endParaRPr lang="en-US" sz="1125" dirty="0"/>
            </a:p>
          </p:txBody>
        </p:sp>
        <p:sp>
          <p:nvSpPr>
            <p:cNvPr id="50" name="Text 45"/>
            <p:cNvSpPr/>
            <p:nvPr/>
          </p:nvSpPr>
          <p:spPr>
            <a:xfrm>
              <a:off x="5142579" y="6206189"/>
              <a:ext cx="46326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, pois o</a:t>
              </a:r>
              <a:endParaRPr lang="en-US" sz="1125" dirty="0"/>
            </a:p>
          </p:txBody>
        </p:sp>
        <p:sp>
          <p:nvSpPr>
            <p:cNvPr id="51" name="Shape 46"/>
            <p:cNvSpPr/>
            <p:nvPr/>
          </p:nvSpPr>
          <p:spPr>
            <a:xfrm>
              <a:off x="5642921" y="6195417"/>
              <a:ext cx="714487" cy="219670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2" name="Text 47"/>
            <p:cNvSpPr/>
            <p:nvPr/>
          </p:nvSpPr>
          <p:spPr>
            <a:xfrm>
              <a:off x="5642921" y="6184322"/>
              <a:ext cx="587920" cy="241861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input()</a:t>
              </a:r>
              <a:endParaRPr lang="en-US" sz="1125" dirty="0"/>
            </a:p>
          </p:txBody>
        </p:sp>
        <p:sp>
          <p:nvSpPr>
            <p:cNvPr id="53" name="Text 48"/>
            <p:cNvSpPr/>
            <p:nvPr/>
          </p:nvSpPr>
          <p:spPr>
            <a:xfrm>
              <a:off x="6357407" y="6206189"/>
              <a:ext cx="1826344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sempre retorna uma string.</a:t>
              </a:r>
              <a:endParaRPr lang="en-US" sz="1125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Agrupar 74">
            <a:extLst>
              <a:ext uri="{FF2B5EF4-FFF2-40B4-BE49-F238E27FC236}">
                <a16:creationId xmlns:a16="http://schemas.microsoft.com/office/drawing/2014/main" id="{B0F12A06-48D2-FC0A-5BF0-559BBC54F90A}"/>
              </a:ext>
            </a:extLst>
          </p:cNvPr>
          <p:cNvGrpSpPr/>
          <p:nvPr/>
        </p:nvGrpSpPr>
        <p:grpSpPr>
          <a:xfrm>
            <a:off x="1" y="81173"/>
            <a:ext cx="9143999" cy="5062327"/>
            <a:chOff x="0" y="4"/>
            <a:chExt cx="9144000" cy="8579644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"/>
              <a:ext cx="9144000" cy="8579644"/>
            </a:xfrm>
            <a:prstGeom prst="rect">
              <a:avLst/>
            </a:prstGeom>
          </p:spPr>
        </p:pic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2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Exercício 2 - Classificador de notas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05"/>
              <a:ext cx="8229600" cy="1596628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2" y="1200158"/>
              <a:ext cx="385764" cy="367902"/>
            </a:xfrm>
            <a:prstGeom prst="ellipse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83" y="1285879"/>
              <a:ext cx="214313" cy="171451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128716" y="1254297"/>
              <a:ext cx="2381995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Classificador de Notas</a:t>
              </a:r>
              <a:endParaRPr lang="en-US" sz="1687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628655" y="1695808"/>
              <a:ext cx="795813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Receba uma nota (0 a 10) e classifique conforme os critérios:</a:t>
              </a:r>
              <a:endParaRPr lang="en-US" sz="1125" dirty="0"/>
            </a:p>
          </p:txBody>
        </p:sp>
        <p:sp>
          <p:nvSpPr>
            <p:cNvPr id="11" name="Shape 7"/>
            <p:cNvSpPr/>
            <p:nvPr/>
          </p:nvSpPr>
          <p:spPr>
            <a:xfrm>
              <a:off x="628659" y="1996684"/>
              <a:ext cx="386654" cy="285751"/>
            </a:xfrm>
            <a:prstGeom prst="rect">
              <a:avLst/>
            </a:prstGeom>
            <a:solidFill>
              <a:srgbClr val="10B981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2" name="Text 8"/>
            <p:cNvSpPr/>
            <p:nvPr/>
          </p:nvSpPr>
          <p:spPr>
            <a:xfrm>
              <a:off x="630590" y="2001572"/>
              <a:ext cx="454229" cy="275975"/>
            </a:xfrm>
            <a:prstGeom prst="rect">
              <a:avLst/>
            </a:prstGeom>
            <a:noFill/>
            <a:ln/>
          </p:spPr>
          <p:txBody>
            <a:bodyPr wrap="none" lIns="136018" tIns="68073" rIns="136018" bIns="68073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≥ 9</a:t>
              </a:r>
              <a:endParaRPr lang="en-US" sz="900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129607" y="2052998"/>
              <a:ext cx="40235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Ótimo</a:t>
              </a:r>
              <a:endParaRPr lang="en-US" sz="1125" dirty="0"/>
            </a:p>
          </p:txBody>
        </p:sp>
        <p:sp>
          <p:nvSpPr>
            <p:cNvPr id="14" name="Shape 10"/>
            <p:cNvSpPr/>
            <p:nvPr/>
          </p:nvSpPr>
          <p:spPr>
            <a:xfrm>
              <a:off x="1682115" y="1996688"/>
              <a:ext cx="386654" cy="285751"/>
            </a:xfrm>
            <a:prstGeom prst="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5" name="Text 11"/>
            <p:cNvSpPr/>
            <p:nvPr/>
          </p:nvSpPr>
          <p:spPr>
            <a:xfrm>
              <a:off x="1684046" y="2001575"/>
              <a:ext cx="454229" cy="275975"/>
            </a:xfrm>
            <a:prstGeom prst="rect">
              <a:avLst/>
            </a:prstGeom>
            <a:noFill/>
            <a:ln/>
          </p:spPr>
          <p:txBody>
            <a:bodyPr wrap="none" lIns="136018" tIns="68073" rIns="136018" bIns="68073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≥ 7</a:t>
              </a:r>
              <a:endParaRPr lang="en-US" sz="900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2183058" y="2052998"/>
              <a:ext cx="293350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Bom</a:t>
              </a:r>
              <a:endParaRPr lang="en-US" sz="1125" dirty="0"/>
            </a:p>
          </p:txBody>
        </p:sp>
        <p:sp>
          <p:nvSpPr>
            <p:cNvPr id="17" name="Shape 13"/>
            <p:cNvSpPr/>
            <p:nvPr/>
          </p:nvSpPr>
          <p:spPr>
            <a:xfrm>
              <a:off x="2648307" y="1996688"/>
              <a:ext cx="386654" cy="285751"/>
            </a:xfrm>
            <a:prstGeom prst="rect">
              <a:avLst/>
            </a:prstGeom>
            <a:solidFill>
              <a:srgbClr val="F59E0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8" name="Text 14"/>
            <p:cNvSpPr/>
            <p:nvPr/>
          </p:nvSpPr>
          <p:spPr>
            <a:xfrm>
              <a:off x="2650238" y="2001575"/>
              <a:ext cx="454229" cy="275975"/>
            </a:xfrm>
            <a:prstGeom prst="rect">
              <a:avLst/>
            </a:prstGeom>
            <a:noFill/>
            <a:ln/>
          </p:spPr>
          <p:txBody>
            <a:bodyPr wrap="none" lIns="136018" tIns="68073" rIns="136018" bIns="68073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≥ 5</a:t>
              </a:r>
              <a:endParaRPr lang="en-US" sz="900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3149261" y="2052998"/>
              <a:ext cx="48731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Regular</a:t>
              </a:r>
              <a:endParaRPr lang="en-US" sz="1125" dirty="0"/>
            </a:p>
          </p:txBody>
        </p:sp>
        <p:sp>
          <p:nvSpPr>
            <p:cNvPr id="20" name="Shape 16"/>
            <p:cNvSpPr/>
            <p:nvPr/>
          </p:nvSpPr>
          <p:spPr>
            <a:xfrm>
              <a:off x="3821048" y="1996688"/>
              <a:ext cx="390676" cy="285751"/>
            </a:xfrm>
            <a:prstGeom prst="rect">
              <a:avLst/>
            </a:prstGeom>
            <a:solidFill>
              <a:srgbClr val="EF444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1" name="Text 17"/>
            <p:cNvSpPr/>
            <p:nvPr/>
          </p:nvSpPr>
          <p:spPr>
            <a:xfrm>
              <a:off x="3824995" y="2001575"/>
              <a:ext cx="454229" cy="275975"/>
            </a:xfrm>
            <a:prstGeom prst="rect">
              <a:avLst/>
            </a:prstGeom>
            <a:noFill/>
            <a:ln/>
          </p:spPr>
          <p:txBody>
            <a:bodyPr wrap="none" lIns="136018" tIns="68073" rIns="136018" bIns="68073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&lt; 5</a:t>
              </a:r>
              <a:endParaRPr lang="en-US" sz="900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4326026" y="2052998"/>
              <a:ext cx="726161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Insuficiente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457207" y="2978601"/>
              <a:ext cx="830103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Solução:</a:t>
              </a:r>
              <a:endParaRPr lang="en-US" sz="1351" dirty="0"/>
            </a:p>
          </p:txBody>
        </p:sp>
        <p:sp>
          <p:nvSpPr>
            <p:cNvPr id="24" name="Shape 20"/>
            <p:cNvSpPr/>
            <p:nvPr/>
          </p:nvSpPr>
          <p:spPr>
            <a:xfrm>
              <a:off x="457200" y="3282565"/>
              <a:ext cx="8229600" cy="3525442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5" name="Text 21"/>
            <p:cNvSpPr/>
            <p:nvPr/>
          </p:nvSpPr>
          <p:spPr>
            <a:xfrm>
              <a:off x="628654" y="3482639"/>
              <a:ext cx="2386012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Receber a nota do usuário</a:t>
              </a:r>
              <a:endParaRPr lang="en-US" sz="1125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628653" y="3771961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971552" y="377196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1228726" y="377196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float</a:t>
              </a:r>
              <a:endParaRPr lang="en-US" sz="1125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1657351" y="377196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1743076" y="377196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input</a:t>
              </a:r>
              <a:endParaRPr lang="en-US" sz="1125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2171700" y="377196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2257426" y="3771961"/>
              <a:ext cx="23002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"Digite a nota (0 a 10): "</a:t>
              </a:r>
              <a:endParaRPr lang="en-US" sz="1125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4486274" y="3771961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))</a:t>
              </a:r>
              <a:endParaRPr lang="en-US" sz="1125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628651" y="4118432"/>
              <a:ext cx="178594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Classificar a nota</a:t>
              </a:r>
              <a:endParaRPr lang="en-US" sz="1125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628649" y="440775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36" name="Text 32"/>
            <p:cNvSpPr/>
            <p:nvPr/>
          </p:nvSpPr>
          <p:spPr>
            <a:xfrm>
              <a:off x="885829" y="4407755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37" name="Text 33"/>
            <p:cNvSpPr/>
            <p:nvPr/>
          </p:nvSpPr>
          <p:spPr>
            <a:xfrm>
              <a:off x="1228725" y="440775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38" name="Text 34"/>
            <p:cNvSpPr/>
            <p:nvPr/>
          </p:nvSpPr>
          <p:spPr>
            <a:xfrm>
              <a:off x="1571625" y="440775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9</a:t>
              </a:r>
              <a:endParaRPr lang="en-US" sz="1125" dirty="0"/>
            </a:p>
          </p:txBody>
        </p:sp>
        <p:sp>
          <p:nvSpPr>
            <p:cNvPr id="39" name="Text 35"/>
            <p:cNvSpPr/>
            <p:nvPr/>
          </p:nvSpPr>
          <p:spPr>
            <a:xfrm>
              <a:off x="1657351" y="440775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40" name="Text 36"/>
            <p:cNvSpPr/>
            <p:nvPr/>
          </p:nvSpPr>
          <p:spPr>
            <a:xfrm>
              <a:off x="628651" y="469707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41" name="Text 37"/>
            <p:cNvSpPr/>
            <p:nvPr/>
          </p:nvSpPr>
          <p:spPr>
            <a:xfrm>
              <a:off x="1057275" y="469707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42" name="Text 38"/>
            <p:cNvSpPr/>
            <p:nvPr/>
          </p:nvSpPr>
          <p:spPr>
            <a:xfrm>
              <a:off x="1143009" y="4697078"/>
              <a:ext cx="549831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"Ótimo"</a:t>
              </a:r>
              <a:endParaRPr lang="en-US" sz="1125" dirty="0"/>
            </a:p>
          </p:txBody>
        </p:sp>
        <p:sp>
          <p:nvSpPr>
            <p:cNvPr id="43" name="Text 39"/>
            <p:cNvSpPr/>
            <p:nvPr/>
          </p:nvSpPr>
          <p:spPr>
            <a:xfrm>
              <a:off x="1743076" y="469707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44" name="Text 40"/>
            <p:cNvSpPr/>
            <p:nvPr/>
          </p:nvSpPr>
          <p:spPr>
            <a:xfrm>
              <a:off x="628653" y="498640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elif</a:t>
              </a:r>
              <a:endParaRPr lang="en-US" sz="1125" dirty="0"/>
            </a:p>
          </p:txBody>
        </p:sp>
        <p:sp>
          <p:nvSpPr>
            <p:cNvPr id="45" name="Text 41"/>
            <p:cNvSpPr/>
            <p:nvPr/>
          </p:nvSpPr>
          <p:spPr>
            <a:xfrm>
              <a:off x="1057277" y="498640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46" name="Text 42"/>
            <p:cNvSpPr/>
            <p:nvPr/>
          </p:nvSpPr>
          <p:spPr>
            <a:xfrm>
              <a:off x="1400174" y="498640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47" name="Text 43"/>
            <p:cNvSpPr/>
            <p:nvPr/>
          </p:nvSpPr>
          <p:spPr>
            <a:xfrm>
              <a:off x="1743076" y="498640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7</a:t>
              </a:r>
              <a:endParaRPr lang="en-US" sz="1125" dirty="0"/>
            </a:p>
          </p:txBody>
        </p:sp>
        <p:sp>
          <p:nvSpPr>
            <p:cNvPr id="48" name="Text 44"/>
            <p:cNvSpPr/>
            <p:nvPr/>
          </p:nvSpPr>
          <p:spPr>
            <a:xfrm>
              <a:off x="1828800" y="498640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49" name="Text 45"/>
            <p:cNvSpPr/>
            <p:nvPr/>
          </p:nvSpPr>
          <p:spPr>
            <a:xfrm>
              <a:off x="628650" y="527571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50" name="Text 46"/>
            <p:cNvSpPr/>
            <p:nvPr/>
          </p:nvSpPr>
          <p:spPr>
            <a:xfrm>
              <a:off x="1057275" y="52757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51" name="Text 47"/>
            <p:cNvSpPr/>
            <p:nvPr/>
          </p:nvSpPr>
          <p:spPr>
            <a:xfrm>
              <a:off x="1143000" y="527571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"Bom"</a:t>
              </a:r>
              <a:endParaRPr lang="en-US" sz="1125" dirty="0"/>
            </a:p>
          </p:txBody>
        </p:sp>
        <p:sp>
          <p:nvSpPr>
            <p:cNvPr id="52" name="Text 48"/>
            <p:cNvSpPr/>
            <p:nvPr/>
          </p:nvSpPr>
          <p:spPr>
            <a:xfrm>
              <a:off x="1571625" y="52757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53" name="Text 49"/>
            <p:cNvSpPr/>
            <p:nvPr/>
          </p:nvSpPr>
          <p:spPr>
            <a:xfrm>
              <a:off x="628650" y="5565038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elif</a:t>
              </a:r>
              <a:endParaRPr lang="en-US" sz="1125" dirty="0"/>
            </a:p>
          </p:txBody>
        </p:sp>
        <p:sp>
          <p:nvSpPr>
            <p:cNvPr id="54" name="Text 50"/>
            <p:cNvSpPr/>
            <p:nvPr/>
          </p:nvSpPr>
          <p:spPr>
            <a:xfrm>
              <a:off x="1057275" y="5565038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55" name="Text 51"/>
            <p:cNvSpPr/>
            <p:nvPr/>
          </p:nvSpPr>
          <p:spPr>
            <a:xfrm>
              <a:off x="1400175" y="556503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56" name="Text 52"/>
            <p:cNvSpPr/>
            <p:nvPr/>
          </p:nvSpPr>
          <p:spPr>
            <a:xfrm>
              <a:off x="1743075" y="556503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5</a:t>
              </a:r>
              <a:endParaRPr lang="en-US" sz="1125" dirty="0"/>
            </a:p>
          </p:txBody>
        </p:sp>
        <p:sp>
          <p:nvSpPr>
            <p:cNvPr id="57" name="Text 53"/>
            <p:cNvSpPr/>
            <p:nvPr/>
          </p:nvSpPr>
          <p:spPr>
            <a:xfrm>
              <a:off x="1828800" y="556503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58" name="Text 54"/>
            <p:cNvSpPr/>
            <p:nvPr/>
          </p:nvSpPr>
          <p:spPr>
            <a:xfrm>
              <a:off x="628650" y="585436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59" name="Text 55"/>
            <p:cNvSpPr/>
            <p:nvPr/>
          </p:nvSpPr>
          <p:spPr>
            <a:xfrm>
              <a:off x="1057275" y="585436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60" name="Text 56"/>
            <p:cNvSpPr/>
            <p:nvPr/>
          </p:nvSpPr>
          <p:spPr>
            <a:xfrm>
              <a:off x="1143000" y="5854360"/>
              <a:ext cx="706925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"Regular"</a:t>
              </a:r>
              <a:endParaRPr lang="en-US" sz="1125" dirty="0"/>
            </a:p>
          </p:txBody>
        </p:sp>
        <p:sp>
          <p:nvSpPr>
            <p:cNvPr id="61" name="Text 57"/>
            <p:cNvSpPr/>
            <p:nvPr/>
          </p:nvSpPr>
          <p:spPr>
            <a:xfrm>
              <a:off x="1914525" y="585436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62" name="Text 58"/>
            <p:cNvSpPr/>
            <p:nvPr/>
          </p:nvSpPr>
          <p:spPr>
            <a:xfrm>
              <a:off x="628650" y="6143681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63" name="Text 59"/>
            <p:cNvSpPr/>
            <p:nvPr/>
          </p:nvSpPr>
          <p:spPr>
            <a:xfrm>
              <a:off x="971550" y="614368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64" name="Text 60"/>
            <p:cNvSpPr/>
            <p:nvPr/>
          </p:nvSpPr>
          <p:spPr>
            <a:xfrm>
              <a:off x="628650" y="6433003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65" name="Text 61"/>
            <p:cNvSpPr/>
            <p:nvPr/>
          </p:nvSpPr>
          <p:spPr>
            <a:xfrm>
              <a:off x="1057275" y="6433003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66" name="Text 62"/>
            <p:cNvSpPr/>
            <p:nvPr/>
          </p:nvSpPr>
          <p:spPr>
            <a:xfrm>
              <a:off x="1143000" y="6433003"/>
              <a:ext cx="1099660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"Insuficiente"</a:t>
              </a:r>
              <a:endParaRPr lang="en-US" sz="1125" dirty="0"/>
            </a:p>
          </p:txBody>
        </p:sp>
        <p:sp>
          <p:nvSpPr>
            <p:cNvPr id="67" name="Text 63"/>
            <p:cNvSpPr/>
            <p:nvPr/>
          </p:nvSpPr>
          <p:spPr>
            <a:xfrm>
              <a:off x="2343150" y="6433003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68" name="Shape 64"/>
            <p:cNvSpPr/>
            <p:nvPr/>
          </p:nvSpPr>
          <p:spPr>
            <a:xfrm>
              <a:off x="457200" y="7093744"/>
              <a:ext cx="8229600" cy="1028700"/>
            </a:xfrm>
            <a:prstGeom prst="rect">
              <a:avLst/>
            </a:prstGeom>
            <a:solidFill>
              <a:srgbClr val="EFF6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9" name="Shape 65"/>
            <p:cNvSpPr/>
            <p:nvPr/>
          </p:nvSpPr>
          <p:spPr>
            <a:xfrm>
              <a:off x="457200" y="7093744"/>
              <a:ext cx="28575" cy="1028700"/>
            </a:xfrm>
            <a:prstGeom prst="rect">
              <a:avLst/>
            </a:prstGeom>
            <a:solidFill>
              <a:srgbClr val="60A5FA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70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0" y="7293769"/>
              <a:ext cx="171450" cy="171450"/>
            </a:xfrm>
            <a:prstGeom prst="rect">
              <a:avLst/>
            </a:prstGeom>
          </p:spPr>
        </p:pic>
        <p:sp>
          <p:nvSpPr>
            <p:cNvPr id="71" name="Text 66"/>
            <p:cNvSpPr/>
            <p:nvPr/>
          </p:nvSpPr>
          <p:spPr>
            <a:xfrm>
              <a:off x="885825" y="7275555"/>
              <a:ext cx="998158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Observação:</a:t>
              </a:r>
              <a:endParaRPr lang="en-US" sz="1351" dirty="0"/>
            </a:p>
          </p:txBody>
        </p:sp>
        <p:sp>
          <p:nvSpPr>
            <p:cNvPr id="72" name="Text 67"/>
            <p:cNvSpPr/>
            <p:nvPr/>
          </p:nvSpPr>
          <p:spPr>
            <a:xfrm>
              <a:off x="628650" y="7577844"/>
              <a:ext cx="7958138" cy="34624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 ordem das condições é importante! Sempre verifique do maior para o menor valor para que a lógica funcione corretamente.</a:t>
              </a:r>
              <a:endParaRPr lang="en-US" sz="1125" dirty="0"/>
            </a:p>
          </p:txBody>
        </p:sp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E95FEF59-3C71-8451-9241-5EAD08853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8090" y="1044178"/>
              <a:ext cx="1638300" cy="1638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Agrupar 65">
            <a:extLst>
              <a:ext uri="{FF2B5EF4-FFF2-40B4-BE49-F238E27FC236}">
                <a16:creationId xmlns:a16="http://schemas.microsoft.com/office/drawing/2014/main" id="{5396E0D6-2A9B-5128-E314-3DBF02D94360}"/>
              </a:ext>
            </a:extLst>
          </p:cNvPr>
          <p:cNvGrpSpPr/>
          <p:nvPr/>
        </p:nvGrpSpPr>
        <p:grpSpPr>
          <a:xfrm>
            <a:off x="68366" y="15248"/>
            <a:ext cx="9075634" cy="4966950"/>
            <a:chOff x="0" y="8"/>
            <a:chExt cx="9144000" cy="882967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"/>
              <a:ext cx="9144000" cy="8829675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75" y="6686550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4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Dinâmica Colaborativa - Detector de acesso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13"/>
              <a:ext cx="8229600" cy="2771774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6" y="1228731"/>
              <a:ext cx="428626" cy="428626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9019" y="1335890"/>
              <a:ext cx="267892" cy="214313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228726" y="1198937"/>
              <a:ext cx="3414992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Trabalho em Grupo</a:t>
              </a:r>
              <a:endParaRPr lang="en-US" sz="1687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1228726" y="1499355"/>
              <a:ext cx="3414992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Cada grupo cria um programa de controle de acesso</a:t>
              </a:r>
              <a:endParaRPr lang="en-US" sz="1125" dirty="0"/>
            </a:p>
          </p:txBody>
        </p:sp>
        <p:sp>
          <p:nvSpPr>
            <p:cNvPr id="11" name="Shape 7"/>
            <p:cNvSpPr/>
            <p:nvPr/>
          </p:nvSpPr>
          <p:spPr>
            <a:xfrm>
              <a:off x="628655" y="1857376"/>
              <a:ext cx="7886700" cy="1600201"/>
            </a:xfrm>
            <a:prstGeom prst="rect">
              <a:avLst/>
            </a:prstGeom>
            <a:solidFill>
              <a:srgbClr val="EFF6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2" name="Text 8"/>
            <p:cNvSpPr/>
            <p:nvPr/>
          </p:nvSpPr>
          <p:spPr>
            <a:xfrm>
              <a:off x="800107" y="2039198"/>
              <a:ext cx="7615239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Requisitos:</a:t>
              </a:r>
              <a:endParaRPr lang="en-US" sz="1351" dirty="0"/>
            </a:p>
          </p:txBody>
        </p:sp>
        <p:sp>
          <p:nvSpPr>
            <p:cNvPr id="13" name="Shape 9"/>
            <p:cNvSpPr/>
            <p:nvPr/>
          </p:nvSpPr>
          <p:spPr>
            <a:xfrm>
              <a:off x="726986" y="2343159"/>
              <a:ext cx="257175" cy="257175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4" name="Text 10"/>
            <p:cNvSpPr/>
            <p:nvPr/>
          </p:nvSpPr>
          <p:spPr>
            <a:xfrm>
              <a:off x="800099" y="2402496"/>
              <a:ext cx="6572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900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1171584" y="2356607"/>
              <a:ext cx="1914247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Perguntar a idade do usuário</a:t>
              </a:r>
              <a:endParaRPr lang="en-US" sz="1125" dirty="0"/>
            </a:p>
          </p:txBody>
        </p:sp>
        <p:sp>
          <p:nvSpPr>
            <p:cNvPr id="16" name="Shape 12"/>
            <p:cNvSpPr/>
            <p:nvPr/>
          </p:nvSpPr>
          <p:spPr>
            <a:xfrm>
              <a:off x="714383" y="2680750"/>
              <a:ext cx="257175" cy="257175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7" name="Text 13"/>
            <p:cNvSpPr/>
            <p:nvPr/>
          </p:nvSpPr>
          <p:spPr>
            <a:xfrm>
              <a:off x="800099" y="2745396"/>
              <a:ext cx="6572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900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1171579" y="2699506"/>
              <a:ext cx="2557044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Perguntar se possui ingresso (sim/não)</a:t>
              </a:r>
              <a:endParaRPr lang="en-US" sz="1125" dirty="0"/>
            </a:p>
          </p:txBody>
        </p:sp>
        <p:sp>
          <p:nvSpPr>
            <p:cNvPr id="19" name="Shape 15"/>
            <p:cNvSpPr/>
            <p:nvPr/>
          </p:nvSpPr>
          <p:spPr>
            <a:xfrm>
              <a:off x="726986" y="3028958"/>
              <a:ext cx="257175" cy="257175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800099" y="3088296"/>
              <a:ext cx="6572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900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1171582" y="3041512"/>
              <a:ext cx="2500676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Permitir acesso apenas se idade ≥ 18</a:t>
              </a:r>
              <a:endParaRPr lang="en-US" sz="1125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3600813" y="3041512"/>
              <a:ext cx="7694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3696114" y="3041512"/>
              <a:ext cx="103233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possuir ingresso</a:t>
              </a:r>
              <a:endParaRPr lang="en-US" sz="1125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457207" y="4096597"/>
              <a:ext cx="830103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Exemplo de solução:</a:t>
              </a:r>
              <a:endParaRPr lang="en-US" sz="1351" dirty="0"/>
            </a:p>
          </p:txBody>
        </p:sp>
        <p:sp>
          <p:nvSpPr>
            <p:cNvPr id="25" name="Shape 21"/>
            <p:cNvSpPr/>
            <p:nvPr/>
          </p:nvSpPr>
          <p:spPr>
            <a:xfrm>
              <a:off x="457200" y="4400557"/>
              <a:ext cx="8229600" cy="2657476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6" name="Text 22"/>
            <p:cNvSpPr/>
            <p:nvPr/>
          </p:nvSpPr>
          <p:spPr>
            <a:xfrm>
              <a:off x="628653" y="4600635"/>
              <a:ext cx="247173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Perguntar idade e ingresso</a:t>
              </a:r>
              <a:endParaRPr lang="en-US" sz="1125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628651" y="488995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1057275" y="488995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1314450" y="4889958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</a:t>
              </a:r>
              <a:endParaRPr lang="en-US" sz="1125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1571625" y="488995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1657351" y="488995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input</a:t>
              </a:r>
              <a:endParaRPr lang="en-US" sz="1125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2085975" y="488995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2171700" y="4889958"/>
              <a:ext cx="161448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"Qual sua idade? "</a:t>
              </a:r>
              <a:endParaRPr lang="en-US" sz="1125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3714749" y="488995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))</a:t>
              </a:r>
              <a:endParaRPr lang="en-US" sz="1125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628650" y="5179275"/>
              <a:ext cx="94256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tem_ingresso</a:t>
              </a:r>
              <a:endParaRPr lang="en-US" sz="1125" dirty="0"/>
            </a:p>
          </p:txBody>
        </p:sp>
        <p:sp>
          <p:nvSpPr>
            <p:cNvPr id="36" name="Text 32"/>
            <p:cNvSpPr/>
            <p:nvPr/>
          </p:nvSpPr>
          <p:spPr>
            <a:xfrm>
              <a:off x="1657350" y="517927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37" name="Text 33"/>
            <p:cNvSpPr/>
            <p:nvPr/>
          </p:nvSpPr>
          <p:spPr>
            <a:xfrm>
              <a:off x="1914525" y="5179275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input</a:t>
              </a:r>
              <a:endParaRPr lang="en-US" sz="1125" dirty="0"/>
            </a:p>
          </p:txBody>
        </p:sp>
        <p:sp>
          <p:nvSpPr>
            <p:cNvPr id="38" name="Text 34"/>
            <p:cNvSpPr/>
            <p:nvPr/>
          </p:nvSpPr>
          <p:spPr>
            <a:xfrm>
              <a:off x="2343150" y="517927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9" name="Text 35"/>
            <p:cNvSpPr/>
            <p:nvPr/>
          </p:nvSpPr>
          <p:spPr>
            <a:xfrm>
              <a:off x="2428875" y="5179275"/>
              <a:ext cx="26431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"Possui ingresso? (sim/não): "</a:t>
              </a:r>
              <a:endParaRPr lang="en-US" sz="1125" dirty="0"/>
            </a:p>
          </p:txBody>
        </p:sp>
        <p:sp>
          <p:nvSpPr>
            <p:cNvPr id="40" name="Text 36"/>
            <p:cNvSpPr/>
            <p:nvPr/>
          </p:nvSpPr>
          <p:spPr>
            <a:xfrm>
              <a:off x="5000625" y="517927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41" name="Text 37"/>
            <p:cNvSpPr/>
            <p:nvPr/>
          </p:nvSpPr>
          <p:spPr>
            <a:xfrm>
              <a:off x="628650" y="5525747"/>
              <a:ext cx="16144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Verificar acesso</a:t>
              </a:r>
              <a:endParaRPr lang="en-US" sz="1125" dirty="0"/>
            </a:p>
          </p:txBody>
        </p:sp>
        <p:sp>
          <p:nvSpPr>
            <p:cNvPr id="42" name="Text 38"/>
            <p:cNvSpPr/>
            <p:nvPr/>
          </p:nvSpPr>
          <p:spPr>
            <a:xfrm>
              <a:off x="628650" y="581506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43" name="Text 39"/>
            <p:cNvSpPr/>
            <p:nvPr/>
          </p:nvSpPr>
          <p:spPr>
            <a:xfrm>
              <a:off x="885825" y="5815069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44" name="Text 40"/>
            <p:cNvSpPr/>
            <p:nvPr/>
          </p:nvSpPr>
          <p:spPr>
            <a:xfrm>
              <a:off x="1314450" y="581506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45" name="Text 41"/>
            <p:cNvSpPr/>
            <p:nvPr/>
          </p:nvSpPr>
          <p:spPr>
            <a:xfrm>
              <a:off x="1657350" y="581506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46" name="Text 42"/>
            <p:cNvSpPr/>
            <p:nvPr/>
          </p:nvSpPr>
          <p:spPr>
            <a:xfrm>
              <a:off x="1914525" y="5815069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and</a:t>
              </a:r>
              <a:endParaRPr lang="en-US" sz="1125" dirty="0"/>
            </a:p>
          </p:txBody>
        </p:sp>
        <p:sp>
          <p:nvSpPr>
            <p:cNvPr id="47" name="Text 43"/>
            <p:cNvSpPr/>
            <p:nvPr/>
          </p:nvSpPr>
          <p:spPr>
            <a:xfrm>
              <a:off x="2257425" y="5815069"/>
              <a:ext cx="94256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tem_ingresso</a:t>
              </a:r>
              <a:endParaRPr lang="en-US" sz="1125" dirty="0"/>
            </a:p>
          </p:txBody>
        </p:sp>
        <p:sp>
          <p:nvSpPr>
            <p:cNvPr id="48" name="Text 44"/>
            <p:cNvSpPr/>
            <p:nvPr/>
          </p:nvSpPr>
          <p:spPr>
            <a:xfrm>
              <a:off x="3286125" y="5815069"/>
              <a:ext cx="86401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.lower() ==</a:t>
              </a:r>
              <a:endParaRPr lang="en-US" sz="1125" dirty="0"/>
            </a:p>
          </p:txBody>
        </p:sp>
        <p:sp>
          <p:nvSpPr>
            <p:cNvPr id="49" name="Text 45"/>
            <p:cNvSpPr/>
            <p:nvPr/>
          </p:nvSpPr>
          <p:spPr>
            <a:xfrm>
              <a:off x="4314825" y="5815069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"sim"</a:t>
              </a:r>
              <a:endParaRPr lang="en-US" sz="1125" dirty="0"/>
            </a:p>
          </p:txBody>
        </p:sp>
        <p:sp>
          <p:nvSpPr>
            <p:cNvPr id="50" name="Text 46"/>
            <p:cNvSpPr/>
            <p:nvPr/>
          </p:nvSpPr>
          <p:spPr>
            <a:xfrm>
              <a:off x="4743450" y="581506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51" name="Text 47"/>
            <p:cNvSpPr/>
            <p:nvPr/>
          </p:nvSpPr>
          <p:spPr>
            <a:xfrm>
              <a:off x="628650" y="610439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52" name="Text 48"/>
            <p:cNvSpPr/>
            <p:nvPr/>
          </p:nvSpPr>
          <p:spPr>
            <a:xfrm>
              <a:off x="1057275" y="610439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53" name="Text 49"/>
            <p:cNvSpPr/>
            <p:nvPr/>
          </p:nvSpPr>
          <p:spPr>
            <a:xfrm>
              <a:off x="1143000" y="6104391"/>
              <a:ext cx="170021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"Acesso permitido!"</a:t>
              </a:r>
              <a:endParaRPr lang="en-US" sz="1125" dirty="0"/>
            </a:p>
          </p:txBody>
        </p:sp>
        <p:sp>
          <p:nvSpPr>
            <p:cNvPr id="54" name="Text 50"/>
            <p:cNvSpPr/>
            <p:nvPr/>
          </p:nvSpPr>
          <p:spPr>
            <a:xfrm>
              <a:off x="2771775" y="610439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55" name="Text 51"/>
            <p:cNvSpPr/>
            <p:nvPr/>
          </p:nvSpPr>
          <p:spPr>
            <a:xfrm>
              <a:off x="628650" y="6393713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56" name="Text 52"/>
            <p:cNvSpPr/>
            <p:nvPr/>
          </p:nvSpPr>
          <p:spPr>
            <a:xfrm>
              <a:off x="971550" y="6393713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57" name="Text 53"/>
            <p:cNvSpPr/>
            <p:nvPr/>
          </p:nvSpPr>
          <p:spPr>
            <a:xfrm>
              <a:off x="628650" y="6683035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58" name="Text 54"/>
            <p:cNvSpPr/>
            <p:nvPr/>
          </p:nvSpPr>
          <p:spPr>
            <a:xfrm>
              <a:off x="1057275" y="668303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59" name="Text 55"/>
            <p:cNvSpPr/>
            <p:nvPr/>
          </p:nvSpPr>
          <p:spPr>
            <a:xfrm>
              <a:off x="1143000" y="6683035"/>
              <a:ext cx="14430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"Acesso negado!"</a:t>
              </a:r>
              <a:endParaRPr lang="en-US" sz="1125" dirty="0"/>
            </a:p>
          </p:txBody>
        </p:sp>
        <p:sp>
          <p:nvSpPr>
            <p:cNvPr id="60" name="Text 56"/>
            <p:cNvSpPr/>
            <p:nvPr/>
          </p:nvSpPr>
          <p:spPr>
            <a:xfrm>
              <a:off x="2514600" y="668303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61" name="Shape 57"/>
            <p:cNvSpPr/>
            <p:nvPr/>
          </p:nvSpPr>
          <p:spPr>
            <a:xfrm>
              <a:off x="457200" y="7343775"/>
              <a:ext cx="8229600" cy="1028700"/>
            </a:xfrm>
            <a:prstGeom prst="rect">
              <a:avLst/>
            </a:prstGeom>
            <a:solidFill>
              <a:srgbClr val="FFFB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2" name="Shape 58"/>
            <p:cNvSpPr/>
            <p:nvPr/>
          </p:nvSpPr>
          <p:spPr>
            <a:xfrm>
              <a:off x="457200" y="7343775"/>
              <a:ext cx="28575" cy="1028700"/>
            </a:xfrm>
            <a:prstGeom prst="rect">
              <a:avLst/>
            </a:prstGeom>
            <a:solidFill>
              <a:srgbClr val="FBBF2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63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0" y="7543800"/>
              <a:ext cx="128588" cy="171450"/>
            </a:xfrm>
            <a:prstGeom prst="rect">
              <a:avLst/>
            </a:prstGeom>
          </p:spPr>
        </p:pic>
        <p:sp>
          <p:nvSpPr>
            <p:cNvPr id="64" name="Text 59"/>
            <p:cNvSpPr/>
            <p:nvPr/>
          </p:nvSpPr>
          <p:spPr>
            <a:xfrm>
              <a:off x="842963" y="7525586"/>
              <a:ext cx="1125308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Desafio extra:</a:t>
              </a:r>
              <a:endParaRPr lang="en-US" sz="1351" dirty="0"/>
            </a:p>
          </p:txBody>
        </p:sp>
        <p:sp>
          <p:nvSpPr>
            <p:cNvPr id="65" name="Text 60"/>
            <p:cNvSpPr/>
            <p:nvPr/>
          </p:nvSpPr>
          <p:spPr>
            <a:xfrm>
              <a:off x="628650" y="7914438"/>
              <a:ext cx="79581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Adicione mensagens específicas explicando o motivo da negação de acesso (idade insuficiente, falta de ingresso ou ambos).</a:t>
              </a:r>
              <a:endParaRPr lang="en-US" sz="1125" dirty="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Agrupar 97">
            <a:extLst>
              <a:ext uri="{FF2B5EF4-FFF2-40B4-BE49-F238E27FC236}">
                <a16:creationId xmlns:a16="http://schemas.microsoft.com/office/drawing/2014/main" id="{C610DB36-36F2-204F-C0BD-7CD1BC26FCC5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-1"/>
            <a:chExt cx="9144000" cy="10835284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1"/>
              <a:ext cx="9144000" cy="10835284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75" y="8692158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Prática Supervisionada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08"/>
              <a:ext cx="8229600" cy="2428875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4" y="1200153"/>
              <a:ext cx="357188" cy="357188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095" y="1293022"/>
              <a:ext cx="214313" cy="171451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157291" y="1248944"/>
              <a:ext cx="4474164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Testar combinações de operadores lógicos</a:t>
              </a:r>
              <a:endParaRPr lang="en-US" sz="1687" dirty="0"/>
            </a:p>
          </p:txBody>
        </p:sp>
        <p:sp>
          <p:nvSpPr>
            <p:cNvPr id="10" name="Shape 6"/>
            <p:cNvSpPr/>
            <p:nvPr/>
          </p:nvSpPr>
          <p:spPr>
            <a:xfrm>
              <a:off x="628655" y="1728798"/>
              <a:ext cx="7886700" cy="1443038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1" name="Text 7"/>
            <p:cNvSpPr/>
            <p:nvPr/>
          </p:nvSpPr>
          <p:spPr>
            <a:xfrm>
              <a:off x="800103" y="1928873"/>
              <a:ext cx="315754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Experimente diferentes combinações</a:t>
              </a:r>
              <a:endParaRPr lang="en-US" sz="1125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800100" y="221819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228725" y="221819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1314458" y="2218196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1743076" y="2218196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and</a:t>
              </a:r>
              <a:endParaRPr lang="en-US" sz="1125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2085981" y="2218196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2514599" y="2218196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or</a:t>
              </a:r>
              <a:endParaRPr lang="en-US" sz="1125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2771776" y="221819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3200400" y="221819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800100" y="2507519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1228725" y="250751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1314458" y="2507519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1743076" y="2507519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and</a:t>
              </a:r>
              <a:endParaRPr lang="en-US" sz="1125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2000251" y="250751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2171708" y="2507519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2600325" y="250751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or</a:t>
              </a:r>
              <a:endParaRPr lang="en-US" sz="1125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2857501" y="2507519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3286125" y="250751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))</a:t>
              </a:r>
              <a:endParaRPr lang="en-US" sz="1125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800100" y="279684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1228725" y="279684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1314450" y="2796840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</a:t>
              </a:r>
              <a:endParaRPr lang="en-US" sz="1125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1657357" y="279684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2085975" y="2796840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or</a:t>
              </a:r>
              <a:endParaRPr lang="en-US" sz="1125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2343150" y="2796840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</a:t>
              </a:r>
              <a:endParaRPr lang="en-US" sz="1125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2686052" y="279684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36" name="Text 32"/>
            <p:cNvSpPr/>
            <p:nvPr/>
          </p:nvSpPr>
          <p:spPr>
            <a:xfrm>
              <a:off x="3114676" y="279684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37" name="Shape 33"/>
            <p:cNvSpPr/>
            <p:nvPr/>
          </p:nvSpPr>
          <p:spPr>
            <a:xfrm>
              <a:off x="457200" y="3629033"/>
              <a:ext cx="8229600" cy="5422107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8" name="Shape 34"/>
            <p:cNvSpPr/>
            <p:nvPr/>
          </p:nvSpPr>
          <p:spPr>
            <a:xfrm>
              <a:off x="628654" y="3800479"/>
              <a:ext cx="357188" cy="357188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3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811" y="3893347"/>
              <a:ext cx="192882" cy="171451"/>
            </a:xfrm>
            <a:prstGeom prst="rect">
              <a:avLst/>
            </a:prstGeom>
          </p:spPr>
        </p:pic>
        <p:sp>
          <p:nvSpPr>
            <p:cNvPr id="40" name="Text 35"/>
            <p:cNvSpPr/>
            <p:nvPr/>
          </p:nvSpPr>
          <p:spPr>
            <a:xfrm>
              <a:off x="1157297" y="3849266"/>
              <a:ext cx="2668219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um sistema simples</a:t>
              </a:r>
              <a:endParaRPr lang="en-US" sz="1687" dirty="0"/>
            </a:p>
          </p:txBody>
        </p:sp>
        <p:sp>
          <p:nvSpPr>
            <p:cNvPr id="41" name="Text 36"/>
            <p:cNvSpPr/>
            <p:nvPr/>
          </p:nvSpPr>
          <p:spPr>
            <a:xfrm>
              <a:off x="628655" y="4342569"/>
              <a:ext cx="795813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Desenvolva um programa que:</a:t>
              </a:r>
              <a:endParaRPr lang="en-US" sz="1125" dirty="0"/>
            </a:p>
          </p:txBody>
        </p:sp>
        <p:sp>
          <p:nvSpPr>
            <p:cNvPr id="42" name="Text 37"/>
            <p:cNvSpPr/>
            <p:nvPr/>
          </p:nvSpPr>
          <p:spPr>
            <a:xfrm>
              <a:off x="914403" y="4656895"/>
              <a:ext cx="7672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Recebe idade e nome do usuário</a:t>
              </a:r>
              <a:endParaRPr lang="en-US" sz="1125" dirty="0"/>
            </a:p>
          </p:txBody>
        </p:sp>
        <p:sp>
          <p:nvSpPr>
            <p:cNvPr id="43" name="Text 38"/>
            <p:cNvSpPr/>
            <p:nvPr/>
          </p:nvSpPr>
          <p:spPr>
            <a:xfrm>
              <a:off x="914403" y="4914070"/>
              <a:ext cx="7672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Informa se é maior de idade</a:t>
              </a:r>
              <a:endParaRPr lang="en-US" sz="1125" dirty="0"/>
            </a:p>
          </p:txBody>
        </p:sp>
        <p:sp>
          <p:nvSpPr>
            <p:cNvPr id="44" name="Text 39"/>
            <p:cNvSpPr/>
            <p:nvPr/>
          </p:nvSpPr>
          <p:spPr>
            <a:xfrm>
              <a:off x="914400" y="5171239"/>
              <a:ext cx="7672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Informa se o nome começa com "A"</a:t>
              </a:r>
              <a:endParaRPr lang="en-US" sz="1125" dirty="0"/>
            </a:p>
          </p:txBody>
        </p:sp>
        <p:sp>
          <p:nvSpPr>
            <p:cNvPr id="45" name="Shape 40"/>
            <p:cNvSpPr/>
            <p:nvPr/>
          </p:nvSpPr>
          <p:spPr>
            <a:xfrm>
              <a:off x="628650" y="5472113"/>
              <a:ext cx="7886700" cy="3293269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6" name="Text 41"/>
            <p:cNvSpPr/>
            <p:nvPr/>
          </p:nvSpPr>
          <p:spPr>
            <a:xfrm>
              <a:off x="800100" y="5672194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nome</a:t>
              </a:r>
              <a:endParaRPr lang="en-US" sz="1125" dirty="0"/>
            </a:p>
          </p:txBody>
        </p:sp>
        <p:sp>
          <p:nvSpPr>
            <p:cNvPr id="47" name="Text 42"/>
            <p:cNvSpPr/>
            <p:nvPr/>
          </p:nvSpPr>
          <p:spPr>
            <a:xfrm>
              <a:off x="1143000" y="567219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48" name="Text 43"/>
            <p:cNvSpPr/>
            <p:nvPr/>
          </p:nvSpPr>
          <p:spPr>
            <a:xfrm>
              <a:off x="1400175" y="5672194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input</a:t>
              </a:r>
              <a:endParaRPr lang="en-US" sz="1125" dirty="0"/>
            </a:p>
          </p:txBody>
        </p:sp>
        <p:sp>
          <p:nvSpPr>
            <p:cNvPr id="49" name="Text 44"/>
            <p:cNvSpPr/>
            <p:nvPr/>
          </p:nvSpPr>
          <p:spPr>
            <a:xfrm>
              <a:off x="1828800" y="567219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50" name="Text 45"/>
            <p:cNvSpPr/>
            <p:nvPr/>
          </p:nvSpPr>
          <p:spPr>
            <a:xfrm>
              <a:off x="1914525" y="5672194"/>
              <a:ext cx="170021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"Digite seu nome: "</a:t>
              </a:r>
              <a:endParaRPr lang="en-US" sz="1125" dirty="0"/>
            </a:p>
          </p:txBody>
        </p:sp>
        <p:sp>
          <p:nvSpPr>
            <p:cNvPr id="51" name="Text 46"/>
            <p:cNvSpPr/>
            <p:nvPr/>
          </p:nvSpPr>
          <p:spPr>
            <a:xfrm>
              <a:off x="3543300" y="567219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52" name="Text 47"/>
            <p:cNvSpPr/>
            <p:nvPr/>
          </p:nvSpPr>
          <p:spPr>
            <a:xfrm>
              <a:off x="800100" y="596151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53" name="Text 48"/>
            <p:cNvSpPr/>
            <p:nvPr/>
          </p:nvSpPr>
          <p:spPr>
            <a:xfrm>
              <a:off x="1228725" y="59615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54" name="Text 49"/>
            <p:cNvSpPr/>
            <p:nvPr/>
          </p:nvSpPr>
          <p:spPr>
            <a:xfrm>
              <a:off x="1485900" y="5961516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</a:t>
              </a:r>
              <a:endParaRPr lang="en-US" sz="1125" dirty="0"/>
            </a:p>
          </p:txBody>
        </p:sp>
        <p:sp>
          <p:nvSpPr>
            <p:cNvPr id="55" name="Text 50"/>
            <p:cNvSpPr/>
            <p:nvPr/>
          </p:nvSpPr>
          <p:spPr>
            <a:xfrm>
              <a:off x="1743075" y="59615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56" name="Text 51"/>
            <p:cNvSpPr/>
            <p:nvPr/>
          </p:nvSpPr>
          <p:spPr>
            <a:xfrm>
              <a:off x="1828800" y="596151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input</a:t>
              </a:r>
              <a:endParaRPr lang="en-US" sz="1125" dirty="0"/>
            </a:p>
          </p:txBody>
        </p:sp>
        <p:sp>
          <p:nvSpPr>
            <p:cNvPr id="57" name="Text 52"/>
            <p:cNvSpPr/>
            <p:nvPr/>
          </p:nvSpPr>
          <p:spPr>
            <a:xfrm>
              <a:off x="2257425" y="59615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58" name="Text 53"/>
            <p:cNvSpPr/>
            <p:nvPr/>
          </p:nvSpPr>
          <p:spPr>
            <a:xfrm>
              <a:off x="2343150" y="5961516"/>
              <a:ext cx="17859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"Digite sua idade: "</a:t>
              </a:r>
              <a:endParaRPr lang="en-US" sz="1125" dirty="0"/>
            </a:p>
          </p:txBody>
        </p:sp>
        <p:sp>
          <p:nvSpPr>
            <p:cNvPr id="59" name="Text 54"/>
            <p:cNvSpPr/>
            <p:nvPr/>
          </p:nvSpPr>
          <p:spPr>
            <a:xfrm>
              <a:off x="4057650" y="5961516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))</a:t>
              </a:r>
              <a:endParaRPr lang="en-US" sz="1125" dirty="0"/>
            </a:p>
          </p:txBody>
        </p:sp>
        <p:sp>
          <p:nvSpPr>
            <p:cNvPr id="60" name="Text 55"/>
            <p:cNvSpPr/>
            <p:nvPr/>
          </p:nvSpPr>
          <p:spPr>
            <a:xfrm>
              <a:off x="800100" y="630798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61" name="Text 56"/>
            <p:cNvSpPr/>
            <p:nvPr/>
          </p:nvSpPr>
          <p:spPr>
            <a:xfrm>
              <a:off x="1057275" y="630798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62" name="Text 57"/>
            <p:cNvSpPr/>
            <p:nvPr/>
          </p:nvSpPr>
          <p:spPr>
            <a:xfrm>
              <a:off x="1485900" y="630798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63" name="Text 58"/>
            <p:cNvSpPr/>
            <p:nvPr/>
          </p:nvSpPr>
          <p:spPr>
            <a:xfrm>
              <a:off x="1828800" y="630798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64" name="Text 59"/>
            <p:cNvSpPr/>
            <p:nvPr/>
          </p:nvSpPr>
          <p:spPr>
            <a:xfrm>
              <a:off x="2000250" y="630798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65" name="Text 60"/>
            <p:cNvSpPr/>
            <p:nvPr/>
          </p:nvSpPr>
          <p:spPr>
            <a:xfrm>
              <a:off x="800100" y="659731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66" name="Text 61"/>
            <p:cNvSpPr/>
            <p:nvPr/>
          </p:nvSpPr>
          <p:spPr>
            <a:xfrm>
              <a:off x="1228725" y="659731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67" name="Text 62"/>
            <p:cNvSpPr/>
            <p:nvPr/>
          </p:nvSpPr>
          <p:spPr>
            <a:xfrm>
              <a:off x="1314450" y="6597310"/>
              <a:ext cx="21288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"Você é maior de idade."</a:t>
              </a:r>
              <a:endParaRPr lang="en-US" sz="1125" dirty="0"/>
            </a:p>
          </p:txBody>
        </p:sp>
        <p:sp>
          <p:nvSpPr>
            <p:cNvPr id="68" name="Text 63"/>
            <p:cNvSpPr/>
            <p:nvPr/>
          </p:nvSpPr>
          <p:spPr>
            <a:xfrm>
              <a:off x="3371850" y="659731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69" name="Text 64"/>
            <p:cNvSpPr/>
            <p:nvPr/>
          </p:nvSpPr>
          <p:spPr>
            <a:xfrm>
              <a:off x="800100" y="6886631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70" name="Text 65"/>
            <p:cNvSpPr/>
            <p:nvPr/>
          </p:nvSpPr>
          <p:spPr>
            <a:xfrm>
              <a:off x="1143000" y="688663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71" name="Text 66"/>
            <p:cNvSpPr/>
            <p:nvPr/>
          </p:nvSpPr>
          <p:spPr>
            <a:xfrm>
              <a:off x="800100" y="7175953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72" name="Text 67"/>
            <p:cNvSpPr/>
            <p:nvPr/>
          </p:nvSpPr>
          <p:spPr>
            <a:xfrm>
              <a:off x="1228725" y="7175953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73" name="Text 68"/>
            <p:cNvSpPr/>
            <p:nvPr/>
          </p:nvSpPr>
          <p:spPr>
            <a:xfrm>
              <a:off x="1314450" y="7175953"/>
              <a:ext cx="21288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"Você é menor de idade."</a:t>
              </a:r>
              <a:endParaRPr lang="en-US" sz="1125" dirty="0"/>
            </a:p>
          </p:txBody>
        </p:sp>
        <p:sp>
          <p:nvSpPr>
            <p:cNvPr id="74" name="Text 69"/>
            <p:cNvSpPr/>
            <p:nvPr/>
          </p:nvSpPr>
          <p:spPr>
            <a:xfrm>
              <a:off x="3371850" y="7175953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75" name="Text 70"/>
            <p:cNvSpPr/>
            <p:nvPr/>
          </p:nvSpPr>
          <p:spPr>
            <a:xfrm>
              <a:off x="800100" y="752242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76" name="Text 71"/>
            <p:cNvSpPr/>
            <p:nvPr/>
          </p:nvSpPr>
          <p:spPr>
            <a:xfrm>
              <a:off x="1057275" y="7522425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nome</a:t>
              </a:r>
              <a:endParaRPr lang="en-US" sz="1125" dirty="0"/>
            </a:p>
          </p:txBody>
        </p:sp>
        <p:sp>
          <p:nvSpPr>
            <p:cNvPr id="77" name="Text 72"/>
            <p:cNvSpPr/>
            <p:nvPr/>
          </p:nvSpPr>
          <p:spPr>
            <a:xfrm>
              <a:off x="1400175" y="7522425"/>
              <a:ext cx="17859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.upper().startswith(</a:t>
              </a:r>
              <a:endParaRPr lang="en-US" sz="1125" dirty="0"/>
            </a:p>
          </p:txBody>
        </p:sp>
        <p:sp>
          <p:nvSpPr>
            <p:cNvPr id="78" name="Text 73"/>
            <p:cNvSpPr/>
            <p:nvPr/>
          </p:nvSpPr>
          <p:spPr>
            <a:xfrm>
              <a:off x="3114675" y="7522425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"A"</a:t>
              </a:r>
              <a:endParaRPr lang="en-US" sz="1125" dirty="0"/>
            </a:p>
          </p:txBody>
        </p:sp>
        <p:sp>
          <p:nvSpPr>
            <p:cNvPr id="79" name="Text 74"/>
            <p:cNvSpPr/>
            <p:nvPr/>
          </p:nvSpPr>
          <p:spPr>
            <a:xfrm>
              <a:off x="3371850" y="752242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):</a:t>
              </a:r>
              <a:endParaRPr lang="en-US" sz="1125" dirty="0"/>
            </a:p>
          </p:txBody>
        </p:sp>
        <p:sp>
          <p:nvSpPr>
            <p:cNvPr id="80" name="Text 75"/>
            <p:cNvSpPr/>
            <p:nvPr/>
          </p:nvSpPr>
          <p:spPr>
            <a:xfrm>
              <a:off x="800100" y="7811747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81" name="Text 76"/>
            <p:cNvSpPr/>
            <p:nvPr/>
          </p:nvSpPr>
          <p:spPr>
            <a:xfrm>
              <a:off x="1228725" y="781174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82" name="Text 77"/>
            <p:cNvSpPr/>
            <p:nvPr/>
          </p:nvSpPr>
          <p:spPr>
            <a:xfrm>
              <a:off x="1314450" y="7811747"/>
              <a:ext cx="21288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"Seu nome começa com A."</a:t>
              </a:r>
              <a:endParaRPr lang="en-US" sz="1125" dirty="0"/>
            </a:p>
          </p:txBody>
        </p:sp>
        <p:sp>
          <p:nvSpPr>
            <p:cNvPr id="83" name="Text 78"/>
            <p:cNvSpPr/>
            <p:nvPr/>
          </p:nvSpPr>
          <p:spPr>
            <a:xfrm>
              <a:off x="3371850" y="781174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84" name="Text 79"/>
            <p:cNvSpPr/>
            <p:nvPr/>
          </p:nvSpPr>
          <p:spPr>
            <a:xfrm>
              <a:off x="800100" y="8101069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85" name="Text 80"/>
            <p:cNvSpPr/>
            <p:nvPr/>
          </p:nvSpPr>
          <p:spPr>
            <a:xfrm>
              <a:off x="1143000" y="810106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86" name="Text 81"/>
            <p:cNvSpPr/>
            <p:nvPr/>
          </p:nvSpPr>
          <p:spPr>
            <a:xfrm>
              <a:off x="800100" y="839039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87" name="Text 82"/>
            <p:cNvSpPr/>
            <p:nvPr/>
          </p:nvSpPr>
          <p:spPr>
            <a:xfrm>
              <a:off x="1228725" y="839039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88" name="Text 83"/>
            <p:cNvSpPr/>
            <p:nvPr/>
          </p:nvSpPr>
          <p:spPr>
            <a:xfrm>
              <a:off x="1314450" y="8390391"/>
              <a:ext cx="24717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"Seu nome não começa com A."</a:t>
              </a:r>
              <a:endParaRPr lang="en-US" sz="1125" dirty="0"/>
            </a:p>
          </p:txBody>
        </p:sp>
        <p:sp>
          <p:nvSpPr>
            <p:cNvPr id="89" name="Text 84"/>
            <p:cNvSpPr/>
            <p:nvPr/>
          </p:nvSpPr>
          <p:spPr>
            <a:xfrm>
              <a:off x="3714750" y="839039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90" name="Shape 85"/>
            <p:cNvSpPr/>
            <p:nvPr/>
          </p:nvSpPr>
          <p:spPr>
            <a:xfrm>
              <a:off x="457200" y="9336881"/>
              <a:ext cx="8229600" cy="1041202"/>
            </a:xfrm>
            <a:prstGeom prst="rect">
              <a:avLst/>
            </a:prstGeom>
            <a:solidFill>
              <a:srgbClr val="ECFDF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91" name="Shape 86"/>
            <p:cNvSpPr/>
            <p:nvPr/>
          </p:nvSpPr>
          <p:spPr>
            <a:xfrm>
              <a:off x="457200" y="9336881"/>
              <a:ext cx="28575" cy="1041202"/>
            </a:xfrm>
            <a:prstGeom prst="rect">
              <a:avLst/>
            </a:prstGeom>
            <a:solidFill>
              <a:srgbClr val="34D399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92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50" y="9536906"/>
              <a:ext cx="128588" cy="171450"/>
            </a:xfrm>
            <a:prstGeom prst="rect">
              <a:avLst/>
            </a:prstGeom>
          </p:spPr>
        </p:pic>
        <p:sp>
          <p:nvSpPr>
            <p:cNvPr id="93" name="Text 87"/>
            <p:cNvSpPr/>
            <p:nvPr/>
          </p:nvSpPr>
          <p:spPr>
            <a:xfrm>
              <a:off x="842963" y="9518692"/>
              <a:ext cx="400751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Dica:</a:t>
              </a:r>
              <a:endParaRPr lang="en-US" sz="1351" dirty="0"/>
            </a:p>
          </p:txBody>
        </p:sp>
        <p:sp>
          <p:nvSpPr>
            <p:cNvPr id="94" name="Text 88"/>
            <p:cNvSpPr/>
            <p:nvPr/>
          </p:nvSpPr>
          <p:spPr>
            <a:xfrm>
              <a:off x="628650" y="9806639"/>
              <a:ext cx="904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Use o método</a:t>
              </a:r>
              <a:endParaRPr lang="en-US" sz="1125" dirty="0"/>
            </a:p>
          </p:txBody>
        </p:sp>
        <p:sp>
          <p:nvSpPr>
            <p:cNvPr id="95" name="Shape 89"/>
            <p:cNvSpPr/>
            <p:nvPr/>
          </p:nvSpPr>
          <p:spPr>
            <a:xfrm>
              <a:off x="1557840" y="9795867"/>
              <a:ext cx="1143167" cy="219670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96" name="Text 90"/>
            <p:cNvSpPr/>
            <p:nvPr/>
          </p:nvSpPr>
          <p:spPr>
            <a:xfrm>
              <a:off x="1557840" y="9784772"/>
              <a:ext cx="810737" cy="241861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startswith()</a:t>
              </a:r>
              <a:endParaRPr lang="en-US" sz="1125" dirty="0"/>
            </a:p>
          </p:txBody>
        </p:sp>
        <p:sp>
          <p:nvSpPr>
            <p:cNvPr id="97" name="Text 91"/>
            <p:cNvSpPr/>
            <p:nvPr/>
          </p:nvSpPr>
          <p:spPr>
            <a:xfrm>
              <a:off x="622427" y="10079526"/>
              <a:ext cx="789292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para verificar se uma string começa com determinado caractere. Lembre-se de normalizar o texto (maiúsculas/minúsculas).</a:t>
              </a:r>
              <a:endParaRPr lang="en-US" sz="1125" dirty="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71E1321-CBA4-D019-7D10-D282069305EC}"/>
              </a:ext>
            </a:extLst>
          </p:cNvPr>
          <p:cNvGrpSpPr/>
          <p:nvPr/>
        </p:nvGrpSpPr>
        <p:grpSpPr>
          <a:xfrm>
            <a:off x="0" y="1"/>
            <a:ext cx="9143999" cy="5143500"/>
            <a:chOff x="0" y="11"/>
            <a:chExt cx="9144000" cy="10937081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"/>
              <a:ext cx="9144000" cy="10937081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75" y="8793956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Tarefa para Casa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05"/>
              <a:ext cx="8229600" cy="1596628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5" y="1200158"/>
              <a:ext cx="342900" cy="367902"/>
            </a:xfrm>
            <a:prstGeom prst="ellipse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78" y="1285879"/>
              <a:ext cx="171451" cy="171451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085857" y="1254295"/>
              <a:ext cx="2512702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um programa que:</a:t>
              </a:r>
              <a:endParaRPr lang="en-US" sz="1687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914403" y="1695808"/>
              <a:ext cx="7672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Recebe um número</a:t>
              </a:r>
              <a:endParaRPr lang="en-US" sz="1125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914403" y="1952984"/>
              <a:ext cx="7672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Informa se é positivo, negativo ou zero</a:t>
              </a:r>
              <a:endParaRPr lang="en-US" sz="1125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914403" y="2210160"/>
              <a:ext cx="7672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Informa se é par ou ímpar</a:t>
              </a:r>
              <a:endParaRPr lang="en-US" sz="1125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457207" y="2978601"/>
              <a:ext cx="830103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Exemplo de solução:</a:t>
              </a:r>
              <a:endParaRPr lang="en-US" sz="1351" dirty="0"/>
            </a:p>
          </p:txBody>
        </p:sp>
        <p:sp>
          <p:nvSpPr>
            <p:cNvPr id="14" name="Shape 10"/>
            <p:cNvSpPr/>
            <p:nvPr/>
          </p:nvSpPr>
          <p:spPr>
            <a:xfrm>
              <a:off x="457200" y="3282563"/>
              <a:ext cx="8229600" cy="4739879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5" name="Text 11"/>
            <p:cNvSpPr/>
            <p:nvPr/>
          </p:nvSpPr>
          <p:spPr>
            <a:xfrm>
              <a:off x="628657" y="3482639"/>
              <a:ext cx="255746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Receber o número do usuário</a:t>
              </a:r>
              <a:endParaRPr lang="en-US" sz="1125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628657" y="3771961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numero</a:t>
              </a:r>
              <a:endParaRPr lang="en-US" sz="1125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1143001" y="377196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1400174" y="3771961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int</a:t>
              </a:r>
              <a:endParaRPr lang="en-US" sz="1125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1657351" y="377196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1743076" y="377196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input</a:t>
              </a:r>
              <a:endParaRPr lang="en-US" sz="1125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2171700" y="377196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2257432" y="3771961"/>
              <a:ext cx="178594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"Digite um número: "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3971925" y="3771961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))</a:t>
              </a:r>
              <a:endParaRPr lang="en-US" sz="1125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628655" y="4118432"/>
              <a:ext cx="3757612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Verificar se é positivo, negativo ou zero</a:t>
              </a:r>
              <a:endParaRPr lang="en-US" sz="1125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628649" y="440775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885832" y="4407755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numero</a:t>
              </a:r>
              <a:endParaRPr lang="en-US" sz="1125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1400176" y="440775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</a:t>
              </a:r>
              <a:endParaRPr lang="en-US" sz="1125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1657351" y="440775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0</a:t>
              </a:r>
              <a:endParaRPr lang="en-US" sz="1125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1743076" y="440775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628651" y="469707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1057275" y="469707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1143004" y="4697078"/>
              <a:ext cx="1957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"O número é positivo."</a:t>
              </a:r>
              <a:endParaRPr lang="en-US" sz="1125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3028951" y="469707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628653" y="498640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elif</a:t>
              </a:r>
              <a:endParaRPr lang="en-US" sz="1125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1057283" y="4986400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numero</a:t>
              </a:r>
              <a:endParaRPr lang="en-US" sz="1125" dirty="0"/>
            </a:p>
          </p:txBody>
        </p:sp>
        <p:sp>
          <p:nvSpPr>
            <p:cNvPr id="36" name="Text 32"/>
            <p:cNvSpPr/>
            <p:nvPr/>
          </p:nvSpPr>
          <p:spPr>
            <a:xfrm>
              <a:off x="1571625" y="498640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&lt;</a:t>
              </a:r>
              <a:endParaRPr lang="en-US" sz="1125" dirty="0"/>
            </a:p>
          </p:txBody>
        </p:sp>
        <p:sp>
          <p:nvSpPr>
            <p:cNvPr id="37" name="Text 33"/>
            <p:cNvSpPr/>
            <p:nvPr/>
          </p:nvSpPr>
          <p:spPr>
            <a:xfrm>
              <a:off x="1828800" y="498640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0</a:t>
              </a:r>
              <a:endParaRPr lang="en-US" sz="1125" dirty="0"/>
            </a:p>
          </p:txBody>
        </p:sp>
        <p:sp>
          <p:nvSpPr>
            <p:cNvPr id="38" name="Text 34"/>
            <p:cNvSpPr/>
            <p:nvPr/>
          </p:nvSpPr>
          <p:spPr>
            <a:xfrm>
              <a:off x="1914524" y="498640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39" name="Text 35"/>
            <p:cNvSpPr/>
            <p:nvPr/>
          </p:nvSpPr>
          <p:spPr>
            <a:xfrm>
              <a:off x="628650" y="527571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40" name="Text 36"/>
            <p:cNvSpPr/>
            <p:nvPr/>
          </p:nvSpPr>
          <p:spPr>
            <a:xfrm>
              <a:off x="1057275" y="52757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41" name="Text 37"/>
            <p:cNvSpPr/>
            <p:nvPr/>
          </p:nvSpPr>
          <p:spPr>
            <a:xfrm>
              <a:off x="1143000" y="5275716"/>
              <a:ext cx="19573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"O número é negativo."</a:t>
              </a:r>
              <a:endParaRPr lang="en-US" sz="1125" dirty="0"/>
            </a:p>
          </p:txBody>
        </p:sp>
        <p:sp>
          <p:nvSpPr>
            <p:cNvPr id="42" name="Text 38"/>
            <p:cNvSpPr/>
            <p:nvPr/>
          </p:nvSpPr>
          <p:spPr>
            <a:xfrm>
              <a:off x="3028950" y="527571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43" name="Text 39"/>
            <p:cNvSpPr/>
            <p:nvPr/>
          </p:nvSpPr>
          <p:spPr>
            <a:xfrm>
              <a:off x="628650" y="5565038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44" name="Text 40"/>
            <p:cNvSpPr/>
            <p:nvPr/>
          </p:nvSpPr>
          <p:spPr>
            <a:xfrm>
              <a:off x="971550" y="556503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45" name="Text 41"/>
            <p:cNvSpPr/>
            <p:nvPr/>
          </p:nvSpPr>
          <p:spPr>
            <a:xfrm>
              <a:off x="628650" y="585436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46" name="Text 42"/>
            <p:cNvSpPr/>
            <p:nvPr/>
          </p:nvSpPr>
          <p:spPr>
            <a:xfrm>
              <a:off x="1057275" y="585436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47" name="Text 43"/>
            <p:cNvSpPr/>
            <p:nvPr/>
          </p:nvSpPr>
          <p:spPr>
            <a:xfrm>
              <a:off x="1143000" y="5854360"/>
              <a:ext cx="16144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"O número é zero."</a:t>
              </a:r>
              <a:endParaRPr lang="en-US" sz="1125" dirty="0"/>
            </a:p>
          </p:txBody>
        </p:sp>
        <p:sp>
          <p:nvSpPr>
            <p:cNvPr id="48" name="Text 44"/>
            <p:cNvSpPr/>
            <p:nvPr/>
          </p:nvSpPr>
          <p:spPr>
            <a:xfrm>
              <a:off x="2686050" y="585436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49" name="Text 45"/>
            <p:cNvSpPr/>
            <p:nvPr/>
          </p:nvSpPr>
          <p:spPr>
            <a:xfrm>
              <a:off x="628650" y="6200831"/>
              <a:ext cx="255746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Verificar se é par ou ímpar</a:t>
              </a:r>
              <a:endParaRPr lang="en-US" sz="1125" dirty="0"/>
            </a:p>
          </p:txBody>
        </p:sp>
        <p:sp>
          <p:nvSpPr>
            <p:cNvPr id="50" name="Text 46"/>
            <p:cNvSpPr/>
            <p:nvPr/>
          </p:nvSpPr>
          <p:spPr>
            <a:xfrm>
              <a:off x="628650" y="6490153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51" name="Text 47"/>
            <p:cNvSpPr/>
            <p:nvPr/>
          </p:nvSpPr>
          <p:spPr>
            <a:xfrm>
              <a:off x="885825" y="6490153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numero</a:t>
              </a:r>
              <a:endParaRPr lang="en-US" sz="1125" dirty="0"/>
            </a:p>
          </p:txBody>
        </p:sp>
        <p:sp>
          <p:nvSpPr>
            <p:cNvPr id="52" name="Text 48"/>
            <p:cNvSpPr/>
            <p:nvPr/>
          </p:nvSpPr>
          <p:spPr>
            <a:xfrm>
              <a:off x="1400175" y="6490153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!=</a:t>
              </a:r>
              <a:endParaRPr lang="en-US" sz="1125" dirty="0"/>
            </a:p>
          </p:txBody>
        </p:sp>
        <p:sp>
          <p:nvSpPr>
            <p:cNvPr id="53" name="Text 49"/>
            <p:cNvSpPr/>
            <p:nvPr/>
          </p:nvSpPr>
          <p:spPr>
            <a:xfrm>
              <a:off x="1743075" y="6490153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0</a:t>
              </a:r>
              <a:endParaRPr lang="en-US" sz="1125" dirty="0"/>
            </a:p>
          </p:txBody>
        </p:sp>
        <p:sp>
          <p:nvSpPr>
            <p:cNvPr id="54" name="Text 50"/>
            <p:cNvSpPr/>
            <p:nvPr/>
          </p:nvSpPr>
          <p:spPr>
            <a:xfrm>
              <a:off x="1828800" y="6490153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55" name="Text 51"/>
            <p:cNvSpPr/>
            <p:nvPr/>
          </p:nvSpPr>
          <p:spPr>
            <a:xfrm>
              <a:off x="2000250" y="6490153"/>
              <a:ext cx="23002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Zero não é par nem ímpar</a:t>
              </a:r>
              <a:endParaRPr lang="en-US" sz="1125" dirty="0"/>
            </a:p>
          </p:txBody>
        </p:sp>
        <p:sp>
          <p:nvSpPr>
            <p:cNvPr id="56" name="Text 52"/>
            <p:cNvSpPr/>
            <p:nvPr/>
          </p:nvSpPr>
          <p:spPr>
            <a:xfrm>
              <a:off x="628650" y="677947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57" name="Text 53"/>
            <p:cNvSpPr/>
            <p:nvPr/>
          </p:nvSpPr>
          <p:spPr>
            <a:xfrm>
              <a:off x="885825" y="6779475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numero</a:t>
              </a:r>
              <a:endParaRPr lang="en-US" sz="1125" dirty="0"/>
            </a:p>
          </p:txBody>
        </p:sp>
        <p:sp>
          <p:nvSpPr>
            <p:cNvPr id="58" name="Text 54"/>
            <p:cNvSpPr/>
            <p:nvPr/>
          </p:nvSpPr>
          <p:spPr>
            <a:xfrm>
              <a:off x="1400175" y="677947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%</a:t>
              </a:r>
              <a:endParaRPr lang="en-US" sz="1125" dirty="0"/>
            </a:p>
          </p:txBody>
        </p:sp>
        <p:sp>
          <p:nvSpPr>
            <p:cNvPr id="59" name="Text 55"/>
            <p:cNvSpPr/>
            <p:nvPr/>
          </p:nvSpPr>
          <p:spPr>
            <a:xfrm>
              <a:off x="1657350" y="677947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2</a:t>
              </a:r>
              <a:endParaRPr lang="en-US" sz="1125" dirty="0"/>
            </a:p>
          </p:txBody>
        </p:sp>
        <p:sp>
          <p:nvSpPr>
            <p:cNvPr id="60" name="Text 56"/>
            <p:cNvSpPr/>
            <p:nvPr/>
          </p:nvSpPr>
          <p:spPr>
            <a:xfrm>
              <a:off x="1743075" y="677947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==</a:t>
              </a:r>
              <a:endParaRPr lang="en-US" sz="1125" dirty="0"/>
            </a:p>
          </p:txBody>
        </p:sp>
        <p:sp>
          <p:nvSpPr>
            <p:cNvPr id="61" name="Text 57"/>
            <p:cNvSpPr/>
            <p:nvPr/>
          </p:nvSpPr>
          <p:spPr>
            <a:xfrm>
              <a:off x="2085975" y="677947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0</a:t>
              </a:r>
              <a:endParaRPr lang="en-US" sz="1125" dirty="0"/>
            </a:p>
          </p:txBody>
        </p:sp>
        <p:sp>
          <p:nvSpPr>
            <p:cNvPr id="62" name="Text 58"/>
            <p:cNvSpPr/>
            <p:nvPr/>
          </p:nvSpPr>
          <p:spPr>
            <a:xfrm>
              <a:off x="2171700" y="677947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63" name="Text 59"/>
            <p:cNvSpPr/>
            <p:nvPr/>
          </p:nvSpPr>
          <p:spPr>
            <a:xfrm>
              <a:off x="628650" y="7068797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64" name="Text 60"/>
            <p:cNvSpPr/>
            <p:nvPr/>
          </p:nvSpPr>
          <p:spPr>
            <a:xfrm>
              <a:off x="1057275" y="706879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65" name="Text 61"/>
            <p:cNvSpPr/>
            <p:nvPr/>
          </p:nvSpPr>
          <p:spPr>
            <a:xfrm>
              <a:off x="1143000" y="7068797"/>
              <a:ext cx="152876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"O número é par."</a:t>
              </a:r>
              <a:endParaRPr lang="en-US" sz="1125" dirty="0"/>
            </a:p>
          </p:txBody>
        </p:sp>
        <p:sp>
          <p:nvSpPr>
            <p:cNvPr id="66" name="Text 62"/>
            <p:cNvSpPr/>
            <p:nvPr/>
          </p:nvSpPr>
          <p:spPr>
            <a:xfrm>
              <a:off x="2600325" y="706879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67" name="Text 63"/>
            <p:cNvSpPr/>
            <p:nvPr/>
          </p:nvSpPr>
          <p:spPr>
            <a:xfrm>
              <a:off x="628650" y="7358119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68" name="Text 64"/>
            <p:cNvSpPr/>
            <p:nvPr/>
          </p:nvSpPr>
          <p:spPr>
            <a:xfrm>
              <a:off x="971550" y="735811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69" name="Text 65"/>
            <p:cNvSpPr/>
            <p:nvPr/>
          </p:nvSpPr>
          <p:spPr>
            <a:xfrm>
              <a:off x="628650" y="764744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70" name="Text 66"/>
            <p:cNvSpPr/>
            <p:nvPr/>
          </p:nvSpPr>
          <p:spPr>
            <a:xfrm>
              <a:off x="1057275" y="764744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71" name="Text 67"/>
            <p:cNvSpPr/>
            <p:nvPr/>
          </p:nvSpPr>
          <p:spPr>
            <a:xfrm>
              <a:off x="1143000" y="7647441"/>
              <a:ext cx="170021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"O número é ímpar."</a:t>
              </a:r>
              <a:endParaRPr lang="en-US" sz="1125" dirty="0"/>
            </a:p>
          </p:txBody>
        </p:sp>
        <p:sp>
          <p:nvSpPr>
            <p:cNvPr id="72" name="Text 68"/>
            <p:cNvSpPr/>
            <p:nvPr/>
          </p:nvSpPr>
          <p:spPr>
            <a:xfrm>
              <a:off x="2771775" y="764744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73" name="Text 69"/>
            <p:cNvSpPr/>
            <p:nvPr/>
          </p:nvSpPr>
          <p:spPr>
            <a:xfrm>
              <a:off x="457200" y="8261392"/>
              <a:ext cx="830103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Exemplo de saída:</a:t>
              </a:r>
              <a:endParaRPr lang="en-US" sz="1351" dirty="0"/>
            </a:p>
          </p:txBody>
        </p:sp>
        <p:sp>
          <p:nvSpPr>
            <p:cNvPr id="74" name="Shape 70"/>
            <p:cNvSpPr/>
            <p:nvPr/>
          </p:nvSpPr>
          <p:spPr>
            <a:xfrm>
              <a:off x="457200" y="8593931"/>
              <a:ext cx="8229600" cy="885825"/>
            </a:xfrm>
            <a:prstGeom prst="rect">
              <a:avLst/>
            </a:prstGeom>
            <a:solidFill>
              <a:srgbClr val="F8F9FA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5" name="Shape 71"/>
            <p:cNvSpPr/>
            <p:nvPr/>
          </p:nvSpPr>
          <p:spPr>
            <a:xfrm>
              <a:off x="457200" y="8593931"/>
              <a:ext cx="28575" cy="885825"/>
            </a:xfrm>
            <a:prstGeom prst="rect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6" name="Text 72"/>
            <p:cNvSpPr/>
            <p:nvPr/>
          </p:nvSpPr>
          <p:spPr>
            <a:xfrm>
              <a:off x="571500" y="8720789"/>
              <a:ext cx="119744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Digite um número:</a:t>
              </a:r>
              <a:endParaRPr lang="en-US" sz="1125" dirty="0"/>
            </a:p>
          </p:txBody>
        </p:sp>
        <p:sp>
          <p:nvSpPr>
            <p:cNvPr id="77" name="Text 73"/>
            <p:cNvSpPr/>
            <p:nvPr/>
          </p:nvSpPr>
          <p:spPr>
            <a:xfrm>
              <a:off x="1778487" y="8720789"/>
              <a:ext cx="14106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-6</a:t>
              </a:r>
              <a:endParaRPr lang="en-US" sz="1125" dirty="0"/>
            </a:p>
          </p:txBody>
        </p:sp>
        <p:sp>
          <p:nvSpPr>
            <p:cNvPr id="78" name="Text 74"/>
            <p:cNvSpPr/>
            <p:nvPr/>
          </p:nvSpPr>
          <p:spPr>
            <a:xfrm>
              <a:off x="571500" y="8949389"/>
              <a:ext cx="1445437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EF444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 número é negativo.</a:t>
              </a:r>
              <a:endParaRPr lang="en-US" sz="1125" dirty="0"/>
            </a:p>
          </p:txBody>
        </p:sp>
        <p:sp>
          <p:nvSpPr>
            <p:cNvPr id="79" name="Text 75"/>
            <p:cNvSpPr/>
            <p:nvPr/>
          </p:nvSpPr>
          <p:spPr>
            <a:xfrm>
              <a:off x="571500" y="9178882"/>
              <a:ext cx="80724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 número é par.</a:t>
              </a:r>
              <a:endParaRPr lang="en-US" sz="1125" dirty="0"/>
            </a:p>
          </p:txBody>
        </p:sp>
        <p:sp>
          <p:nvSpPr>
            <p:cNvPr id="80" name="Shape 76"/>
            <p:cNvSpPr/>
            <p:nvPr/>
          </p:nvSpPr>
          <p:spPr>
            <a:xfrm>
              <a:off x="457200" y="9651206"/>
              <a:ext cx="8229600" cy="828675"/>
            </a:xfrm>
            <a:prstGeom prst="rect">
              <a:avLst/>
            </a:prstGeom>
            <a:solidFill>
              <a:srgbClr val="FFFB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1" name="Shape 77"/>
            <p:cNvSpPr/>
            <p:nvPr/>
          </p:nvSpPr>
          <p:spPr>
            <a:xfrm>
              <a:off x="457200" y="9651206"/>
              <a:ext cx="28575" cy="828675"/>
            </a:xfrm>
            <a:prstGeom prst="rect">
              <a:avLst/>
            </a:prstGeom>
            <a:solidFill>
              <a:srgbClr val="FBBF2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2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0" y="9851231"/>
              <a:ext cx="128588" cy="171450"/>
            </a:xfrm>
            <a:prstGeom prst="rect">
              <a:avLst/>
            </a:prstGeom>
          </p:spPr>
        </p:pic>
        <p:sp>
          <p:nvSpPr>
            <p:cNvPr id="83" name="Text 78"/>
            <p:cNvSpPr/>
            <p:nvPr/>
          </p:nvSpPr>
          <p:spPr>
            <a:xfrm>
              <a:off x="842963" y="9833017"/>
              <a:ext cx="1125308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Desafio extra:</a:t>
              </a:r>
              <a:endParaRPr lang="en-US" sz="1351" dirty="0"/>
            </a:p>
          </p:txBody>
        </p:sp>
        <p:sp>
          <p:nvSpPr>
            <p:cNvPr id="84" name="Text 79"/>
            <p:cNvSpPr/>
            <p:nvPr/>
          </p:nvSpPr>
          <p:spPr>
            <a:xfrm>
              <a:off x="628650" y="10121857"/>
              <a:ext cx="79581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Modifique o programa para receber vários números e parar apenas quando o usuário digitar 0.</a:t>
              </a:r>
              <a:endParaRPr lang="en-US" sz="1125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D1F40BE-BF1F-44EF-284A-7697F37FAE40}"/>
              </a:ext>
            </a:extLst>
          </p:cNvPr>
          <p:cNvGrpSpPr/>
          <p:nvPr/>
        </p:nvGrpSpPr>
        <p:grpSpPr>
          <a:xfrm>
            <a:off x="128187" y="75153"/>
            <a:ext cx="8904718" cy="4992503"/>
            <a:chOff x="0" y="5"/>
            <a:chExt cx="9144007" cy="5143503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"/>
              <a:ext cx="9144000" cy="5143500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3000383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Objetivos da Aula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6" y="2228857"/>
              <a:ext cx="285751" cy="285751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7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074" y="2314579"/>
              <a:ext cx="100012" cy="114300"/>
            </a:xfrm>
            <a:prstGeom prst="rect">
              <a:avLst/>
            </a:prstGeom>
          </p:spPr>
        </p:pic>
        <p:sp>
          <p:nvSpPr>
            <p:cNvPr id="8" name="Text 4"/>
            <p:cNvSpPr/>
            <p:nvPr/>
          </p:nvSpPr>
          <p:spPr>
            <a:xfrm>
              <a:off x="857256" y="2267793"/>
              <a:ext cx="3626263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Compreender operadores relacionais e lógicos</a:t>
              </a:r>
              <a:endParaRPr lang="en-US" sz="1351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457206" y="2686057"/>
              <a:ext cx="285751" cy="285751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10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074" y="2771779"/>
              <a:ext cx="100012" cy="114300"/>
            </a:xfrm>
            <a:prstGeom prst="rect">
              <a:avLst/>
            </a:prstGeom>
          </p:spPr>
        </p:pic>
        <p:sp>
          <p:nvSpPr>
            <p:cNvPr id="11" name="Text 6"/>
            <p:cNvSpPr/>
            <p:nvPr/>
          </p:nvSpPr>
          <p:spPr>
            <a:xfrm>
              <a:off x="857257" y="2717850"/>
              <a:ext cx="2444110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Utilizar estruturas condicionais</a:t>
              </a:r>
              <a:endParaRPr lang="en-US" sz="1351" dirty="0"/>
            </a:p>
          </p:txBody>
        </p:sp>
        <p:sp>
          <p:nvSpPr>
            <p:cNvPr id="12" name="Shape 7"/>
            <p:cNvSpPr/>
            <p:nvPr/>
          </p:nvSpPr>
          <p:spPr>
            <a:xfrm>
              <a:off x="3229935" y="2708386"/>
              <a:ext cx="320073" cy="251817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3" name="Text 8"/>
            <p:cNvSpPr/>
            <p:nvPr/>
          </p:nvSpPr>
          <p:spPr>
            <a:xfrm>
              <a:off x="3229927" y="2695981"/>
              <a:ext cx="230450" cy="276614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if</a:t>
              </a:r>
              <a:endParaRPr lang="en-US" sz="1351" dirty="0"/>
            </a:p>
          </p:txBody>
        </p:sp>
        <p:sp>
          <p:nvSpPr>
            <p:cNvPr id="14" name="Text 9"/>
            <p:cNvSpPr/>
            <p:nvPr/>
          </p:nvSpPr>
          <p:spPr>
            <a:xfrm>
              <a:off x="3549996" y="2717856"/>
              <a:ext cx="36870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,</a:t>
              </a:r>
              <a:endParaRPr lang="en-US" sz="1351" dirty="0"/>
            </a:p>
          </p:txBody>
        </p:sp>
        <p:sp>
          <p:nvSpPr>
            <p:cNvPr id="15" name="Shape 10"/>
            <p:cNvSpPr/>
            <p:nvPr/>
          </p:nvSpPr>
          <p:spPr>
            <a:xfrm>
              <a:off x="3645277" y="2708386"/>
              <a:ext cx="525847" cy="251817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6" name="Text 11"/>
            <p:cNvSpPr/>
            <p:nvPr/>
          </p:nvSpPr>
          <p:spPr>
            <a:xfrm>
              <a:off x="3645276" y="2695981"/>
              <a:ext cx="357087" cy="276614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elif</a:t>
              </a:r>
              <a:endParaRPr lang="en-US" sz="1351" dirty="0"/>
            </a:p>
          </p:txBody>
        </p:sp>
        <p:sp>
          <p:nvSpPr>
            <p:cNvPr id="17" name="Text 12"/>
            <p:cNvSpPr/>
            <p:nvPr/>
          </p:nvSpPr>
          <p:spPr>
            <a:xfrm>
              <a:off x="4171115" y="2717856"/>
              <a:ext cx="91372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</a:t>
              </a:r>
              <a:endParaRPr lang="en-US" sz="1351" dirty="0"/>
            </a:p>
          </p:txBody>
        </p:sp>
        <p:sp>
          <p:nvSpPr>
            <p:cNvPr id="18" name="Shape 13"/>
            <p:cNvSpPr/>
            <p:nvPr/>
          </p:nvSpPr>
          <p:spPr>
            <a:xfrm>
              <a:off x="4361745" y="2708386"/>
              <a:ext cx="525847" cy="251817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9" name="Text 14"/>
            <p:cNvSpPr/>
            <p:nvPr/>
          </p:nvSpPr>
          <p:spPr>
            <a:xfrm>
              <a:off x="4361737" y="2695981"/>
              <a:ext cx="456474" cy="276614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else</a:t>
              </a:r>
              <a:endParaRPr lang="en-US" sz="1351" dirty="0"/>
            </a:p>
          </p:txBody>
        </p:sp>
        <p:sp>
          <p:nvSpPr>
            <p:cNvPr id="20" name="Shape 15"/>
            <p:cNvSpPr/>
            <p:nvPr/>
          </p:nvSpPr>
          <p:spPr>
            <a:xfrm>
              <a:off x="457206" y="3143257"/>
              <a:ext cx="285751" cy="285751"/>
            </a:xfrm>
            <a:prstGeom prst="ellipse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21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2928" y="3228979"/>
              <a:ext cx="114300" cy="114300"/>
            </a:xfrm>
            <a:prstGeom prst="rect">
              <a:avLst/>
            </a:prstGeom>
          </p:spPr>
        </p:pic>
        <p:sp>
          <p:nvSpPr>
            <p:cNvPr id="22" name="Text 16"/>
            <p:cNvSpPr/>
            <p:nvPr/>
          </p:nvSpPr>
          <p:spPr>
            <a:xfrm>
              <a:off x="857252" y="3182193"/>
              <a:ext cx="3244603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Escrever programas que tomam decisões</a:t>
              </a:r>
              <a:endParaRPr lang="en-US" sz="1351" dirty="0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7592F75-3DDC-1892-45AC-0D50B5846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79295" y="75153"/>
              <a:ext cx="1636084" cy="1636084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83455B1-B65B-87AD-6336-81B3CC2C4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93068" y="4145020"/>
              <a:ext cx="5486400" cy="4476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4CCED20-5D8B-E669-4DBB-ADC4FECA38F4}"/>
              </a:ext>
            </a:extLst>
          </p:cNvPr>
          <p:cNvGrpSpPr/>
          <p:nvPr/>
        </p:nvGrpSpPr>
        <p:grpSpPr>
          <a:xfrm>
            <a:off x="68366" y="119641"/>
            <a:ext cx="8930355" cy="5023860"/>
            <a:chOff x="0" y="8"/>
            <a:chExt cx="9144007" cy="5400676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8"/>
              <a:ext cx="9144000" cy="5400676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3257556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Operadores Relacionais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2" y="1028701"/>
              <a:ext cx="4057652" cy="62865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571504" y="1164434"/>
              <a:ext cx="357188" cy="357188"/>
            </a:xfrm>
            <a:prstGeom prst="rect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" name="Text 5"/>
            <p:cNvSpPr/>
            <p:nvPr/>
          </p:nvSpPr>
          <p:spPr>
            <a:xfrm>
              <a:off x="672904" y="1218380"/>
              <a:ext cx="298654" cy="2492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&gt;</a:t>
              </a:r>
              <a:endParaRPr lang="en-US" sz="162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042994" y="1153369"/>
              <a:ext cx="2809895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maior que</a:t>
              </a:r>
              <a:endParaRPr lang="en-US" sz="1351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042994" y="1388083"/>
              <a:ext cx="2809895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 se o valor à esquerda é maior que o da direita</a:t>
              </a:r>
              <a:endParaRPr lang="en-US" sz="900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4629156" y="1028706"/>
              <a:ext cx="4057652" cy="62865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2" name="Shape 9"/>
            <p:cNvSpPr/>
            <p:nvPr/>
          </p:nvSpPr>
          <p:spPr>
            <a:xfrm>
              <a:off x="4743454" y="1164434"/>
              <a:ext cx="357188" cy="357188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3" name="Text 10"/>
            <p:cNvSpPr/>
            <p:nvPr/>
          </p:nvSpPr>
          <p:spPr>
            <a:xfrm>
              <a:off x="4743450" y="1218385"/>
              <a:ext cx="147476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&lt;</a:t>
              </a:r>
              <a:endParaRPr lang="en-US" sz="1620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5214942" y="1153374"/>
              <a:ext cx="284806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menor que</a:t>
              </a:r>
              <a:endParaRPr lang="en-US" sz="1351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5214942" y="1388086"/>
              <a:ext cx="2848068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 se o valor à esquerda é menor que o da direita</a:t>
              </a:r>
              <a:endParaRPr lang="en-US" sz="900" dirty="0"/>
            </a:p>
          </p:txBody>
        </p:sp>
        <p:sp>
          <p:nvSpPr>
            <p:cNvPr id="16" name="Shape 13"/>
            <p:cNvSpPr/>
            <p:nvPr/>
          </p:nvSpPr>
          <p:spPr>
            <a:xfrm>
              <a:off x="457202" y="1885953"/>
              <a:ext cx="4057652" cy="62865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7" name="Shape 14"/>
            <p:cNvSpPr/>
            <p:nvPr/>
          </p:nvSpPr>
          <p:spPr>
            <a:xfrm>
              <a:off x="571504" y="2021684"/>
              <a:ext cx="357188" cy="357188"/>
            </a:xfrm>
            <a:prstGeom prst="rect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8" name="Text 15"/>
            <p:cNvSpPr/>
            <p:nvPr/>
          </p:nvSpPr>
          <p:spPr>
            <a:xfrm>
              <a:off x="571503" y="2075632"/>
              <a:ext cx="294953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&gt;=</a:t>
              </a:r>
              <a:endParaRPr lang="en-US" sz="1620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1042994" y="2010619"/>
              <a:ext cx="3083143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maior ou igual</a:t>
              </a:r>
              <a:endParaRPr lang="en-US" sz="1351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1042994" y="2245333"/>
              <a:ext cx="3083143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 se o valor à esquerda é maior ou igual ao da direita</a:t>
              </a:r>
              <a:endParaRPr lang="en-US" sz="900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4629156" y="1885956"/>
              <a:ext cx="4057652" cy="62865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2" name="Shape 19"/>
            <p:cNvSpPr/>
            <p:nvPr/>
          </p:nvSpPr>
          <p:spPr>
            <a:xfrm>
              <a:off x="4743454" y="2021684"/>
              <a:ext cx="357188" cy="357188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3" name="Text 20"/>
            <p:cNvSpPr/>
            <p:nvPr/>
          </p:nvSpPr>
          <p:spPr>
            <a:xfrm>
              <a:off x="4743457" y="2075635"/>
              <a:ext cx="294953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&lt;=</a:t>
              </a:r>
              <a:endParaRPr lang="en-US" sz="1620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214942" y="2010624"/>
              <a:ext cx="3121316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menor ou igual</a:t>
              </a:r>
              <a:endParaRPr lang="en-US" sz="1351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5214942" y="2245336"/>
              <a:ext cx="3121316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 se o valor à esquerda é menor ou igual ao da direita</a:t>
              </a:r>
              <a:endParaRPr lang="en-US" sz="900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471490" y="2686052"/>
              <a:ext cx="4057652" cy="62865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7" name="Shape 24"/>
            <p:cNvSpPr/>
            <p:nvPr/>
          </p:nvSpPr>
          <p:spPr>
            <a:xfrm>
              <a:off x="571504" y="2878936"/>
              <a:ext cx="357188" cy="357188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8" name="Text 25"/>
            <p:cNvSpPr/>
            <p:nvPr/>
          </p:nvSpPr>
          <p:spPr>
            <a:xfrm>
              <a:off x="571503" y="2932881"/>
              <a:ext cx="294953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==</a:t>
              </a:r>
              <a:endParaRPr lang="en-US" sz="1620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1042991" y="2867870"/>
              <a:ext cx="169786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igual a</a:t>
              </a:r>
              <a:endParaRPr lang="en-US" sz="1351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1042991" y="3102582"/>
              <a:ext cx="1697868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 se os valores são iguais</a:t>
              </a:r>
              <a:endParaRPr lang="en-US" sz="900" dirty="0"/>
            </a:p>
          </p:txBody>
        </p:sp>
        <p:sp>
          <p:nvSpPr>
            <p:cNvPr id="31" name="Shape 28"/>
            <p:cNvSpPr/>
            <p:nvPr/>
          </p:nvSpPr>
          <p:spPr>
            <a:xfrm>
              <a:off x="4629156" y="2743206"/>
              <a:ext cx="4057652" cy="628651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2" name="Shape 29"/>
            <p:cNvSpPr/>
            <p:nvPr/>
          </p:nvSpPr>
          <p:spPr>
            <a:xfrm>
              <a:off x="4743454" y="2878936"/>
              <a:ext cx="357188" cy="357188"/>
            </a:xfrm>
            <a:prstGeom prst="rect">
              <a:avLst/>
            </a:prstGeom>
            <a:solidFill>
              <a:srgbClr val="64646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3" name="Text 30"/>
            <p:cNvSpPr/>
            <p:nvPr/>
          </p:nvSpPr>
          <p:spPr>
            <a:xfrm>
              <a:off x="4743451" y="2932887"/>
              <a:ext cx="214802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!=</a:t>
              </a:r>
              <a:endParaRPr lang="en-US" sz="1620" dirty="0"/>
            </a:p>
          </p:txBody>
        </p:sp>
        <p:sp>
          <p:nvSpPr>
            <p:cNvPr id="34" name="Text 31"/>
            <p:cNvSpPr/>
            <p:nvPr/>
          </p:nvSpPr>
          <p:spPr>
            <a:xfrm>
              <a:off x="5214944" y="2867874"/>
              <a:ext cx="190118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diferente de</a:t>
              </a:r>
              <a:endParaRPr lang="en-US" sz="1351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5214944" y="3102586"/>
              <a:ext cx="1901188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 se os valores são diferentes</a:t>
              </a:r>
              <a:endParaRPr lang="en-US" sz="900" dirty="0"/>
            </a:p>
          </p:txBody>
        </p:sp>
        <p:pic>
          <p:nvPicPr>
            <p:cNvPr id="3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7357" y="3657608"/>
              <a:ext cx="2449275" cy="12858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F0B0FD7-075F-6E35-BCE3-93CF0CD52453}"/>
              </a:ext>
            </a:extLst>
          </p:cNvPr>
          <p:cNvGrpSpPr/>
          <p:nvPr/>
        </p:nvGrpSpPr>
        <p:grpSpPr>
          <a:xfrm>
            <a:off x="76912" y="76912"/>
            <a:ext cx="9067095" cy="5021548"/>
            <a:chOff x="0" y="2"/>
            <a:chExt cx="9144007" cy="6858006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"/>
              <a:ext cx="9144000" cy="6858000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4714883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2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Exemplos</a:t>
              </a:r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de Operadores Relacionais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11"/>
              <a:ext cx="8229600" cy="1443038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Text 4"/>
            <p:cNvSpPr/>
            <p:nvPr/>
          </p:nvSpPr>
          <p:spPr>
            <a:xfrm>
              <a:off x="628651" y="122878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057283" y="1228786"/>
              <a:ext cx="62837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(10 &gt; 5)</a:t>
              </a:r>
              <a:endParaRPr lang="en-US" sz="1125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828812" y="1228786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True</a:t>
              </a:r>
              <a:endParaRPr lang="en-US" sz="1125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628651" y="1518107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057283" y="1518107"/>
              <a:ext cx="62837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(3 &lt;= 2)</a:t>
              </a:r>
              <a:endParaRPr lang="en-US" sz="1125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1828808" y="1518107"/>
              <a:ext cx="549831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False</a:t>
              </a:r>
              <a:endParaRPr lang="en-US" sz="1125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628651" y="180743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1057283" y="1807430"/>
              <a:ext cx="62837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(7 == 7)</a:t>
              </a:r>
              <a:endParaRPr lang="en-US" sz="1125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1828812" y="1807430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True</a:t>
              </a:r>
              <a:endParaRPr lang="en-US" sz="1125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628651" y="2096752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057283" y="2096752"/>
              <a:ext cx="62837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(4 != 3)</a:t>
              </a:r>
              <a:endParaRPr lang="en-US" sz="1125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1828812" y="2096752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True</a:t>
              </a:r>
              <a:endParaRPr lang="en-US" sz="1125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457207" y="2710711"/>
              <a:ext cx="830103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Resultado:</a:t>
              </a:r>
              <a:endParaRPr lang="en-US" sz="1351" dirty="0"/>
            </a:p>
          </p:txBody>
        </p:sp>
        <p:sp>
          <p:nvSpPr>
            <p:cNvPr id="20" name="Shape 17"/>
            <p:cNvSpPr/>
            <p:nvPr/>
          </p:nvSpPr>
          <p:spPr>
            <a:xfrm>
              <a:off x="457200" y="3014672"/>
              <a:ext cx="8229600" cy="1243013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1" name="Shape 18"/>
            <p:cNvSpPr/>
            <p:nvPr/>
          </p:nvSpPr>
          <p:spPr>
            <a:xfrm>
              <a:off x="457208" y="3014667"/>
              <a:ext cx="28574" cy="1243013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2" name="Text 19"/>
            <p:cNvSpPr/>
            <p:nvPr/>
          </p:nvSpPr>
          <p:spPr>
            <a:xfrm>
              <a:off x="571503" y="315760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22C5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571501" y="3418345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EF4444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571503" y="3679094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22C5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571503" y="393984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22C5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26" name="Shape 23"/>
            <p:cNvSpPr/>
            <p:nvPr/>
          </p:nvSpPr>
          <p:spPr>
            <a:xfrm>
              <a:off x="457202" y="4429128"/>
              <a:ext cx="4057652" cy="857252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7" name="Shape 24"/>
            <p:cNvSpPr/>
            <p:nvPr/>
          </p:nvSpPr>
          <p:spPr>
            <a:xfrm>
              <a:off x="571506" y="4543431"/>
              <a:ext cx="200025" cy="285751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2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8654" y="4625581"/>
              <a:ext cx="85724" cy="114300"/>
            </a:xfrm>
            <a:prstGeom prst="rect">
              <a:avLst/>
            </a:prstGeom>
          </p:spPr>
        </p:pic>
        <p:sp>
          <p:nvSpPr>
            <p:cNvPr id="29" name="Text 25"/>
            <p:cNvSpPr/>
            <p:nvPr/>
          </p:nvSpPr>
          <p:spPr>
            <a:xfrm>
              <a:off x="828680" y="4599744"/>
              <a:ext cx="432811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10 &gt; 5</a:t>
              </a:r>
              <a:endParaRPr lang="en-US" sz="1125" dirty="0"/>
            </a:p>
          </p:txBody>
        </p:sp>
        <p:sp>
          <p:nvSpPr>
            <p:cNvPr id="30" name="Shape 26"/>
            <p:cNvSpPr/>
            <p:nvPr/>
          </p:nvSpPr>
          <p:spPr>
            <a:xfrm>
              <a:off x="571501" y="4886332"/>
              <a:ext cx="457200" cy="285751"/>
            </a:xfrm>
            <a:prstGeom prst="rect">
              <a:avLst/>
            </a:prstGeom>
            <a:solidFill>
              <a:srgbClr val="DBEAFE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1" name="Text 27"/>
            <p:cNvSpPr/>
            <p:nvPr/>
          </p:nvSpPr>
          <p:spPr>
            <a:xfrm>
              <a:off x="704564" y="4891218"/>
              <a:ext cx="262510" cy="275975"/>
            </a:xfrm>
            <a:prstGeom prst="rect">
              <a:avLst/>
            </a:prstGeom>
            <a:noFill/>
            <a:ln/>
          </p:spPr>
          <p:txBody>
            <a:bodyPr wrap="none" lIns="68073" tIns="68073" rIns="68073" bIns="68073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10</a:t>
              </a:r>
              <a:endParaRPr lang="en-US" sz="900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1605501" y="4942644"/>
              <a:ext cx="9938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3B82F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&gt;</a:t>
              </a:r>
              <a:endParaRPr lang="en-US" sz="1125" dirty="0"/>
            </a:p>
          </p:txBody>
        </p:sp>
        <p:sp>
          <p:nvSpPr>
            <p:cNvPr id="33" name="Shape 29"/>
            <p:cNvSpPr/>
            <p:nvPr/>
          </p:nvSpPr>
          <p:spPr>
            <a:xfrm>
              <a:off x="2265741" y="4886336"/>
              <a:ext cx="457200" cy="285751"/>
            </a:xfrm>
            <a:prstGeom prst="rect">
              <a:avLst/>
            </a:prstGeom>
            <a:solidFill>
              <a:srgbClr val="DBEAFE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4" name="Text 30"/>
            <p:cNvSpPr/>
            <p:nvPr/>
          </p:nvSpPr>
          <p:spPr>
            <a:xfrm>
              <a:off x="2430069" y="4891223"/>
              <a:ext cx="199992" cy="275975"/>
            </a:xfrm>
            <a:prstGeom prst="rect">
              <a:avLst/>
            </a:prstGeom>
            <a:noFill/>
            <a:ln/>
          </p:spPr>
          <p:txBody>
            <a:bodyPr wrap="none" lIns="68073" tIns="68073" rIns="68073" bIns="68073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5</a:t>
              </a:r>
              <a:endParaRPr lang="en-US" sz="900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3299742" y="4959961"/>
              <a:ext cx="8175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10B98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=</a:t>
              </a:r>
              <a:endParaRPr lang="en-US" sz="900" dirty="0"/>
            </a:p>
          </p:txBody>
        </p:sp>
        <p:sp>
          <p:nvSpPr>
            <p:cNvPr id="36" name="Shape 32"/>
            <p:cNvSpPr/>
            <p:nvPr/>
          </p:nvSpPr>
          <p:spPr>
            <a:xfrm>
              <a:off x="3943295" y="4886336"/>
              <a:ext cx="457200" cy="285751"/>
            </a:xfrm>
            <a:prstGeom prst="rect">
              <a:avLst/>
            </a:prstGeom>
            <a:solidFill>
              <a:srgbClr val="D1FAE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7" name="Text 33"/>
            <p:cNvSpPr/>
            <p:nvPr/>
          </p:nvSpPr>
          <p:spPr>
            <a:xfrm>
              <a:off x="4025065" y="4891223"/>
              <a:ext cx="365102" cy="275975"/>
            </a:xfrm>
            <a:prstGeom prst="rect">
              <a:avLst/>
            </a:prstGeom>
            <a:noFill/>
            <a:ln/>
          </p:spPr>
          <p:txBody>
            <a:bodyPr wrap="none" lIns="68073" tIns="68073" rIns="68073" bIns="68073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38" name="Shape 34"/>
            <p:cNvSpPr/>
            <p:nvPr/>
          </p:nvSpPr>
          <p:spPr>
            <a:xfrm>
              <a:off x="4629156" y="4429131"/>
              <a:ext cx="4057652" cy="857252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9" name="Shape 35"/>
            <p:cNvSpPr/>
            <p:nvPr/>
          </p:nvSpPr>
          <p:spPr>
            <a:xfrm>
              <a:off x="4743462" y="4543436"/>
              <a:ext cx="214313" cy="285751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40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607" y="4625581"/>
              <a:ext cx="100012" cy="114300"/>
            </a:xfrm>
            <a:prstGeom prst="rect">
              <a:avLst/>
            </a:prstGeom>
          </p:spPr>
        </p:pic>
        <p:sp>
          <p:nvSpPr>
            <p:cNvPr id="41" name="Text 36"/>
            <p:cNvSpPr/>
            <p:nvPr/>
          </p:nvSpPr>
          <p:spPr>
            <a:xfrm>
              <a:off x="5014924" y="4599744"/>
              <a:ext cx="45204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 &lt;= 2</a:t>
              </a:r>
              <a:endParaRPr lang="en-US" sz="1125" dirty="0"/>
            </a:p>
          </p:txBody>
        </p:sp>
        <p:sp>
          <p:nvSpPr>
            <p:cNvPr id="42" name="Shape 37"/>
            <p:cNvSpPr/>
            <p:nvPr/>
          </p:nvSpPr>
          <p:spPr>
            <a:xfrm>
              <a:off x="4743452" y="4886336"/>
              <a:ext cx="457200" cy="285751"/>
            </a:xfrm>
            <a:prstGeom prst="rect">
              <a:avLst/>
            </a:prstGeom>
            <a:solidFill>
              <a:srgbClr val="DBEAFE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3" name="Text 38"/>
            <p:cNvSpPr/>
            <p:nvPr/>
          </p:nvSpPr>
          <p:spPr>
            <a:xfrm>
              <a:off x="4907778" y="4891223"/>
              <a:ext cx="199992" cy="275975"/>
            </a:xfrm>
            <a:prstGeom prst="rect">
              <a:avLst/>
            </a:prstGeom>
            <a:noFill/>
            <a:ln/>
          </p:spPr>
          <p:txBody>
            <a:bodyPr wrap="none" lIns="68073" tIns="68073" rIns="68073" bIns="68073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900" dirty="0"/>
            </a:p>
          </p:txBody>
        </p:sp>
        <p:sp>
          <p:nvSpPr>
            <p:cNvPr id="44" name="Text 39"/>
            <p:cNvSpPr/>
            <p:nvPr/>
          </p:nvSpPr>
          <p:spPr>
            <a:xfrm>
              <a:off x="5756608" y="4942644"/>
              <a:ext cx="19877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3B82F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&lt;=</a:t>
              </a:r>
              <a:endParaRPr lang="en-US" sz="1125" dirty="0"/>
            </a:p>
          </p:txBody>
        </p:sp>
        <p:sp>
          <p:nvSpPr>
            <p:cNvPr id="45" name="Shape 40"/>
            <p:cNvSpPr/>
            <p:nvPr/>
          </p:nvSpPr>
          <p:spPr>
            <a:xfrm>
              <a:off x="6479437" y="4886336"/>
              <a:ext cx="457200" cy="285751"/>
            </a:xfrm>
            <a:prstGeom prst="rect">
              <a:avLst/>
            </a:prstGeom>
            <a:solidFill>
              <a:srgbClr val="DBEAFE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6" name="Text 41"/>
            <p:cNvSpPr/>
            <p:nvPr/>
          </p:nvSpPr>
          <p:spPr>
            <a:xfrm>
              <a:off x="6643765" y="4891223"/>
              <a:ext cx="199992" cy="275975"/>
            </a:xfrm>
            <a:prstGeom prst="rect">
              <a:avLst/>
            </a:prstGeom>
            <a:noFill/>
            <a:ln/>
          </p:spPr>
          <p:txBody>
            <a:bodyPr wrap="none" lIns="68073" tIns="68073" rIns="68073" bIns="68073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900" dirty="0"/>
            </a:p>
          </p:txBody>
        </p:sp>
        <p:sp>
          <p:nvSpPr>
            <p:cNvPr id="47" name="Text 42"/>
            <p:cNvSpPr/>
            <p:nvPr/>
          </p:nvSpPr>
          <p:spPr>
            <a:xfrm>
              <a:off x="7492594" y="4959961"/>
              <a:ext cx="8175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EF444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=</a:t>
              </a:r>
              <a:endParaRPr lang="en-US" sz="900" dirty="0"/>
            </a:p>
          </p:txBody>
        </p:sp>
        <p:sp>
          <p:nvSpPr>
            <p:cNvPr id="48" name="Shape 43"/>
            <p:cNvSpPr/>
            <p:nvPr/>
          </p:nvSpPr>
          <p:spPr>
            <a:xfrm>
              <a:off x="8115300" y="4886332"/>
              <a:ext cx="457200" cy="285751"/>
            </a:xfrm>
            <a:prstGeom prst="rect">
              <a:avLst/>
            </a:prstGeom>
            <a:solidFill>
              <a:srgbClr val="FEE2E2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9" name="Text 44"/>
            <p:cNvSpPr/>
            <p:nvPr/>
          </p:nvSpPr>
          <p:spPr>
            <a:xfrm>
              <a:off x="8184248" y="4891218"/>
              <a:ext cx="390750" cy="275975"/>
            </a:xfrm>
            <a:prstGeom prst="rect">
              <a:avLst/>
            </a:prstGeom>
            <a:noFill/>
            <a:ln/>
          </p:spPr>
          <p:txBody>
            <a:bodyPr wrap="none" lIns="68073" tIns="68073" rIns="68073" bIns="68073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50" name="Shape 45"/>
            <p:cNvSpPr/>
            <p:nvPr/>
          </p:nvSpPr>
          <p:spPr>
            <a:xfrm>
              <a:off x="457200" y="5572125"/>
              <a:ext cx="8229600" cy="828675"/>
            </a:xfrm>
            <a:prstGeom prst="rect">
              <a:avLst/>
            </a:prstGeom>
            <a:solidFill>
              <a:srgbClr val="EFF6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1" name="Shape 46"/>
            <p:cNvSpPr/>
            <p:nvPr/>
          </p:nvSpPr>
          <p:spPr>
            <a:xfrm>
              <a:off x="457200" y="5572125"/>
              <a:ext cx="28575" cy="828675"/>
            </a:xfrm>
            <a:prstGeom prst="rect">
              <a:avLst/>
            </a:prstGeom>
            <a:solidFill>
              <a:srgbClr val="60A5FA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52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8650" y="5772150"/>
              <a:ext cx="128588" cy="171450"/>
            </a:xfrm>
            <a:prstGeom prst="rect">
              <a:avLst/>
            </a:prstGeom>
          </p:spPr>
        </p:pic>
        <p:sp>
          <p:nvSpPr>
            <p:cNvPr id="53" name="Text 47"/>
            <p:cNvSpPr/>
            <p:nvPr/>
          </p:nvSpPr>
          <p:spPr>
            <a:xfrm>
              <a:off x="842963" y="5753936"/>
              <a:ext cx="400751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Dica:</a:t>
              </a:r>
              <a:endParaRPr lang="en-US" sz="1351" dirty="0"/>
            </a:p>
          </p:txBody>
        </p:sp>
        <p:sp>
          <p:nvSpPr>
            <p:cNvPr id="54" name="Text 48"/>
            <p:cNvSpPr/>
            <p:nvPr/>
          </p:nvSpPr>
          <p:spPr>
            <a:xfrm>
              <a:off x="628650" y="6041882"/>
              <a:ext cx="3962772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Operadores relacionais sempre retornam valores booleanos (</a:t>
              </a:r>
              <a:endParaRPr lang="en-US" sz="1125" dirty="0"/>
            </a:p>
          </p:txBody>
        </p:sp>
        <p:sp>
          <p:nvSpPr>
            <p:cNvPr id="55" name="Text 49"/>
            <p:cNvSpPr/>
            <p:nvPr/>
          </p:nvSpPr>
          <p:spPr>
            <a:xfrm>
              <a:off x="4519985" y="6041882"/>
              <a:ext cx="28212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56" name="Text 50"/>
            <p:cNvSpPr/>
            <p:nvPr/>
          </p:nvSpPr>
          <p:spPr>
            <a:xfrm>
              <a:off x="4808469" y="6041882"/>
              <a:ext cx="20678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</a:t>
              </a:r>
              <a:r>
                <a:rPr lang="en-US" sz="1125" dirty="0" err="1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ou</a:t>
              </a:r>
              <a:endParaRPr lang="en-US" sz="1125" dirty="0"/>
            </a:p>
          </p:txBody>
        </p:sp>
        <p:sp>
          <p:nvSpPr>
            <p:cNvPr id="57" name="Text 51"/>
            <p:cNvSpPr/>
            <p:nvPr/>
          </p:nvSpPr>
          <p:spPr>
            <a:xfrm>
              <a:off x="5046780" y="6041882"/>
              <a:ext cx="31579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58" name="Text 52"/>
            <p:cNvSpPr/>
            <p:nvPr/>
          </p:nvSpPr>
          <p:spPr>
            <a:xfrm>
              <a:off x="5396154" y="6041882"/>
              <a:ext cx="915315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)   (</a:t>
              </a:r>
              <a:r>
                <a:rPr lang="en-US" sz="1125" dirty="0" err="1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Booleanos</a:t>
              </a:r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)</a:t>
              </a:r>
              <a:endParaRPr lang="en-US" sz="1125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Agrupar 40">
            <a:extLst>
              <a:ext uri="{FF2B5EF4-FFF2-40B4-BE49-F238E27FC236}">
                <a16:creationId xmlns:a16="http://schemas.microsoft.com/office/drawing/2014/main" id="{B9EC62DF-A91E-9260-8CAD-6C5F1A3C8C3D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11"/>
            <a:chExt cx="9144000" cy="7986713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"/>
              <a:ext cx="9144000" cy="7986713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75" y="5843588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Operadores Lógicos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969770"/>
              <a:ext cx="8229600" cy="1660923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6" y="1644854"/>
              <a:ext cx="428626" cy="428626"/>
            </a:xfrm>
            <a:prstGeom prst="rect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" name="Text 5"/>
            <p:cNvSpPr/>
            <p:nvPr/>
          </p:nvSpPr>
          <p:spPr>
            <a:xfrm>
              <a:off x="628657" y="1734517"/>
              <a:ext cx="423193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and</a:t>
              </a:r>
              <a:endParaRPr lang="en-US" sz="162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228736" y="1198937"/>
              <a:ext cx="3668985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and (e)</a:t>
              </a:r>
              <a:endParaRPr lang="en-US" sz="168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228734" y="1527037"/>
              <a:ext cx="50013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Retorna</a:t>
              </a:r>
              <a:endParaRPr lang="en-US" sz="1125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776737" y="1527037"/>
              <a:ext cx="30777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2078467" y="1527037"/>
              <a:ext cx="176330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se</a:t>
              </a:r>
              <a:endParaRPr lang="en-US" sz="1125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2308781" y="1527037"/>
              <a:ext cx="43922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ambas</a:t>
              </a:r>
              <a:endParaRPr lang="en-US" sz="1125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2761480" y="1527037"/>
              <a:ext cx="213623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as condições forem verdadeiras</a:t>
              </a:r>
              <a:endParaRPr lang="en-US" sz="1125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1228730" y="1800234"/>
              <a:ext cx="3597548" cy="717947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6" name="Text 13"/>
            <p:cNvSpPr/>
            <p:nvPr/>
          </p:nvSpPr>
          <p:spPr>
            <a:xfrm>
              <a:off x="1314459" y="1913153"/>
              <a:ext cx="1443260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True and True = True</a:t>
              </a:r>
              <a:endParaRPr lang="en-US" sz="900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314458" y="2095318"/>
              <a:ext cx="1580443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True and False = False</a:t>
              </a:r>
              <a:endParaRPr lang="en-US" sz="900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1314455" y="2277484"/>
              <a:ext cx="1649035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False and False = False</a:t>
              </a:r>
              <a:endParaRPr lang="en-US" sz="900" dirty="0"/>
            </a:p>
          </p:txBody>
        </p:sp>
        <p:sp>
          <p:nvSpPr>
            <p:cNvPr id="19" name="Shape 16"/>
            <p:cNvSpPr/>
            <p:nvPr/>
          </p:nvSpPr>
          <p:spPr>
            <a:xfrm>
              <a:off x="457200" y="2861079"/>
              <a:ext cx="8229600" cy="1660923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0" name="Shape 17"/>
            <p:cNvSpPr/>
            <p:nvPr/>
          </p:nvSpPr>
          <p:spPr>
            <a:xfrm>
              <a:off x="628656" y="3477225"/>
              <a:ext cx="428626" cy="428626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1" name="Text 18"/>
            <p:cNvSpPr/>
            <p:nvPr/>
          </p:nvSpPr>
          <p:spPr>
            <a:xfrm>
              <a:off x="628651" y="3566888"/>
              <a:ext cx="267702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or</a:t>
              </a:r>
              <a:endParaRPr lang="en-US" sz="1620" dirty="0"/>
            </a:p>
          </p:txBody>
        </p:sp>
        <p:sp>
          <p:nvSpPr>
            <p:cNvPr id="22" name="Text 19"/>
            <p:cNvSpPr/>
            <p:nvPr/>
          </p:nvSpPr>
          <p:spPr>
            <a:xfrm>
              <a:off x="1228736" y="3031310"/>
              <a:ext cx="4153198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or (ou)</a:t>
              </a:r>
              <a:endParaRPr lang="en-US" sz="1687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228734" y="3359408"/>
              <a:ext cx="50013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Retorna</a:t>
              </a:r>
              <a:endParaRPr lang="en-US" sz="1125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1776737" y="3359408"/>
              <a:ext cx="30777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2078468" y="3306373"/>
              <a:ext cx="176330" cy="27919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se</a:t>
              </a:r>
              <a:endParaRPr lang="en-US" sz="1125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2308775" y="3359408"/>
              <a:ext cx="112210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pelo menos uma</a:t>
              </a:r>
              <a:endParaRPr lang="en-US" sz="1125" dirty="0"/>
            </a:p>
          </p:txBody>
        </p:sp>
        <p:sp>
          <p:nvSpPr>
            <p:cNvPr id="27" name="Text 24"/>
            <p:cNvSpPr/>
            <p:nvPr/>
          </p:nvSpPr>
          <p:spPr>
            <a:xfrm>
              <a:off x="3436152" y="3359408"/>
              <a:ext cx="194578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das condições for verdadeira</a:t>
              </a:r>
              <a:endParaRPr lang="en-US" sz="1125" dirty="0"/>
            </a:p>
          </p:txBody>
        </p:sp>
        <p:sp>
          <p:nvSpPr>
            <p:cNvPr id="28" name="Shape 25"/>
            <p:cNvSpPr/>
            <p:nvPr/>
          </p:nvSpPr>
          <p:spPr>
            <a:xfrm>
              <a:off x="1228725" y="3632606"/>
              <a:ext cx="4081760" cy="717947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9" name="Text 26"/>
            <p:cNvSpPr/>
            <p:nvPr/>
          </p:nvSpPr>
          <p:spPr>
            <a:xfrm>
              <a:off x="1314461" y="3745525"/>
              <a:ext cx="1374670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True or True = True</a:t>
              </a:r>
              <a:endParaRPr lang="en-US" sz="900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1314459" y="3927690"/>
              <a:ext cx="1443260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True or False = True</a:t>
              </a:r>
              <a:endParaRPr lang="en-US" sz="900" dirty="0"/>
            </a:p>
          </p:txBody>
        </p:sp>
        <p:sp>
          <p:nvSpPr>
            <p:cNvPr id="31" name="Text 28"/>
            <p:cNvSpPr/>
            <p:nvPr/>
          </p:nvSpPr>
          <p:spPr>
            <a:xfrm>
              <a:off x="1314458" y="4109857"/>
              <a:ext cx="1580443" cy="1384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False or False = False</a:t>
              </a:r>
              <a:endParaRPr lang="en-US" sz="900" dirty="0"/>
            </a:p>
          </p:txBody>
        </p:sp>
        <p:sp>
          <p:nvSpPr>
            <p:cNvPr id="32" name="Shape 29"/>
            <p:cNvSpPr/>
            <p:nvPr/>
          </p:nvSpPr>
          <p:spPr>
            <a:xfrm>
              <a:off x="457200" y="4693448"/>
              <a:ext cx="8229600" cy="1478756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3" name="Shape 30"/>
            <p:cNvSpPr/>
            <p:nvPr/>
          </p:nvSpPr>
          <p:spPr>
            <a:xfrm>
              <a:off x="628650" y="5218509"/>
              <a:ext cx="428625" cy="4286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4" name="Text 31"/>
            <p:cNvSpPr/>
            <p:nvPr/>
          </p:nvSpPr>
          <p:spPr>
            <a:xfrm>
              <a:off x="628650" y="5308172"/>
              <a:ext cx="389530" cy="2492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62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not</a:t>
              </a:r>
              <a:endParaRPr lang="en-US" sz="1620" dirty="0"/>
            </a:p>
          </p:txBody>
        </p:sp>
        <p:sp>
          <p:nvSpPr>
            <p:cNvPr id="35" name="Text 32"/>
            <p:cNvSpPr/>
            <p:nvPr/>
          </p:nvSpPr>
          <p:spPr>
            <a:xfrm>
              <a:off x="1228737" y="4863682"/>
              <a:ext cx="1786999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not (não)</a:t>
              </a:r>
              <a:endParaRPr lang="en-US" sz="1687" dirty="0"/>
            </a:p>
          </p:txBody>
        </p:sp>
        <p:sp>
          <p:nvSpPr>
            <p:cNvPr id="36" name="Text 33"/>
            <p:cNvSpPr/>
            <p:nvPr/>
          </p:nvSpPr>
          <p:spPr>
            <a:xfrm>
              <a:off x="1228725" y="5192670"/>
              <a:ext cx="178699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Inverte o valor da condição</a:t>
              </a:r>
              <a:endParaRPr lang="en-US" sz="1125" dirty="0"/>
            </a:p>
          </p:txBody>
        </p:sp>
        <p:sp>
          <p:nvSpPr>
            <p:cNvPr id="37" name="Shape 34"/>
            <p:cNvSpPr/>
            <p:nvPr/>
          </p:nvSpPr>
          <p:spPr>
            <a:xfrm>
              <a:off x="1228725" y="5464969"/>
              <a:ext cx="1715560" cy="535781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8" name="Text 35"/>
            <p:cNvSpPr/>
            <p:nvPr/>
          </p:nvSpPr>
          <p:spPr>
            <a:xfrm>
              <a:off x="1314450" y="5577885"/>
              <a:ext cx="87203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not True = False</a:t>
              </a:r>
              <a:endParaRPr lang="en-US" sz="900" dirty="0"/>
            </a:p>
          </p:txBody>
        </p:sp>
        <p:sp>
          <p:nvSpPr>
            <p:cNvPr id="39" name="Text 36"/>
            <p:cNvSpPr/>
            <p:nvPr/>
          </p:nvSpPr>
          <p:spPr>
            <a:xfrm>
              <a:off x="1314450" y="5760050"/>
              <a:ext cx="872034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1F2937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not False = True</a:t>
              </a:r>
              <a:endParaRPr lang="en-US" sz="900" dirty="0"/>
            </a:p>
          </p:txBody>
        </p:sp>
        <p:pic>
          <p:nvPicPr>
            <p:cNvPr id="40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349" y="6457950"/>
              <a:ext cx="3057302" cy="10715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A503895-9D43-A9E4-1AAB-7A834797BF2A}"/>
              </a:ext>
            </a:extLst>
          </p:cNvPr>
          <p:cNvGrpSpPr/>
          <p:nvPr/>
        </p:nvGrpSpPr>
        <p:grpSpPr>
          <a:xfrm>
            <a:off x="0" y="0"/>
            <a:ext cx="9144000" cy="5143499"/>
            <a:chOff x="0" y="94666"/>
            <a:chExt cx="9144007" cy="6436519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4666"/>
              <a:ext cx="9144000" cy="6436519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4293400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2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Exemplos de Operadores Lógicos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0" y="1028705"/>
              <a:ext cx="8229600" cy="1153716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Text 4"/>
            <p:cNvSpPr/>
            <p:nvPr/>
          </p:nvSpPr>
          <p:spPr>
            <a:xfrm>
              <a:off x="628651" y="122878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057275" y="122878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143007" y="1228786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1485901" y="1228786"/>
              <a:ext cx="235642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and</a:t>
              </a:r>
              <a:endParaRPr lang="en-US" sz="1125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914525" y="1228786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2343152" y="1228786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2514609" y="1228786"/>
              <a:ext cx="549831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False</a:t>
              </a:r>
              <a:endParaRPr lang="en-US" sz="1125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628651" y="1518107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1057275" y="151810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1143007" y="1518107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485901" y="1518107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or</a:t>
              </a:r>
              <a:endParaRPr lang="en-US" sz="1125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1828800" y="1518107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2257426" y="1518107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2428886" y="1518107"/>
              <a:ext cx="471283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True</a:t>
              </a:r>
              <a:endParaRPr lang="en-US" sz="1125" dirty="0"/>
            </a:p>
          </p:txBody>
        </p:sp>
        <p:sp>
          <p:nvSpPr>
            <p:cNvPr id="21" name="Text 18"/>
            <p:cNvSpPr/>
            <p:nvPr/>
          </p:nvSpPr>
          <p:spPr>
            <a:xfrm>
              <a:off x="628651" y="1807430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22" name="Text 19"/>
            <p:cNvSpPr/>
            <p:nvPr/>
          </p:nvSpPr>
          <p:spPr>
            <a:xfrm>
              <a:off x="1057277" y="180743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(not</a:t>
              </a:r>
              <a:endParaRPr lang="en-US" sz="1125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485909" y="1807430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1828800" y="1807430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2000257" y="1807430"/>
              <a:ext cx="549831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7571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# False</a:t>
              </a:r>
              <a:endParaRPr lang="en-US" sz="1125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457207" y="2421390"/>
              <a:ext cx="830103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Resultado:</a:t>
              </a:r>
              <a:endParaRPr lang="en-US" sz="1351" dirty="0"/>
            </a:p>
          </p:txBody>
        </p:sp>
        <p:sp>
          <p:nvSpPr>
            <p:cNvPr id="27" name="Shape 24"/>
            <p:cNvSpPr/>
            <p:nvPr/>
          </p:nvSpPr>
          <p:spPr>
            <a:xfrm>
              <a:off x="457200" y="2725349"/>
              <a:ext cx="8229600" cy="982267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8" name="Shape 25"/>
            <p:cNvSpPr/>
            <p:nvPr/>
          </p:nvSpPr>
          <p:spPr>
            <a:xfrm>
              <a:off x="457208" y="2725344"/>
              <a:ext cx="28574" cy="982267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9" name="Text 26"/>
            <p:cNvSpPr/>
            <p:nvPr/>
          </p:nvSpPr>
          <p:spPr>
            <a:xfrm>
              <a:off x="571501" y="286827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EF4444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30" name="Text 27"/>
            <p:cNvSpPr/>
            <p:nvPr/>
          </p:nvSpPr>
          <p:spPr>
            <a:xfrm>
              <a:off x="571503" y="3129024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22C55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True</a:t>
              </a:r>
              <a:endParaRPr lang="en-US" sz="1125" dirty="0"/>
            </a:p>
          </p:txBody>
        </p:sp>
        <p:sp>
          <p:nvSpPr>
            <p:cNvPr id="31" name="Text 28"/>
            <p:cNvSpPr/>
            <p:nvPr/>
          </p:nvSpPr>
          <p:spPr>
            <a:xfrm>
              <a:off x="571501" y="338977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b="1" dirty="0">
                  <a:solidFill>
                    <a:srgbClr val="EF4444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False</a:t>
              </a:r>
              <a:endParaRPr lang="en-US" sz="1125" dirty="0"/>
            </a:p>
          </p:txBody>
        </p:sp>
        <p:sp>
          <p:nvSpPr>
            <p:cNvPr id="32" name="Text 29"/>
            <p:cNvSpPr/>
            <p:nvPr/>
          </p:nvSpPr>
          <p:spPr>
            <a:xfrm>
              <a:off x="457202" y="3889426"/>
              <a:ext cx="4071940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Tabela Verdade: AND</a:t>
              </a:r>
              <a:endParaRPr lang="en-US" sz="1351" dirty="0"/>
            </a:p>
          </p:txBody>
        </p:sp>
        <p:sp>
          <p:nvSpPr>
            <p:cNvPr id="33" name="Shape 30"/>
            <p:cNvSpPr/>
            <p:nvPr/>
          </p:nvSpPr>
          <p:spPr>
            <a:xfrm>
              <a:off x="460775" y="4225532"/>
              <a:ext cx="1201628" cy="350044"/>
            </a:xfrm>
            <a:prstGeom prst="rect">
              <a:avLst/>
            </a:prstGeom>
            <a:solidFill>
              <a:srgbClr val="F3F4F6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4" name="Text 31"/>
            <p:cNvSpPr/>
            <p:nvPr/>
          </p:nvSpPr>
          <p:spPr>
            <a:xfrm>
              <a:off x="953328" y="4228199"/>
              <a:ext cx="287964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</a:t>
              </a:r>
              <a:endParaRPr lang="en-US" sz="900" dirty="0"/>
            </a:p>
          </p:txBody>
        </p:sp>
        <p:sp>
          <p:nvSpPr>
            <p:cNvPr id="35" name="Shape 32"/>
            <p:cNvSpPr/>
            <p:nvPr/>
          </p:nvSpPr>
          <p:spPr>
            <a:xfrm>
              <a:off x="1662409" y="4225532"/>
              <a:ext cx="1201628" cy="350044"/>
            </a:xfrm>
            <a:prstGeom prst="rect">
              <a:avLst/>
            </a:prstGeom>
            <a:solidFill>
              <a:srgbClr val="F3F4F6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6" name="Text 33"/>
            <p:cNvSpPr/>
            <p:nvPr/>
          </p:nvSpPr>
          <p:spPr>
            <a:xfrm>
              <a:off x="2158964" y="4228199"/>
              <a:ext cx="279948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</a:t>
              </a:r>
              <a:endParaRPr lang="en-US" sz="900" dirty="0"/>
            </a:p>
          </p:txBody>
        </p:sp>
        <p:sp>
          <p:nvSpPr>
            <p:cNvPr id="37" name="Shape 34"/>
            <p:cNvSpPr/>
            <p:nvPr/>
          </p:nvSpPr>
          <p:spPr>
            <a:xfrm>
              <a:off x="2864036" y="4225532"/>
              <a:ext cx="1590100" cy="350044"/>
            </a:xfrm>
            <a:prstGeom prst="rect">
              <a:avLst/>
            </a:prstGeom>
            <a:solidFill>
              <a:srgbClr val="F3F4F6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8" name="Text 35"/>
            <p:cNvSpPr/>
            <p:nvPr/>
          </p:nvSpPr>
          <p:spPr>
            <a:xfrm>
              <a:off x="2864030" y="4228199"/>
              <a:ext cx="1661536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 and B</a:t>
              </a:r>
              <a:endParaRPr lang="en-US" sz="900" dirty="0"/>
            </a:p>
          </p:txBody>
        </p:sp>
        <p:sp>
          <p:nvSpPr>
            <p:cNvPr id="39" name="Shape 36"/>
            <p:cNvSpPr/>
            <p:nvPr/>
          </p:nvSpPr>
          <p:spPr>
            <a:xfrm>
              <a:off x="460780" y="4568433"/>
              <a:ext cx="1207294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0" name="Text 37"/>
            <p:cNvSpPr/>
            <p:nvPr/>
          </p:nvSpPr>
          <p:spPr>
            <a:xfrm>
              <a:off x="883225" y="4571098"/>
              <a:ext cx="433837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41" name="Shape 38"/>
            <p:cNvSpPr/>
            <p:nvPr/>
          </p:nvSpPr>
          <p:spPr>
            <a:xfrm>
              <a:off x="1668077" y="4568433"/>
              <a:ext cx="1207294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2" name="Text 39"/>
            <p:cNvSpPr/>
            <p:nvPr/>
          </p:nvSpPr>
          <p:spPr>
            <a:xfrm>
              <a:off x="2090525" y="4571098"/>
              <a:ext cx="433837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43" name="Shape 40"/>
            <p:cNvSpPr/>
            <p:nvPr/>
          </p:nvSpPr>
          <p:spPr>
            <a:xfrm>
              <a:off x="2875371" y="4568433"/>
              <a:ext cx="1578770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4" name="Text 41"/>
            <p:cNvSpPr/>
            <p:nvPr/>
          </p:nvSpPr>
          <p:spPr>
            <a:xfrm>
              <a:off x="2875370" y="4571098"/>
              <a:ext cx="1650206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45" name="Shape 42"/>
            <p:cNvSpPr/>
            <p:nvPr/>
          </p:nvSpPr>
          <p:spPr>
            <a:xfrm>
              <a:off x="460780" y="4911332"/>
              <a:ext cx="1207294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6" name="Text 43"/>
            <p:cNvSpPr/>
            <p:nvPr/>
          </p:nvSpPr>
          <p:spPr>
            <a:xfrm>
              <a:off x="883225" y="4913999"/>
              <a:ext cx="433837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47" name="Shape 44"/>
            <p:cNvSpPr/>
            <p:nvPr/>
          </p:nvSpPr>
          <p:spPr>
            <a:xfrm>
              <a:off x="1668077" y="4911332"/>
              <a:ext cx="1207294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8" name="Text 45"/>
            <p:cNvSpPr/>
            <p:nvPr/>
          </p:nvSpPr>
          <p:spPr>
            <a:xfrm>
              <a:off x="2077699" y="4913999"/>
              <a:ext cx="459485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49" name="Shape 46"/>
            <p:cNvSpPr/>
            <p:nvPr/>
          </p:nvSpPr>
          <p:spPr>
            <a:xfrm>
              <a:off x="2875371" y="4911332"/>
              <a:ext cx="1578770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0" name="Text 47"/>
            <p:cNvSpPr/>
            <p:nvPr/>
          </p:nvSpPr>
          <p:spPr>
            <a:xfrm>
              <a:off x="2875370" y="4913999"/>
              <a:ext cx="1650206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51" name="Shape 48"/>
            <p:cNvSpPr/>
            <p:nvPr/>
          </p:nvSpPr>
          <p:spPr>
            <a:xfrm>
              <a:off x="460772" y="5254228"/>
              <a:ext cx="1207294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2" name="Text 49"/>
            <p:cNvSpPr/>
            <p:nvPr/>
          </p:nvSpPr>
          <p:spPr>
            <a:xfrm>
              <a:off x="870395" y="5256895"/>
              <a:ext cx="459486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53" name="Shape 50"/>
            <p:cNvSpPr/>
            <p:nvPr/>
          </p:nvSpPr>
          <p:spPr>
            <a:xfrm>
              <a:off x="1668066" y="5254228"/>
              <a:ext cx="1207294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4" name="Text 51"/>
            <p:cNvSpPr/>
            <p:nvPr/>
          </p:nvSpPr>
          <p:spPr>
            <a:xfrm>
              <a:off x="2090514" y="5256895"/>
              <a:ext cx="433837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55" name="Shape 52"/>
            <p:cNvSpPr/>
            <p:nvPr/>
          </p:nvSpPr>
          <p:spPr>
            <a:xfrm>
              <a:off x="2875359" y="5254228"/>
              <a:ext cx="1578769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6" name="Text 53"/>
            <p:cNvSpPr/>
            <p:nvPr/>
          </p:nvSpPr>
          <p:spPr>
            <a:xfrm>
              <a:off x="2875359" y="5256895"/>
              <a:ext cx="1650206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57" name="Shape 54"/>
            <p:cNvSpPr/>
            <p:nvPr/>
          </p:nvSpPr>
          <p:spPr>
            <a:xfrm>
              <a:off x="460772" y="5597128"/>
              <a:ext cx="1207294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8" name="Text 55"/>
            <p:cNvSpPr/>
            <p:nvPr/>
          </p:nvSpPr>
          <p:spPr>
            <a:xfrm>
              <a:off x="870395" y="5599795"/>
              <a:ext cx="459486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59" name="Shape 56"/>
            <p:cNvSpPr/>
            <p:nvPr/>
          </p:nvSpPr>
          <p:spPr>
            <a:xfrm>
              <a:off x="1658996" y="5597128"/>
              <a:ext cx="1211228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0" name="Text 57"/>
            <p:cNvSpPr/>
            <p:nvPr/>
          </p:nvSpPr>
          <p:spPr>
            <a:xfrm>
              <a:off x="2070586" y="5599795"/>
              <a:ext cx="459486" cy="344710"/>
            </a:xfrm>
            <a:prstGeom prst="rect">
              <a:avLst/>
            </a:prstGeom>
            <a:noFill/>
            <a:ln/>
          </p:spPr>
          <p:txBody>
            <a:bodyPr wrap="non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61" name="Shape 58"/>
            <p:cNvSpPr/>
            <p:nvPr/>
          </p:nvSpPr>
          <p:spPr>
            <a:xfrm>
              <a:off x="2862690" y="5597128"/>
              <a:ext cx="1591438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2" name="Text 59"/>
            <p:cNvSpPr/>
            <p:nvPr/>
          </p:nvSpPr>
          <p:spPr>
            <a:xfrm>
              <a:off x="2862690" y="5599795"/>
              <a:ext cx="1662875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63" name="Text 60"/>
            <p:cNvSpPr/>
            <p:nvPr/>
          </p:nvSpPr>
          <p:spPr>
            <a:xfrm>
              <a:off x="4686306" y="3889429"/>
              <a:ext cx="4071940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Tabela Verdade: OR</a:t>
              </a:r>
              <a:endParaRPr lang="en-US" sz="1351" dirty="0"/>
            </a:p>
          </p:txBody>
        </p:sp>
        <p:sp>
          <p:nvSpPr>
            <p:cNvPr id="64" name="Shape 61"/>
            <p:cNvSpPr/>
            <p:nvPr/>
          </p:nvSpPr>
          <p:spPr>
            <a:xfrm>
              <a:off x="4689875" y="4225532"/>
              <a:ext cx="1276164" cy="350044"/>
            </a:xfrm>
            <a:prstGeom prst="rect">
              <a:avLst/>
            </a:prstGeom>
            <a:solidFill>
              <a:srgbClr val="F3F4F6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5" name="Text 62"/>
            <p:cNvSpPr/>
            <p:nvPr/>
          </p:nvSpPr>
          <p:spPr>
            <a:xfrm>
              <a:off x="4689883" y="4228199"/>
              <a:ext cx="1347602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</a:t>
              </a:r>
              <a:endParaRPr lang="en-US" sz="900" dirty="0"/>
            </a:p>
          </p:txBody>
        </p:sp>
        <p:sp>
          <p:nvSpPr>
            <p:cNvPr id="66" name="Shape 63"/>
            <p:cNvSpPr/>
            <p:nvPr/>
          </p:nvSpPr>
          <p:spPr>
            <a:xfrm>
              <a:off x="5966039" y="4225532"/>
              <a:ext cx="1276164" cy="350044"/>
            </a:xfrm>
            <a:prstGeom prst="rect">
              <a:avLst/>
            </a:prstGeom>
            <a:solidFill>
              <a:srgbClr val="F3F4F6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7" name="Text 64"/>
            <p:cNvSpPr/>
            <p:nvPr/>
          </p:nvSpPr>
          <p:spPr>
            <a:xfrm>
              <a:off x="5966046" y="4228199"/>
              <a:ext cx="1347602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</a:t>
              </a:r>
              <a:endParaRPr lang="en-US" sz="900" dirty="0"/>
            </a:p>
          </p:txBody>
        </p:sp>
        <p:sp>
          <p:nvSpPr>
            <p:cNvPr id="68" name="Shape 65"/>
            <p:cNvSpPr/>
            <p:nvPr/>
          </p:nvSpPr>
          <p:spPr>
            <a:xfrm>
              <a:off x="7242202" y="4225532"/>
              <a:ext cx="1441028" cy="350044"/>
            </a:xfrm>
            <a:prstGeom prst="rect">
              <a:avLst/>
            </a:prstGeom>
            <a:solidFill>
              <a:srgbClr val="F3F4F6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9" name="Text 66"/>
            <p:cNvSpPr/>
            <p:nvPr/>
          </p:nvSpPr>
          <p:spPr>
            <a:xfrm>
              <a:off x="7242207" y="4228199"/>
              <a:ext cx="1512468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b="1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 or B</a:t>
              </a:r>
              <a:endParaRPr lang="en-US" sz="900" dirty="0"/>
            </a:p>
          </p:txBody>
        </p:sp>
        <p:sp>
          <p:nvSpPr>
            <p:cNvPr id="70" name="Shape 67"/>
            <p:cNvSpPr/>
            <p:nvPr/>
          </p:nvSpPr>
          <p:spPr>
            <a:xfrm>
              <a:off x="4689880" y="4568433"/>
              <a:ext cx="1282555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1" name="Text 68"/>
            <p:cNvSpPr/>
            <p:nvPr/>
          </p:nvSpPr>
          <p:spPr>
            <a:xfrm>
              <a:off x="4689873" y="4571098"/>
              <a:ext cx="1353993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72" name="Shape 69"/>
            <p:cNvSpPr/>
            <p:nvPr/>
          </p:nvSpPr>
          <p:spPr>
            <a:xfrm>
              <a:off x="5972433" y="4568433"/>
              <a:ext cx="1282555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3" name="Text 70"/>
            <p:cNvSpPr/>
            <p:nvPr/>
          </p:nvSpPr>
          <p:spPr>
            <a:xfrm>
              <a:off x="5972428" y="4571098"/>
              <a:ext cx="1353993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74" name="Shape 71"/>
            <p:cNvSpPr/>
            <p:nvPr/>
          </p:nvSpPr>
          <p:spPr>
            <a:xfrm>
              <a:off x="7254980" y="4568433"/>
              <a:ext cx="1428249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5" name="Text 72"/>
            <p:cNvSpPr/>
            <p:nvPr/>
          </p:nvSpPr>
          <p:spPr>
            <a:xfrm>
              <a:off x="7254988" y="4571098"/>
              <a:ext cx="1499685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76" name="Shape 73"/>
            <p:cNvSpPr/>
            <p:nvPr/>
          </p:nvSpPr>
          <p:spPr>
            <a:xfrm>
              <a:off x="4689880" y="4911332"/>
              <a:ext cx="1282555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7" name="Text 74"/>
            <p:cNvSpPr/>
            <p:nvPr/>
          </p:nvSpPr>
          <p:spPr>
            <a:xfrm>
              <a:off x="4689873" y="4913999"/>
              <a:ext cx="1353993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78" name="Shape 75"/>
            <p:cNvSpPr/>
            <p:nvPr/>
          </p:nvSpPr>
          <p:spPr>
            <a:xfrm>
              <a:off x="5972433" y="4911332"/>
              <a:ext cx="1282555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9" name="Text 76"/>
            <p:cNvSpPr/>
            <p:nvPr/>
          </p:nvSpPr>
          <p:spPr>
            <a:xfrm>
              <a:off x="5972428" y="4913999"/>
              <a:ext cx="1353993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80" name="Shape 77"/>
            <p:cNvSpPr/>
            <p:nvPr/>
          </p:nvSpPr>
          <p:spPr>
            <a:xfrm>
              <a:off x="7254980" y="4911332"/>
              <a:ext cx="1428249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1" name="Text 78"/>
            <p:cNvSpPr/>
            <p:nvPr/>
          </p:nvSpPr>
          <p:spPr>
            <a:xfrm>
              <a:off x="7254988" y="4913999"/>
              <a:ext cx="1499685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82" name="Shape 79"/>
            <p:cNvSpPr/>
            <p:nvPr/>
          </p:nvSpPr>
          <p:spPr>
            <a:xfrm>
              <a:off x="4689872" y="5254228"/>
              <a:ext cx="1282554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3" name="Text 80"/>
            <p:cNvSpPr/>
            <p:nvPr/>
          </p:nvSpPr>
          <p:spPr>
            <a:xfrm>
              <a:off x="4689872" y="5256895"/>
              <a:ext cx="1353992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84" name="Shape 81"/>
            <p:cNvSpPr/>
            <p:nvPr/>
          </p:nvSpPr>
          <p:spPr>
            <a:xfrm>
              <a:off x="5972426" y="5254228"/>
              <a:ext cx="1282554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5" name="Text 82"/>
            <p:cNvSpPr/>
            <p:nvPr/>
          </p:nvSpPr>
          <p:spPr>
            <a:xfrm>
              <a:off x="5972426" y="5256895"/>
              <a:ext cx="1353992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86" name="Shape 83"/>
            <p:cNvSpPr/>
            <p:nvPr/>
          </p:nvSpPr>
          <p:spPr>
            <a:xfrm>
              <a:off x="7254980" y="5254228"/>
              <a:ext cx="1428248" cy="350044"/>
            </a:xfrm>
            <a:prstGeom prst="rect">
              <a:avLst/>
            </a:prstGeom>
            <a:solidFill>
              <a:srgbClr val="D1FAE5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7" name="Text 84"/>
            <p:cNvSpPr/>
            <p:nvPr/>
          </p:nvSpPr>
          <p:spPr>
            <a:xfrm>
              <a:off x="7254980" y="5256895"/>
              <a:ext cx="1499685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65F4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True</a:t>
              </a:r>
              <a:endParaRPr lang="en-US" sz="900" dirty="0"/>
            </a:p>
          </p:txBody>
        </p:sp>
        <p:sp>
          <p:nvSpPr>
            <p:cNvPr id="88" name="Shape 85"/>
            <p:cNvSpPr/>
            <p:nvPr/>
          </p:nvSpPr>
          <p:spPr>
            <a:xfrm>
              <a:off x="4689872" y="5597128"/>
              <a:ext cx="1282554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89" name="Text 86"/>
            <p:cNvSpPr/>
            <p:nvPr/>
          </p:nvSpPr>
          <p:spPr>
            <a:xfrm>
              <a:off x="4689872" y="5599795"/>
              <a:ext cx="1353992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90" name="Shape 87"/>
            <p:cNvSpPr/>
            <p:nvPr/>
          </p:nvSpPr>
          <p:spPr>
            <a:xfrm>
              <a:off x="5963190" y="5597128"/>
              <a:ext cx="1286935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91" name="Text 88"/>
            <p:cNvSpPr/>
            <p:nvPr/>
          </p:nvSpPr>
          <p:spPr>
            <a:xfrm>
              <a:off x="5963190" y="5599795"/>
              <a:ext cx="1358373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  <p:sp>
          <p:nvSpPr>
            <p:cNvPr id="92" name="Shape 89"/>
            <p:cNvSpPr/>
            <p:nvPr/>
          </p:nvSpPr>
          <p:spPr>
            <a:xfrm>
              <a:off x="7242897" y="5597128"/>
              <a:ext cx="1440331" cy="350044"/>
            </a:xfrm>
            <a:prstGeom prst="rect">
              <a:avLst/>
            </a:prstGeom>
            <a:solidFill>
              <a:srgbClr val="FEE2E2"/>
            </a:solidFill>
            <a:ln w="99">
              <a:solidFill>
                <a:srgbClr val="E5E7EB"/>
              </a:solidFill>
              <a:prstDash val="solid"/>
            </a:ln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93" name="Text 90"/>
            <p:cNvSpPr/>
            <p:nvPr/>
          </p:nvSpPr>
          <p:spPr>
            <a:xfrm>
              <a:off x="7242897" y="5599795"/>
              <a:ext cx="1511768" cy="344710"/>
            </a:xfrm>
            <a:prstGeom prst="rect">
              <a:avLst/>
            </a:prstGeom>
            <a:noFill/>
            <a:ln/>
          </p:spPr>
          <p:txBody>
            <a:bodyPr wrap="square" lIns="102108" tIns="102108" rIns="102108" bIns="102108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991B1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False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159CCAA-B24F-E204-9170-03A025873336}"/>
              </a:ext>
            </a:extLst>
          </p:cNvPr>
          <p:cNvGrpSpPr/>
          <p:nvPr/>
        </p:nvGrpSpPr>
        <p:grpSpPr>
          <a:xfrm>
            <a:off x="1" y="68561"/>
            <a:ext cx="9144000" cy="5006378"/>
            <a:chOff x="0" y="10"/>
            <a:chExt cx="9144007" cy="5929314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0"/>
              <a:ext cx="9144000" cy="5929314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3786196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Estrutura Condicional if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6" y="1028707"/>
              <a:ext cx="3943351" cy="971550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4" y="1273381"/>
              <a:ext cx="321468" cy="367902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78" y="1359102"/>
              <a:ext cx="150020" cy="171451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064426" y="1197706"/>
              <a:ext cx="3236119" cy="51924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Executa código se a condição for verdadeira</a:t>
              </a:r>
              <a:endParaRPr lang="en-US" sz="1687" dirty="0"/>
            </a:p>
          </p:txBody>
        </p:sp>
        <p:sp>
          <p:nvSpPr>
            <p:cNvPr id="10" name="Shape 6"/>
            <p:cNvSpPr/>
            <p:nvPr/>
          </p:nvSpPr>
          <p:spPr>
            <a:xfrm>
              <a:off x="457206" y="2171703"/>
              <a:ext cx="3943351" cy="1210868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1" name="Text 7"/>
            <p:cNvSpPr/>
            <p:nvPr/>
          </p:nvSpPr>
          <p:spPr>
            <a:xfrm>
              <a:off x="628651" y="2371785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1057275" y="237178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314448" y="237178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628649" y="266110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885826" y="266110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1314448" y="266110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1657349" y="2661108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1828800" y="266110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628651" y="2950431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1057275" y="295043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1143011" y="2950431"/>
              <a:ext cx="14430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"Maior de idade"</a:t>
              </a:r>
              <a:endParaRPr lang="en-US" sz="1125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2514601" y="2950431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457203" y="3507236"/>
              <a:ext cx="401478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Resultado:</a:t>
              </a:r>
              <a:endParaRPr lang="en-US" sz="1351" dirty="0"/>
            </a:p>
          </p:txBody>
        </p:sp>
        <p:sp>
          <p:nvSpPr>
            <p:cNvPr id="24" name="Shape 20"/>
            <p:cNvSpPr/>
            <p:nvPr/>
          </p:nvSpPr>
          <p:spPr>
            <a:xfrm>
              <a:off x="457206" y="3811195"/>
              <a:ext cx="3943351" cy="460772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5" name="Shape 21"/>
            <p:cNvSpPr/>
            <p:nvPr/>
          </p:nvSpPr>
          <p:spPr>
            <a:xfrm>
              <a:off x="457208" y="3811195"/>
              <a:ext cx="28574" cy="460772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6" name="Text 22"/>
            <p:cNvSpPr/>
            <p:nvPr/>
          </p:nvSpPr>
          <p:spPr>
            <a:xfrm>
              <a:off x="571503" y="3955019"/>
              <a:ext cx="37861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333333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Maior de idade</a:t>
              </a:r>
              <a:endParaRPr lang="en-US" sz="1125" dirty="0"/>
            </a:p>
          </p:txBody>
        </p:sp>
        <p:sp>
          <p:nvSpPr>
            <p:cNvPr id="27" name="Shape 23"/>
            <p:cNvSpPr/>
            <p:nvPr/>
          </p:nvSpPr>
          <p:spPr>
            <a:xfrm>
              <a:off x="457206" y="4443416"/>
              <a:ext cx="3943351" cy="1028700"/>
            </a:xfrm>
            <a:prstGeom prst="rect">
              <a:avLst/>
            </a:prstGeom>
            <a:solidFill>
              <a:srgbClr val="FFFB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28" name="Shape 24"/>
            <p:cNvSpPr/>
            <p:nvPr/>
          </p:nvSpPr>
          <p:spPr>
            <a:xfrm>
              <a:off x="457208" y="4443416"/>
              <a:ext cx="28574" cy="1028700"/>
            </a:xfrm>
            <a:prstGeom prst="rect">
              <a:avLst/>
            </a:prstGeom>
            <a:solidFill>
              <a:srgbClr val="FBBF2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2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3" y="4643441"/>
              <a:ext cx="171451" cy="171451"/>
            </a:xfrm>
            <a:prstGeom prst="rect">
              <a:avLst/>
            </a:prstGeom>
          </p:spPr>
        </p:pic>
        <p:sp>
          <p:nvSpPr>
            <p:cNvPr id="30" name="Text 25"/>
            <p:cNvSpPr/>
            <p:nvPr/>
          </p:nvSpPr>
          <p:spPr>
            <a:xfrm>
              <a:off x="885832" y="4625232"/>
              <a:ext cx="970907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Importante:</a:t>
              </a:r>
              <a:endParaRPr lang="en-US" sz="1351" dirty="0"/>
            </a:p>
          </p:txBody>
        </p:sp>
        <p:sp>
          <p:nvSpPr>
            <p:cNvPr id="31" name="Text 26"/>
            <p:cNvSpPr/>
            <p:nvPr/>
          </p:nvSpPr>
          <p:spPr>
            <a:xfrm>
              <a:off x="914404" y="4914070"/>
              <a:ext cx="338613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Use dois pontos (:) após a condição</a:t>
              </a:r>
              <a:endParaRPr lang="en-US" sz="1125" dirty="0"/>
            </a:p>
          </p:txBody>
        </p:sp>
        <p:sp>
          <p:nvSpPr>
            <p:cNvPr id="32" name="Text 27"/>
            <p:cNvSpPr/>
            <p:nvPr/>
          </p:nvSpPr>
          <p:spPr>
            <a:xfrm>
              <a:off x="914402" y="5114093"/>
              <a:ext cx="3386139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Indente o bloco de código (4 espaços)</a:t>
              </a:r>
              <a:endParaRPr lang="en-US" sz="1125" dirty="0"/>
            </a:p>
          </p:txBody>
        </p:sp>
        <p:sp>
          <p:nvSpPr>
            <p:cNvPr id="33" name="Text 28"/>
            <p:cNvSpPr/>
            <p:nvPr/>
          </p:nvSpPr>
          <p:spPr>
            <a:xfrm>
              <a:off x="6200695" y="1381973"/>
              <a:ext cx="1010148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Fluxograma:</a:t>
              </a:r>
              <a:endParaRPr lang="en-US" sz="1351" dirty="0"/>
            </a:p>
          </p:txBody>
        </p:sp>
        <p:sp>
          <p:nvSpPr>
            <p:cNvPr id="34" name="Shape 29"/>
            <p:cNvSpPr/>
            <p:nvPr/>
          </p:nvSpPr>
          <p:spPr>
            <a:xfrm>
              <a:off x="6000759" y="1943105"/>
              <a:ext cx="1428750" cy="400052"/>
            </a:xfrm>
            <a:prstGeom prst="rect">
              <a:avLst/>
            </a:prstGeom>
            <a:solidFill>
              <a:srgbClr val="E5E7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5" name="Text 30"/>
            <p:cNvSpPr/>
            <p:nvPr/>
          </p:nvSpPr>
          <p:spPr>
            <a:xfrm>
              <a:off x="6615396" y="2073887"/>
              <a:ext cx="270907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Início</a:t>
              </a:r>
              <a:endParaRPr lang="en-US" sz="900" dirty="0"/>
            </a:p>
          </p:txBody>
        </p:sp>
        <p:pic>
          <p:nvPicPr>
            <p:cNvPr id="36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270" y="2507460"/>
              <a:ext cx="85724" cy="114300"/>
            </a:xfrm>
            <a:prstGeom prst="rect">
              <a:avLst/>
            </a:prstGeom>
          </p:spPr>
        </p:pic>
        <p:sp>
          <p:nvSpPr>
            <p:cNvPr id="37" name="Shape 31"/>
            <p:cNvSpPr/>
            <p:nvPr/>
          </p:nvSpPr>
          <p:spPr>
            <a:xfrm>
              <a:off x="6072196" y="2671773"/>
              <a:ext cx="1285876" cy="714375"/>
            </a:xfrm>
            <a:prstGeom prst="rect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8" name="Text 32"/>
            <p:cNvSpPr/>
            <p:nvPr/>
          </p:nvSpPr>
          <p:spPr>
            <a:xfrm>
              <a:off x="6381444" y="2959712"/>
              <a:ext cx="679673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idade &gt;= 18?</a:t>
              </a:r>
              <a:endParaRPr lang="en-US" sz="900" dirty="0"/>
            </a:p>
          </p:txBody>
        </p:sp>
        <p:sp>
          <p:nvSpPr>
            <p:cNvPr id="39" name="Text 33"/>
            <p:cNvSpPr/>
            <p:nvPr/>
          </p:nvSpPr>
          <p:spPr>
            <a:xfrm>
              <a:off x="6502347" y="3488351"/>
              <a:ext cx="201978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10B98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Sim</a:t>
              </a:r>
              <a:endParaRPr lang="en-US" sz="900" dirty="0"/>
            </a:p>
          </p:txBody>
        </p:sp>
        <p:pic>
          <p:nvPicPr>
            <p:cNvPr id="40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64304" y="3693324"/>
              <a:ext cx="85724" cy="114300"/>
            </a:xfrm>
            <a:prstGeom prst="rect">
              <a:avLst/>
            </a:prstGeom>
          </p:spPr>
        </p:pic>
        <p:sp>
          <p:nvSpPr>
            <p:cNvPr id="41" name="Shape 34"/>
            <p:cNvSpPr/>
            <p:nvPr/>
          </p:nvSpPr>
          <p:spPr>
            <a:xfrm>
              <a:off x="5594799" y="3857632"/>
              <a:ext cx="1428750" cy="400052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2" name="Text 35"/>
            <p:cNvSpPr/>
            <p:nvPr/>
          </p:nvSpPr>
          <p:spPr>
            <a:xfrm>
              <a:off x="5758986" y="3988411"/>
              <a:ext cx="1171796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print("Maior de </a:t>
              </a:r>
              <a:r>
                <a:rPr lang="en-US" sz="900" dirty="0" err="1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idade</a:t>
              </a:r>
              <a:r>
                <a:rPr lang="en-US" sz="900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")</a:t>
              </a:r>
              <a:endParaRPr lang="en-US" sz="900" dirty="0"/>
            </a:p>
          </p:txBody>
        </p:sp>
        <p:sp>
          <p:nvSpPr>
            <p:cNvPr id="43" name="Text 36"/>
            <p:cNvSpPr/>
            <p:nvPr/>
          </p:nvSpPr>
          <p:spPr>
            <a:xfrm>
              <a:off x="7321534" y="3459775"/>
              <a:ext cx="224420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EF444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Não</a:t>
              </a:r>
              <a:endParaRPr lang="en-US" sz="900" dirty="0"/>
            </a:p>
          </p:txBody>
        </p:sp>
        <p:pic>
          <p:nvPicPr>
            <p:cNvPr id="44" name="Image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6646" y="3664748"/>
              <a:ext cx="85724" cy="114300"/>
            </a:xfrm>
            <a:prstGeom prst="rect">
              <a:avLst/>
            </a:prstGeom>
          </p:spPr>
        </p:pic>
        <p:pic>
          <p:nvPicPr>
            <p:cNvPr id="45" name="Image 6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270" y="4450561"/>
              <a:ext cx="85724" cy="114300"/>
            </a:xfrm>
            <a:prstGeom prst="rect">
              <a:avLst/>
            </a:prstGeom>
          </p:spPr>
        </p:pic>
        <p:sp>
          <p:nvSpPr>
            <p:cNvPr id="46" name="Shape 37"/>
            <p:cNvSpPr/>
            <p:nvPr/>
          </p:nvSpPr>
          <p:spPr>
            <a:xfrm>
              <a:off x="6000759" y="4614871"/>
              <a:ext cx="1428750" cy="400052"/>
            </a:xfrm>
            <a:prstGeom prst="rect">
              <a:avLst/>
            </a:prstGeom>
            <a:solidFill>
              <a:srgbClr val="E5E7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7" name="Text 38"/>
            <p:cNvSpPr/>
            <p:nvPr/>
          </p:nvSpPr>
          <p:spPr>
            <a:xfrm>
              <a:off x="6659473" y="4745650"/>
              <a:ext cx="182742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Fim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758B3D4E-ECD1-1B04-00E7-FA688644AAB2}"/>
              </a:ext>
            </a:extLst>
          </p:cNvPr>
          <p:cNvGrpSpPr/>
          <p:nvPr/>
        </p:nvGrpSpPr>
        <p:grpSpPr>
          <a:xfrm>
            <a:off x="68366" y="170917"/>
            <a:ext cx="8904718" cy="4942384"/>
            <a:chOff x="7" y="-39771"/>
            <a:chExt cx="9144000" cy="6369140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" y="-39771"/>
              <a:ext cx="9144000" cy="6329364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4186244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0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Estrutura Condicional if-else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6" y="1028707"/>
              <a:ext cx="3943351" cy="825102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4" y="1200158"/>
              <a:ext cx="321468" cy="367902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78" y="1285879"/>
              <a:ext cx="150020" cy="171451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064419" y="1254297"/>
              <a:ext cx="2833865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Executa um bloco ou outro</a:t>
              </a:r>
              <a:endParaRPr lang="en-US" sz="1687" dirty="0"/>
            </a:p>
          </p:txBody>
        </p:sp>
        <p:sp>
          <p:nvSpPr>
            <p:cNvPr id="10" name="Shape 6"/>
            <p:cNvSpPr/>
            <p:nvPr/>
          </p:nvSpPr>
          <p:spPr>
            <a:xfrm>
              <a:off x="457206" y="2025259"/>
              <a:ext cx="3943351" cy="1732359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1" name="Text 7"/>
            <p:cNvSpPr/>
            <p:nvPr/>
          </p:nvSpPr>
          <p:spPr>
            <a:xfrm>
              <a:off x="628651" y="2225339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1057275" y="222533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314448" y="222533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16</a:t>
              </a:r>
              <a:endParaRPr lang="en-US" sz="1125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628649" y="2514662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885826" y="2514662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</a:t>
              </a:r>
              <a:endParaRPr lang="en-US" sz="1125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1314448" y="2514662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1657349" y="2514662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18</a:t>
              </a:r>
              <a:endParaRPr lang="en-US" sz="1125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1828800" y="2514662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628651" y="2803984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1057275" y="280398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1143011" y="2803983"/>
              <a:ext cx="14430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"Maior de idade"</a:t>
              </a:r>
              <a:endParaRPr lang="en-US" sz="1125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2514601" y="280398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628653" y="3093305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971552" y="309330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628651" y="338262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1057275" y="338262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1143011" y="3382626"/>
              <a:ext cx="144303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"Menor de idade"</a:t>
              </a:r>
              <a:endParaRPr lang="en-US" sz="1125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2514601" y="338262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457203" y="3882281"/>
              <a:ext cx="401478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Resultado:</a:t>
              </a:r>
              <a:endParaRPr lang="en-US" sz="1351" dirty="0"/>
            </a:p>
          </p:txBody>
        </p:sp>
        <p:sp>
          <p:nvSpPr>
            <p:cNvPr id="30" name="Shape 26"/>
            <p:cNvSpPr/>
            <p:nvPr/>
          </p:nvSpPr>
          <p:spPr>
            <a:xfrm>
              <a:off x="457206" y="4186240"/>
              <a:ext cx="3943351" cy="460772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1" name="Shape 27"/>
            <p:cNvSpPr/>
            <p:nvPr/>
          </p:nvSpPr>
          <p:spPr>
            <a:xfrm>
              <a:off x="457208" y="4186240"/>
              <a:ext cx="28574" cy="460772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2" name="Text 28"/>
            <p:cNvSpPr/>
            <p:nvPr/>
          </p:nvSpPr>
          <p:spPr>
            <a:xfrm>
              <a:off x="571503" y="4330068"/>
              <a:ext cx="37861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333333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Menor de idade</a:t>
              </a:r>
              <a:endParaRPr lang="en-US" sz="1125" dirty="0"/>
            </a:p>
          </p:txBody>
        </p:sp>
        <p:sp>
          <p:nvSpPr>
            <p:cNvPr id="33" name="Shape 29"/>
            <p:cNvSpPr/>
            <p:nvPr/>
          </p:nvSpPr>
          <p:spPr>
            <a:xfrm>
              <a:off x="457206" y="4818465"/>
              <a:ext cx="3943351" cy="1053703"/>
            </a:xfrm>
            <a:prstGeom prst="rect">
              <a:avLst/>
            </a:prstGeom>
            <a:solidFill>
              <a:srgbClr val="FFFB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4" name="Shape 30"/>
            <p:cNvSpPr/>
            <p:nvPr/>
          </p:nvSpPr>
          <p:spPr>
            <a:xfrm>
              <a:off x="457208" y="4818465"/>
              <a:ext cx="28574" cy="1053703"/>
            </a:xfrm>
            <a:prstGeom prst="rect">
              <a:avLst/>
            </a:prstGeom>
            <a:solidFill>
              <a:srgbClr val="FBBF24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35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55" y="5018487"/>
              <a:ext cx="128588" cy="171451"/>
            </a:xfrm>
            <a:prstGeom prst="rect">
              <a:avLst/>
            </a:prstGeom>
          </p:spPr>
        </p:pic>
        <p:sp>
          <p:nvSpPr>
            <p:cNvPr id="36" name="Text 31"/>
            <p:cNvSpPr/>
            <p:nvPr/>
          </p:nvSpPr>
          <p:spPr>
            <a:xfrm>
              <a:off x="842970" y="5000277"/>
              <a:ext cx="400751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Dica:</a:t>
              </a:r>
              <a:endParaRPr lang="en-US" sz="1351" dirty="0"/>
            </a:p>
          </p:txBody>
        </p:sp>
        <p:sp>
          <p:nvSpPr>
            <p:cNvPr id="37" name="Text 32"/>
            <p:cNvSpPr/>
            <p:nvPr/>
          </p:nvSpPr>
          <p:spPr>
            <a:xfrm>
              <a:off x="628650" y="5288217"/>
              <a:ext cx="50654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 bloco</a:t>
              </a:r>
              <a:endParaRPr lang="en-US" sz="1125" dirty="0"/>
            </a:p>
          </p:txBody>
        </p:sp>
        <p:sp>
          <p:nvSpPr>
            <p:cNvPr id="38" name="Shape 33"/>
            <p:cNvSpPr/>
            <p:nvPr/>
          </p:nvSpPr>
          <p:spPr>
            <a:xfrm>
              <a:off x="1160748" y="5277445"/>
              <a:ext cx="457256" cy="219670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39" name="Text 34"/>
            <p:cNvSpPr/>
            <p:nvPr/>
          </p:nvSpPr>
          <p:spPr>
            <a:xfrm>
              <a:off x="1160748" y="5266350"/>
              <a:ext cx="371514" cy="241861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40" name="Text 35"/>
            <p:cNvSpPr/>
            <p:nvPr/>
          </p:nvSpPr>
          <p:spPr>
            <a:xfrm>
              <a:off x="1618004" y="5288217"/>
              <a:ext cx="2375157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é executado quando a condição do</a:t>
              </a:r>
              <a:endParaRPr lang="en-US" sz="1125" dirty="0"/>
            </a:p>
          </p:txBody>
        </p:sp>
        <p:sp>
          <p:nvSpPr>
            <p:cNvPr id="41" name="Shape 36"/>
            <p:cNvSpPr/>
            <p:nvPr/>
          </p:nvSpPr>
          <p:spPr>
            <a:xfrm>
              <a:off x="3921723" y="5277445"/>
              <a:ext cx="285778" cy="219670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2" name="Text 37"/>
            <p:cNvSpPr/>
            <p:nvPr/>
          </p:nvSpPr>
          <p:spPr>
            <a:xfrm>
              <a:off x="3921723" y="5266350"/>
              <a:ext cx="222435" cy="241861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43" name="Text 38"/>
            <p:cNvSpPr/>
            <p:nvPr/>
          </p:nvSpPr>
          <p:spPr>
            <a:xfrm>
              <a:off x="628650" y="5500743"/>
              <a:ext cx="436017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é falsa.</a:t>
              </a:r>
              <a:endParaRPr lang="en-US" sz="1125" dirty="0"/>
            </a:p>
          </p:txBody>
        </p:sp>
        <p:sp>
          <p:nvSpPr>
            <p:cNvPr id="44" name="Text 39"/>
            <p:cNvSpPr/>
            <p:nvPr/>
          </p:nvSpPr>
          <p:spPr>
            <a:xfrm>
              <a:off x="6200695" y="1547173"/>
              <a:ext cx="1010148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Fluxograma:</a:t>
              </a:r>
              <a:endParaRPr lang="en-US" sz="1351" dirty="0"/>
            </a:p>
          </p:txBody>
        </p:sp>
        <p:sp>
          <p:nvSpPr>
            <p:cNvPr id="45" name="Shape 40"/>
            <p:cNvSpPr/>
            <p:nvPr/>
          </p:nvSpPr>
          <p:spPr>
            <a:xfrm>
              <a:off x="6000759" y="2108305"/>
              <a:ext cx="1428750" cy="400052"/>
            </a:xfrm>
            <a:prstGeom prst="rect">
              <a:avLst/>
            </a:prstGeom>
            <a:solidFill>
              <a:srgbClr val="E5E7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6" name="Text 41"/>
            <p:cNvSpPr/>
            <p:nvPr/>
          </p:nvSpPr>
          <p:spPr>
            <a:xfrm>
              <a:off x="6615396" y="2239087"/>
              <a:ext cx="270907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Início</a:t>
              </a:r>
              <a:endParaRPr lang="en-US" sz="900" dirty="0"/>
            </a:p>
          </p:txBody>
        </p:sp>
        <p:pic>
          <p:nvPicPr>
            <p:cNvPr id="47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270" y="2672659"/>
              <a:ext cx="85724" cy="114300"/>
            </a:xfrm>
            <a:prstGeom prst="rect">
              <a:avLst/>
            </a:prstGeom>
          </p:spPr>
        </p:pic>
        <p:sp>
          <p:nvSpPr>
            <p:cNvPr id="48" name="Shape 42"/>
            <p:cNvSpPr/>
            <p:nvPr/>
          </p:nvSpPr>
          <p:spPr>
            <a:xfrm>
              <a:off x="6072196" y="2836973"/>
              <a:ext cx="1285876" cy="714375"/>
            </a:xfrm>
            <a:prstGeom prst="rect">
              <a:avLst/>
            </a:prstGeom>
            <a:solidFill>
              <a:srgbClr val="306998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9" name="Text 43"/>
            <p:cNvSpPr/>
            <p:nvPr/>
          </p:nvSpPr>
          <p:spPr>
            <a:xfrm>
              <a:off x="6381444" y="3124911"/>
              <a:ext cx="679673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idade &gt;= 18?</a:t>
              </a:r>
              <a:endParaRPr lang="en-US" sz="900" dirty="0"/>
            </a:p>
          </p:txBody>
        </p:sp>
        <p:sp>
          <p:nvSpPr>
            <p:cNvPr id="50" name="Text 44"/>
            <p:cNvSpPr/>
            <p:nvPr/>
          </p:nvSpPr>
          <p:spPr>
            <a:xfrm>
              <a:off x="5895936" y="3624975"/>
              <a:ext cx="201978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10B98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Sim</a:t>
              </a:r>
              <a:endParaRPr lang="en-US" sz="900" dirty="0"/>
            </a:p>
          </p:txBody>
        </p:sp>
        <p:pic>
          <p:nvPicPr>
            <p:cNvPr id="51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7895" y="3829948"/>
              <a:ext cx="85724" cy="114300"/>
            </a:xfrm>
            <a:prstGeom prst="rect">
              <a:avLst/>
            </a:prstGeom>
          </p:spPr>
        </p:pic>
        <p:sp>
          <p:nvSpPr>
            <p:cNvPr id="52" name="Shape 45"/>
            <p:cNvSpPr/>
            <p:nvPr/>
          </p:nvSpPr>
          <p:spPr>
            <a:xfrm>
              <a:off x="5286386" y="3994256"/>
              <a:ext cx="1428750" cy="400052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3" name="Text 46"/>
            <p:cNvSpPr/>
            <p:nvPr/>
          </p:nvSpPr>
          <p:spPr>
            <a:xfrm>
              <a:off x="5450573" y="4125035"/>
              <a:ext cx="1171796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print("Maior de idade")</a:t>
              </a:r>
              <a:endParaRPr lang="en-US" sz="900" dirty="0"/>
            </a:p>
          </p:txBody>
        </p:sp>
        <p:sp>
          <p:nvSpPr>
            <p:cNvPr id="54" name="Text 47"/>
            <p:cNvSpPr/>
            <p:nvPr/>
          </p:nvSpPr>
          <p:spPr>
            <a:xfrm>
              <a:off x="7321534" y="3624975"/>
              <a:ext cx="224420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900" b="1" dirty="0">
                  <a:solidFill>
                    <a:srgbClr val="EF4444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Não</a:t>
              </a:r>
              <a:endParaRPr lang="en-US" sz="900" dirty="0"/>
            </a:p>
          </p:txBody>
        </p:sp>
        <p:pic>
          <p:nvPicPr>
            <p:cNvPr id="55" name="Image 5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6646" y="3829948"/>
              <a:ext cx="85724" cy="114300"/>
            </a:xfrm>
            <a:prstGeom prst="rect">
              <a:avLst/>
            </a:prstGeom>
          </p:spPr>
        </p:pic>
        <p:sp>
          <p:nvSpPr>
            <p:cNvPr id="56" name="Shape 48"/>
            <p:cNvSpPr/>
            <p:nvPr/>
          </p:nvSpPr>
          <p:spPr>
            <a:xfrm>
              <a:off x="6715136" y="3994256"/>
              <a:ext cx="1428750" cy="400052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7" name="Text 49"/>
            <p:cNvSpPr/>
            <p:nvPr/>
          </p:nvSpPr>
          <p:spPr>
            <a:xfrm>
              <a:off x="6859288" y="4125035"/>
              <a:ext cx="1211870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print("Menor de idade")</a:t>
              </a:r>
              <a:endParaRPr lang="en-US" sz="900" dirty="0"/>
            </a:p>
          </p:txBody>
        </p:sp>
        <p:pic>
          <p:nvPicPr>
            <p:cNvPr id="58" name="Image 6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2270" y="4672908"/>
              <a:ext cx="85724" cy="114300"/>
            </a:xfrm>
            <a:prstGeom prst="rect">
              <a:avLst/>
            </a:prstGeom>
          </p:spPr>
        </p:pic>
        <p:sp>
          <p:nvSpPr>
            <p:cNvPr id="59" name="Shape 50"/>
            <p:cNvSpPr/>
            <p:nvPr/>
          </p:nvSpPr>
          <p:spPr>
            <a:xfrm>
              <a:off x="6000759" y="4837217"/>
              <a:ext cx="1428750" cy="400052"/>
            </a:xfrm>
            <a:prstGeom prst="rect">
              <a:avLst/>
            </a:prstGeom>
            <a:solidFill>
              <a:srgbClr val="E5E7EB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0" name="Text 51"/>
            <p:cNvSpPr/>
            <p:nvPr/>
          </p:nvSpPr>
          <p:spPr>
            <a:xfrm>
              <a:off x="6659473" y="4967999"/>
              <a:ext cx="182742" cy="1384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0000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Fim</a:t>
              </a:r>
              <a:endParaRPr lang="en-US" sz="900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Agrupar 63">
            <a:extLst>
              <a:ext uri="{FF2B5EF4-FFF2-40B4-BE49-F238E27FC236}">
                <a16:creationId xmlns:a16="http://schemas.microsoft.com/office/drawing/2014/main" id="{CBF9B981-732D-F4EB-8791-47FD4A341670}"/>
              </a:ext>
            </a:extLst>
          </p:cNvPr>
          <p:cNvGrpSpPr/>
          <p:nvPr/>
        </p:nvGrpSpPr>
        <p:grpSpPr>
          <a:xfrm>
            <a:off x="0" y="247829"/>
            <a:ext cx="9024359" cy="4676402"/>
            <a:chOff x="0" y="11"/>
            <a:chExt cx="9144007" cy="6261497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"/>
              <a:ext cx="9144000" cy="6261497"/>
            </a:xfrm>
            <a:prstGeom prst="rect">
              <a:avLst/>
            </a:prstGeom>
          </p:spPr>
        </p:pic>
        <p:sp>
          <p:nvSpPr>
            <p:cNvPr id="3" name="Shape 0"/>
            <p:cNvSpPr/>
            <p:nvPr/>
          </p:nvSpPr>
          <p:spPr>
            <a:xfrm>
              <a:off x="7000882" y="4118380"/>
              <a:ext cx="2143125" cy="2143125"/>
            </a:xfrm>
            <a:prstGeom prst="rect">
              <a:avLst/>
            </a:prstGeom>
            <a:solidFill>
              <a:srgbClr val="000000">
                <a:alpha val="10000"/>
              </a:srgbClr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" name="Shape 1"/>
            <p:cNvSpPr/>
            <p:nvPr/>
          </p:nvSpPr>
          <p:spPr>
            <a:xfrm>
              <a:off x="457200" y="457205"/>
              <a:ext cx="8229600" cy="3429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txBody>
            <a:bodyPr/>
            <a:lstStyle/>
            <a:p>
              <a:endParaRPr lang="pt-BR" sz="1801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457207" y="420902"/>
              <a:ext cx="8301038" cy="41549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700" b="1" dirty="0">
                  <a:solidFill>
                    <a:srgbClr val="4584B6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Estrutura Condicional if-elif-else</a:t>
              </a:r>
              <a:endParaRPr lang="en-US" sz="2700" dirty="0"/>
            </a:p>
          </p:txBody>
        </p:sp>
        <p:sp>
          <p:nvSpPr>
            <p:cNvPr id="6" name="Shape 3"/>
            <p:cNvSpPr/>
            <p:nvPr/>
          </p:nvSpPr>
          <p:spPr>
            <a:xfrm>
              <a:off x="457206" y="1028707"/>
              <a:ext cx="3943351" cy="825102"/>
            </a:xfrm>
            <a:prstGeom prst="rect">
              <a:avLst/>
            </a:prstGeom>
            <a:solidFill>
              <a:srgbClr val="FFFF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7" name="Shape 4"/>
            <p:cNvSpPr/>
            <p:nvPr/>
          </p:nvSpPr>
          <p:spPr>
            <a:xfrm>
              <a:off x="628654" y="1200158"/>
              <a:ext cx="321468" cy="367902"/>
            </a:xfrm>
            <a:prstGeom prst="roundRect">
              <a:avLst/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8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378" y="1285879"/>
              <a:ext cx="150020" cy="171451"/>
            </a:xfrm>
            <a:prstGeom prst="rect">
              <a:avLst/>
            </a:prstGeom>
          </p:spPr>
        </p:pic>
        <p:sp>
          <p:nvSpPr>
            <p:cNvPr id="9" name="Text 5"/>
            <p:cNvSpPr/>
            <p:nvPr/>
          </p:nvSpPr>
          <p:spPr>
            <a:xfrm>
              <a:off x="1064428" y="1254297"/>
              <a:ext cx="2119657" cy="25962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687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Múltiplas condições</a:t>
              </a:r>
              <a:endParaRPr lang="en-US" sz="1687" dirty="0"/>
            </a:p>
          </p:txBody>
        </p:sp>
        <p:sp>
          <p:nvSpPr>
            <p:cNvPr id="10" name="Shape 6"/>
            <p:cNvSpPr/>
            <p:nvPr/>
          </p:nvSpPr>
          <p:spPr>
            <a:xfrm>
              <a:off x="457206" y="2025259"/>
              <a:ext cx="3943351" cy="2889646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11" name="Text 7"/>
            <p:cNvSpPr/>
            <p:nvPr/>
          </p:nvSpPr>
          <p:spPr>
            <a:xfrm>
              <a:off x="628653" y="2225339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971552" y="222533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=</a:t>
              </a:r>
              <a:endParaRPr lang="en-US" sz="1125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1228725" y="222533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7</a:t>
              </a:r>
              <a:endParaRPr lang="en-US" sz="1125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628649" y="2514662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if</a:t>
              </a:r>
              <a:endParaRPr lang="en-US" sz="1125" dirty="0"/>
            </a:p>
          </p:txBody>
        </p:sp>
        <p:sp>
          <p:nvSpPr>
            <p:cNvPr id="15" name="Text 11"/>
            <p:cNvSpPr/>
            <p:nvPr/>
          </p:nvSpPr>
          <p:spPr>
            <a:xfrm>
              <a:off x="885829" y="2514662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1228725" y="2514662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1571625" y="2514662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9</a:t>
              </a:r>
              <a:endParaRPr lang="en-US" sz="1125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1657351" y="2514662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19" name="Text 15"/>
            <p:cNvSpPr/>
            <p:nvPr/>
          </p:nvSpPr>
          <p:spPr>
            <a:xfrm>
              <a:off x="628651" y="2803984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1057275" y="280398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1143009" y="2803984"/>
              <a:ext cx="549831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"Ótimo"</a:t>
              </a:r>
              <a:endParaRPr lang="en-US" sz="1125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1743076" y="2803984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23" name="Text 19"/>
            <p:cNvSpPr/>
            <p:nvPr/>
          </p:nvSpPr>
          <p:spPr>
            <a:xfrm>
              <a:off x="628653" y="3093305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elif</a:t>
              </a:r>
              <a:endParaRPr lang="en-US" sz="1125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1057277" y="3093305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1400174" y="3093305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1743076" y="309330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7</a:t>
              </a:r>
              <a:endParaRPr lang="en-US" sz="1125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1828800" y="309330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628651" y="338262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1057275" y="338262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1143001" y="3382628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"Bom"</a:t>
              </a:r>
              <a:endParaRPr lang="en-US" sz="1125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1571625" y="3382628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628653" y="3671949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elif</a:t>
              </a:r>
              <a:endParaRPr lang="en-US" sz="1125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1057277" y="3671949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nota</a:t>
              </a:r>
              <a:endParaRPr lang="en-US" sz="1125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1400174" y="3671949"/>
              <a:ext cx="157094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&gt;=</a:t>
              </a:r>
              <a:endParaRPr lang="en-US" sz="1125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1743076" y="367194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E81F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5</a:t>
              </a:r>
              <a:endParaRPr lang="en-US" sz="1125" dirty="0"/>
            </a:p>
          </p:txBody>
        </p:sp>
        <p:sp>
          <p:nvSpPr>
            <p:cNvPr id="36" name="Text 32"/>
            <p:cNvSpPr/>
            <p:nvPr/>
          </p:nvSpPr>
          <p:spPr>
            <a:xfrm>
              <a:off x="1828800" y="3671949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37" name="Text 33"/>
            <p:cNvSpPr/>
            <p:nvPr/>
          </p:nvSpPr>
          <p:spPr>
            <a:xfrm>
              <a:off x="628651" y="3961272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38" name="Text 34"/>
            <p:cNvSpPr/>
            <p:nvPr/>
          </p:nvSpPr>
          <p:spPr>
            <a:xfrm>
              <a:off x="1057275" y="3961272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39" name="Text 35"/>
            <p:cNvSpPr/>
            <p:nvPr/>
          </p:nvSpPr>
          <p:spPr>
            <a:xfrm>
              <a:off x="1143009" y="3961272"/>
              <a:ext cx="706925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"Regular"</a:t>
              </a:r>
              <a:endParaRPr lang="en-US" sz="1125" dirty="0"/>
            </a:p>
          </p:txBody>
        </p:sp>
        <p:sp>
          <p:nvSpPr>
            <p:cNvPr id="40" name="Text 36"/>
            <p:cNvSpPr/>
            <p:nvPr/>
          </p:nvSpPr>
          <p:spPr>
            <a:xfrm>
              <a:off x="1914524" y="3961272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41" name="Text 37"/>
            <p:cNvSpPr/>
            <p:nvPr/>
          </p:nvSpPr>
          <p:spPr>
            <a:xfrm>
              <a:off x="628653" y="4250592"/>
              <a:ext cx="314189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9267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42" name="Text 38"/>
            <p:cNvSpPr/>
            <p:nvPr/>
          </p:nvSpPr>
          <p:spPr>
            <a:xfrm>
              <a:off x="971552" y="4250592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:</a:t>
              </a:r>
              <a:endParaRPr lang="en-US" sz="1125" dirty="0"/>
            </a:p>
          </p:txBody>
        </p:sp>
        <p:sp>
          <p:nvSpPr>
            <p:cNvPr id="43" name="Text 39"/>
            <p:cNvSpPr/>
            <p:nvPr/>
          </p:nvSpPr>
          <p:spPr>
            <a:xfrm>
              <a:off x="628651" y="4539915"/>
              <a:ext cx="392736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D971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print</a:t>
              </a:r>
              <a:endParaRPr lang="en-US" sz="1125" dirty="0"/>
            </a:p>
          </p:txBody>
        </p:sp>
        <p:sp>
          <p:nvSpPr>
            <p:cNvPr id="44" name="Text 40"/>
            <p:cNvSpPr/>
            <p:nvPr/>
          </p:nvSpPr>
          <p:spPr>
            <a:xfrm>
              <a:off x="1057275" y="453991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(</a:t>
              </a:r>
              <a:endParaRPr lang="en-US" sz="1125" dirty="0"/>
            </a:p>
          </p:txBody>
        </p:sp>
        <p:sp>
          <p:nvSpPr>
            <p:cNvPr id="45" name="Text 41"/>
            <p:cNvSpPr/>
            <p:nvPr/>
          </p:nvSpPr>
          <p:spPr>
            <a:xfrm>
              <a:off x="1143001" y="4539915"/>
              <a:ext cx="1099660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"Insuficiente"</a:t>
              </a:r>
              <a:endParaRPr lang="en-US" sz="1125" dirty="0"/>
            </a:p>
          </p:txBody>
        </p:sp>
        <p:sp>
          <p:nvSpPr>
            <p:cNvPr id="46" name="Text 42"/>
            <p:cNvSpPr/>
            <p:nvPr/>
          </p:nvSpPr>
          <p:spPr>
            <a:xfrm>
              <a:off x="2343152" y="4539915"/>
              <a:ext cx="78548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)</a:t>
              </a:r>
              <a:endParaRPr lang="en-US" sz="1125" dirty="0"/>
            </a:p>
          </p:txBody>
        </p:sp>
        <p:sp>
          <p:nvSpPr>
            <p:cNvPr id="47" name="Text 43"/>
            <p:cNvSpPr/>
            <p:nvPr/>
          </p:nvSpPr>
          <p:spPr>
            <a:xfrm>
              <a:off x="457203" y="5039570"/>
              <a:ext cx="4014788" cy="207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Resultado:</a:t>
              </a:r>
              <a:endParaRPr lang="en-US" sz="1351" dirty="0"/>
            </a:p>
          </p:txBody>
        </p:sp>
        <p:sp>
          <p:nvSpPr>
            <p:cNvPr id="48" name="Shape 44"/>
            <p:cNvSpPr/>
            <p:nvPr/>
          </p:nvSpPr>
          <p:spPr>
            <a:xfrm>
              <a:off x="457200" y="5343525"/>
              <a:ext cx="3943350" cy="460772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49" name="Shape 45"/>
            <p:cNvSpPr/>
            <p:nvPr/>
          </p:nvSpPr>
          <p:spPr>
            <a:xfrm>
              <a:off x="457200" y="5343525"/>
              <a:ext cx="28575" cy="460772"/>
            </a:xfrm>
            <a:prstGeom prst="rect">
              <a:avLst/>
            </a:prstGeom>
            <a:solidFill>
              <a:srgbClr val="4584B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0" name="Text 46"/>
            <p:cNvSpPr/>
            <p:nvPr/>
          </p:nvSpPr>
          <p:spPr>
            <a:xfrm>
              <a:off x="571500" y="5487349"/>
              <a:ext cx="378618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333333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Bom</a:t>
              </a:r>
              <a:endParaRPr lang="en-US" sz="1125" dirty="0"/>
            </a:p>
          </p:txBody>
        </p:sp>
        <p:sp>
          <p:nvSpPr>
            <p:cNvPr id="51" name="Text 47"/>
            <p:cNvSpPr/>
            <p:nvPr/>
          </p:nvSpPr>
          <p:spPr>
            <a:xfrm>
              <a:off x="6200695" y="1185520"/>
              <a:ext cx="1010148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Fluxograma:</a:t>
              </a:r>
              <a:endParaRPr lang="en-US" sz="1351" dirty="0"/>
            </a:p>
          </p:txBody>
        </p:sp>
        <p:pic>
          <p:nvPicPr>
            <p:cNvPr id="52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0221" y="1575201"/>
              <a:ext cx="2389808" cy="2857500"/>
            </a:xfrm>
            <a:prstGeom prst="rect">
              <a:avLst/>
            </a:prstGeom>
          </p:spPr>
        </p:pic>
        <p:sp>
          <p:nvSpPr>
            <p:cNvPr id="53" name="Shape 48"/>
            <p:cNvSpPr/>
            <p:nvPr/>
          </p:nvSpPr>
          <p:spPr>
            <a:xfrm>
              <a:off x="4729174" y="4502358"/>
              <a:ext cx="3943351" cy="1053703"/>
            </a:xfrm>
            <a:prstGeom prst="rect">
              <a:avLst/>
            </a:prstGeom>
            <a:solidFill>
              <a:srgbClr val="EFF6FF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4" name="Shape 49"/>
            <p:cNvSpPr/>
            <p:nvPr/>
          </p:nvSpPr>
          <p:spPr>
            <a:xfrm>
              <a:off x="4743462" y="4604157"/>
              <a:ext cx="28574" cy="1053703"/>
            </a:xfrm>
            <a:prstGeom prst="rect">
              <a:avLst/>
            </a:prstGeom>
            <a:solidFill>
              <a:srgbClr val="60A5FA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pic>
          <p:nvPicPr>
            <p:cNvPr id="55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914907" y="4804179"/>
              <a:ext cx="171451" cy="171451"/>
            </a:xfrm>
            <a:prstGeom prst="rect">
              <a:avLst/>
            </a:prstGeom>
          </p:spPr>
        </p:pic>
        <p:sp>
          <p:nvSpPr>
            <p:cNvPr id="56" name="Text 50"/>
            <p:cNvSpPr/>
            <p:nvPr/>
          </p:nvSpPr>
          <p:spPr>
            <a:xfrm>
              <a:off x="5172080" y="4785970"/>
              <a:ext cx="998158" cy="2078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351" b="1" dirty="0">
                  <a:solidFill>
                    <a:srgbClr val="374151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Observação:</a:t>
              </a:r>
              <a:endParaRPr lang="en-US" sz="1351" dirty="0"/>
            </a:p>
          </p:txBody>
        </p:sp>
        <p:sp>
          <p:nvSpPr>
            <p:cNvPr id="57" name="Text 51"/>
            <p:cNvSpPr/>
            <p:nvPr/>
          </p:nvSpPr>
          <p:spPr>
            <a:xfrm>
              <a:off x="4914907" y="5073910"/>
              <a:ext cx="1541013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Você pode ter quantos</a:t>
              </a:r>
              <a:endParaRPr lang="en-US" sz="1125" dirty="0"/>
            </a:p>
          </p:txBody>
        </p:sp>
        <p:sp>
          <p:nvSpPr>
            <p:cNvPr id="58" name="Shape 52"/>
            <p:cNvSpPr/>
            <p:nvPr/>
          </p:nvSpPr>
          <p:spPr>
            <a:xfrm>
              <a:off x="6384476" y="5063143"/>
              <a:ext cx="457257" cy="219671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59" name="Text 53"/>
            <p:cNvSpPr/>
            <p:nvPr/>
          </p:nvSpPr>
          <p:spPr>
            <a:xfrm>
              <a:off x="6384480" y="5052047"/>
              <a:ext cx="320218" cy="241861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elif</a:t>
              </a:r>
              <a:endParaRPr lang="en-US" sz="1125" dirty="0"/>
            </a:p>
          </p:txBody>
        </p:sp>
        <p:sp>
          <p:nvSpPr>
            <p:cNvPr id="60" name="Text 54"/>
            <p:cNvSpPr/>
            <p:nvPr/>
          </p:nvSpPr>
          <p:spPr>
            <a:xfrm>
              <a:off x="6841732" y="5073910"/>
              <a:ext cx="1707328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precisar, mas apenas um</a:t>
              </a:r>
              <a:endParaRPr lang="en-US" sz="1125" dirty="0"/>
            </a:p>
          </p:txBody>
        </p:sp>
        <p:sp>
          <p:nvSpPr>
            <p:cNvPr id="61" name="Shape 55"/>
            <p:cNvSpPr/>
            <p:nvPr/>
          </p:nvSpPr>
          <p:spPr>
            <a:xfrm>
              <a:off x="4914900" y="5275659"/>
              <a:ext cx="457256" cy="219670"/>
            </a:xfrm>
            <a:prstGeom prst="rect">
              <a:avLst/>
            </a:prstGeom>
            <a:solidFill>
              <a:srgbClr val="F3F4F6"/>
            </a:solidFill>
            <a:ln/>
          </p:spPr>
          <p:txBody>
            <a:bodyPr/>
            <a:lstStyle/>
            <a:p>
              <a:endParaRPr lang="pt-BR" sz="1801"/>
            </a:p>
          </p:txBody>
        </p:sp>
        <p:sp>
          <p:nvSpPr>
            <p:cNvPr id="62" name="Text 56"/>
            <p:cNvSpPr/>
            <p:nvPr/>
          </p:nvSpPr>
          <p:spPr>
            <a:xfrm>
              <a:off x="4914900" y="5264564"/>
              <a:ext cx="403574" cy="241861"/>
            </a:xfrm>
            <a:prstGeom prst="rect">
              <a:avLst/>
            </a:prstGeom>
            <a:noFill/>
            <a:ln/>
          </p:spPr>
          <p:txBody>
            <a:bodyPr wrap="none" lIns="68073" tIns="34036" rIns="68073" bIns="34036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ui-monospace" pitchFamily="34" charset="0"/>
                  <a:ea typeface="ui-monospace" pitchFamily="34" charset="-122"/>
                  <a:cs typeface="ui-monospace" pitchFamily="34" charset="-120"/>
                </a:rPr>
                <a:t>else</a:t>
              </a:r>
              <a:endParaRPr lang="en-US" sz="1125" dirty="0"/>
            </a:p>
          </p:txBody>
        </p:sp>
        <p:sp>
          <p:nvSpPr>
            <p:cNvPr id="63" name="Text 57"/>
            <p:cNvSpPr/>
            <p:nvPr/>
          </p:nvSpPr>
          <p:spPr>
            <a:xfrm>
              <a:off x="5372156" y="5286431"/>
              <a:ext cx="509755" cy="1731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r>
                <a:rPr lang="en-US" sz="1125" dirty="0">
                  <a:solidFill>
                    <a:srgbClr val="4B556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 final.</a:t>
              </a:r>
              <a:endParaRPr lang="en-US" sz="1125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</TotalTime>
  <Words>1446</Words>
  <Application>Microsoft Office PowerPoint</Application>
  <PresentationFormat>Apresentação na tela (16:9)</PresentationFormat>
  <Paragraphs>610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Segoe UI</vt:lpstr>
      <vt:lpstr>ui-monospace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igor rocha</cp:lastModifiedBy>
  <cp:revision>16</cp:revision>
  <dcterms:created xsi:type="dcterms:W3CDTF">2025-06-09T12:35:19Z</dcterms:created>
  <dcterms:modified xsi:type="dcterms:W3CDTF">2025-08-08T14:46:50Z</dcterms:modified>
</cp:coreProperties>
</file>