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12" d="100"/>
          <a:sy n="112" d="100"/>
        </p:scale>
        <p:origin x="864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7724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2833334" y="1285875"/>
            <a:ext cx="3477304" cy="342900"/>
          </a:xfrm>
          <a:prstGeom prst="rect">
            <a:avLst/>
          </a:prstGeom>
          <a:solidFill>
            <a:srgbClr val="4584B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3004784" y="1343025"/>
            <a:ext cx="320584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Curso de Desenvolvimento em Python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3735977" y="657225"/>
            <a:ext cx="161499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4584B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Aula 4</a:t>
            </a:r>
            <a:endParaRPr lang="en-US" sz="4050" dirty="0"/>
          </a:p>
        </p:txBody>
      </p:sp>
      <p:sp>
        <p:nvSpPr>
          <p:cNvPr id="8" name="Text 5"/>
          <p:cNvSpPr/>
          <p:nvPr/>
        </p:nvSpPr>
        <p:spPr>
          <a:xfrm>
            <a:off x="808388" y="2486025"/>
            <a:ext cx="759866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Laços de Repetição e Entrada/Saída de Dados</a:t>
            </a:r>
            <a:endParaRPr lang="en-US" sz="2700" dirty="0"/>
          </a:p>
        </p:txBody>
      </p:sp>
      <p:sp>
        <p:nvSpPr>
          <p:cNvPr id="9" name="Shape 6"/>
          <p:cNvSpPr/>
          <p:nvPr/>
        </p:nvSpPr>
        <p:spPr>
          <a:xfrm>
            <a:off x="3543300" y="3400425"/>
            <a:ext cx="457200" cy="457200"/>
          </a:xfrm>
          <a:prstGeom prst="ellipse">
            <a:avLst/>
          </a:prstGeom>
          <a:solidFill>
            <a:srgbClr val="FBBF24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313" y="3500438"/>
            <a:ext cx="257175" cy="257175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4343400" y="3400425"/>
            <a:ext cx="457200" cy="457200"/>
          </a:xfrm>
          <a:prstGeom prst="ellipse">
            <a:avLst/>
          </a:prstGeom>
          <a:solidFill>
            <a:srgbClr val="1D4ED8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339" y="3500438"/>
            <a:ext cx="289322" cy="257175"/>
          </a:xfrm>
          <a:prstGeom prst="rect">
            <a:avLst/>
          </a:prstGeom>
        </p:spPr>
      </p:pic>
      <p:sp>
        <p:nvSpPr>
          <p:cNvPr id="13" name="Shape 8"/>
          <p:cNvSpPr/>
          <p:nvPr/>
        </p:nvSpPr>
        <p:spPr>
          <a:xfrm>
            <a:off x="5143500" y="3400425"/>
            <a:ext cx="457200" cy="457200"/>
          </a:xfrm>
          <a:prstGeom prst="ellipse">
            <a:avLst/>
          </a:prstGeom>
          <a:solidFill>
            <a:srgbClr val="FBBF24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7439" y="3500438"/>
            <a:ext cx="289322" cy="25717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208769" y="4772025"/>
            <a:ext cx="177806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Curso de Desenvolvimento em Python</a:t>
            </a:r>
            <a:endParaRPr lang="en-US" sz="788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699302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6556177"/>
            <a:ext cx="2143125" cy="2143125"/>
          </a:xfrm>
          <a:prstGeom prst="rect">
            <a:avLst/>
          </a:prstGeom>
          <a:solidFill>
            <a:srgbClr val="000000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457200" y="457200"/>
            <a:ext cx="8229600" cy="369689"/>
          </a:xfrm>
          <a:prstGeom prst="rect">
            <a:avLst/>
          </a:prstGeom>
          <a:solidFill>
            <a:srgbClr val="4584B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457200" y="435769"/>
            <a:ext cx="2929663" cy="3839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Saída de Dados -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3315426" y="460772"/>
            <a:ext cx="1511852" cy="3893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print()</a:t>
            </a:r>
            <a:endParaRPr lang="en-US" sz="2700" dirty="0"/>
          </a:p>
        </p:txBody>
      </p:sp>
      <p:sp>
        <p:nvSpPr>
          <p:cNvPr id="7" name="Shape 4"/>
          <p:cNvSpPr/>
          <p:nvPr/>
        </p:nvSpPr>
        <p:spPr>
          <a:xfrm>
            <a:off x="457200" y="1055489"/>
            <a:ext cx="3943350" cy="2844998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5"/>
          <p:cNvSpPr/>
          <p:nvPr/>
        </p:nvSpPr>
        <p:spPr>
          <a:xfrm>
            <a:off x="628650" y="1226939"/>
            <a:ext cx="332184" cy="342900"/>
          </a:xfrm>
          <a:prstGeom prst="ellipse">
            <a:avLst/>
          </a:prstGeom>
          <a:solidFill>
            <a:srgbClr val="F59E0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312664"/>
            <a:ext cx="160734" cy="1428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075134" y="1284089"/>
            <a:ext cx="122378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Função print()</a:t>
            </a:r>
            <a:endParaRPr lang="en-US" sz="1350" dirty="0"/>
          </a:p>
        </p:txBody>
      </p:sp>
      <p:sp>
        <p:nvSpPr>
          <p:cNvPr id="11" name="Text 7"/>
          <p:cNvSpPr/>
          <p:nvPr/>
        </p:nvSpPr>
        <p:spPr>
          <a:xfrm>
            <a:off x="628650" y="1684139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Exibe informações para o usuário no console.</a:t>
            </a:r>
            <a:endParaRPr lang="en-US" sz="1013" dirty="0"/>
          </a:p>
        </p:txBody>
      </p:sp>
      <p:sp>
        <p:nvSpPr>
          <p:cNvPr id="12" name="Shape 8"/>
          <p:cNvSpPr/>
          <p:nvPr/>
        </p:nvSpPr>
        <p:spPr>
          <a:xfrm>
            <a:off x="628650" y="1998464"/>
            <a:ext cx="3600450" cy="1616273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9"/>
          <p:cNvSpPr/>
          <p:nvPr/>
        </p:nvSpPr>
        <p:spPr>
          <a:xfrm>
            <a:off x="800100" y="2185988"/>
            <a:ext cx="3800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nome</a:t>
            </a:r>
            <a:endParaRPr lang="en-US" sz="1013" dirty="0"/>
          </a:p>
        </p:txBody>
      </p:sp>
      <p:sp>
        <p:nvSpPr>
          <p:cNvPr id="14" name="Text 10"/>
          <p:cNvSpPr/>
          <p:nvPr/>
        </p:nvSpPr>
        <p:spPr>
          <a:xfrm>
            <a:off x="1108732" y="2185988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15" name="Text 11"/>
          <p:cNvSpPr/>
          <p:nvPr/>
        </p:nvSpPr>
        <p:spPr>
          <a:xfrm>
            <a:off x="1340207" y="2185988"/>
            <a:ext cx="6115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"Maria"</a:t>
            </a:r>
            <a:endParaRPr lang="en-US" sz="1013" dirty="0"/>
          </a:p>
        </p:txBody>
      </p:sp>
      <p:sp>
        <p:nvSpPr>
          <p:cNvPr id="16" name="Text 12"/>
          <p:cNvSpPr/>
          <p:nvPr/>
        </p:nvSpPr>
        <p:spPr>
          <a:xfrm>
            <a:off x="800100" y="245209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idade</a:t>
            </a:r>
            <a:endParaRPr lang="en-US" sz="1013" dirty="0"/>
          </a:p>
        </p:txBody>
      </p:sp>
      <p:sp>
        <p:nvSpPr>
          <p:cNvPr id="17" name="Text 13"/>
          <p:cNvSpPr/>
          <p:nvPr/>
        </p:nvSpPr>
        <p:spPr>
          <a:xfrm>
            <a:off x="1185890" y="2452092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18" name="Text 14"/>
          <p:cNvSpPr/>
          <p:nvPr/>
        </p:nvSpPr>
        <p:spPr>
          <a:xfrm>
            <a:off x="1417365" y="2452092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25</a:t>
            </a:r>
            <a:endParaRPr lang="en-US" sz="1013" dirty="0"/>
          </a:p>
        </p:txBody>
      </p:sp>
      <p:sp>
        <p:nvSpPr>
          <p:cNvPr id="19" name="Text 15"/>
          <p:cNvSpPr/>
          <p:nvPr/>
        </p:nvSpPr>
        <p:spPr>
          <a:xfrm>
            <a:off x="800100" y="2718197"/>
            <a:ext cx="1923120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75715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Formas de usar print()</a:t>
            </a:r>
            <a:endParaRPr lang="en-US" sz="1013" dirty="0"/>
          </a:p>
        </p:txBody>
      </p:sp>
      <p:sp>
        <p:nvSpPr>
          <p:cNvPr id="20" name="Text 16"/>
          <p:cNvSpPr/>
          <p:nvPr/>
        </p:nvSpPr>
        <p:spPr>
          <a:xfrm>
            <a:off x="800100" y="298430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21" name="Text 17"/>
          <p:cNvSpPr/>
          <p:nvPr/>
        </p:nvSpPr>
        <p:spPr>
          <a:xfrm>
            <a:off x="1185890" y="2984302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22" name="Text 18"/>
          <p:cNvSpPr/>
          <p:nvPr/>
        </p:nvSpPr>
        <p:spPr>
          <a:xfrm>
            <a:off x="1263048" y="2984302"/>
            <a:ext cx="9972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"Seu nome é"</a:t>
            </a:r>
            <a:endParaRPr lang="en-US" sz="1013" dirty="0"/>
          </a:p>
        </p:txBody>
      </p:sp>
      <p:sp>
        <p:nvSpPr>
          <p:cNvPr id="23" name="Text 19"/>
          <p:cNvSpPr/>
          <p:nvPr/>
        </p:nvSpPr>
        <p:spPr>
          <a:xfrm>
            <a:off x="2188890" y="2984302"/>
            <a:ext cx="6115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nome)</a:t>
            </a:r>
            <a:endParaRPr lang="en-US" sz="1013" dirty="0"/>
          </a:p>
        </p:txBody>
      </p:sp>
      <p:sp>
        <p:nvSpPr>
          <p:cNvPr id="24" name="Text 20"/>
          <p:cNvSpPr/>
          <p:nvPr/>
        </p:nvSpPr>
        <p:spPr>
          <a:xfrm>
            <a:off x="800100" y="3250406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25" name="Text 21"/>
          <p:cNvSpPr/>
          <p:nvPr/>
        </p:nvSpPr>
        <p:spPr>
          <a:xfrm>
            <a:off x="1185890" y="3250406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(f</a:t>
            </a:r>
            <a:endParaRPr lang="en-US" sz="1013" dirty="0"/>
          </a:p>
        </p:txBody>
      </p:sp>
      <p:sp>
        <p:nvSpPr>
          <p:cNvPr id="26" name="Text 22"/>
          <p:cNvSpPr/>
          <p:nvPr/>
        </p:nvSpPr>
        <p:spPr>
          <a:xfrm>
            <a:off x="1340207" y="3250406"/>
            <a:ext cx="1923120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"Você tem {idade} anos."</a:t>
            </a:r>
            <a:endParaRPr lang="en-US" sz="1013" dirty="0"/>
          </a:p>
        </p:txBody>
      </p:sp>
      <p:sp>
        <p:nvSpPr>
          <p:cNvPr id="27" name="Text 23"/>
          <p:cNvSpPr/>
          <p:nvPr/>
        </p:nvSpPr>
        <p:spPr>
          <a:xfrm>
            <a:off x="3191889" y="3250406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28" name="Shape 24"/>
          <p:cNvSpPr/>
          <p:nvPr/>
        </p:nvSpPr>
        <p:spPr>
          <a:xfrm>
            <a:off x="457200" y="4071938"/>
            <a:ext cx="3943350" cy="3998714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9" name="Text 25"/>
          <p:cNvSpPr/>
          <p:nvPr/>
        </p:nvSpPr>
        <p:spPr>
          <a:xfrm>
            <a:off x="628650" y="4243388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Parâmetros úteis:</a:t>
            </a:r>
            <a:endParaRPr lang="en-US" sz="1125" dirty="0"/>
          </a:p>
        </p:txBody>
      </p:sp>
      <p:sp>
        <p:nvSpPr>
          <p:cNvPr id="30" name="Text 26"/>
          <p:cNvSpPr/>
          <p:nvPr/>
        </p:nvSpPr>
        <p:spPr>
          <a:xfrm>
            <a:off x="628650" y="4529138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sep</a:t>
            </a:r>
            <a:endParaRPr lang="en-US" sz="1013" dirty="0"/>
          </a:p>
        </p:txBody>
      </p:sp>
      <p:sp>
        <p:nvSpPr>
          <p:cNvPr id="31" name="Text 27"/>
          <p:cNvSpPr/>
          <p:nvPr/>
        </p:nvSpPr>
        <p:spPr>
          <a:xfrm>
            <a:off x="628650" y="4729163"/>
            <a:ext cx="36718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Define o separador entre os argumentos (padrão é espaço):</a:t>
            </a:r>
            <a:endParaRPr lang="en-US" sz="900" dirty="0"/>
          </a:p>
        </p:txBody>
      </p:sp>
      <p:sp>
        <p:nvSpPr>
          <p:cNvPr id="32" name="Shape 28"/>
          <p:cNvSpPr/>
          <p:nvPr/>
        </p:nvSpPr>
        <p:spPr>
          <a:xfrm>
            <a:off x="628650" y="4957763"/>
            <a:ext cx="3600450" cy="551855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3" name="Text 29"/>
          <p:cNvSpPr/>
          <p:nvPr/>
        </p:nvSpPr>
        <p:spPr>
          <a:xfrm>
            <a:off x="800100" y="5145286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34" name="Text 30"/>
          <p:cNvSpPr/>
          <p:nvPr/>
        </p:nvSpPr>
        <p:spPr>
          <a:xfrm>
            <a:off x="1185890" y="5145286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35" name="Text 31"/>
          <p:cNvSpPr/>
          <p:nvPr/>
        </p:nvSpPr>
        <p:spPr>
          <a:xfrm>
            <a:off x="1263048" y="5145286"/>
            <a:ext cx="6886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"Python"</a:t>
            </a:r>
            <a:endParaRPr lang="en-US" sz="1013" dirty="0"/>
          </a:p>
        </p:txBody>
      </p:sp>
      <p:sp>
        <p:nvSpPr>
          <p:cNvPr id="36" name="Text 32"/>
          <p:cNvSpPr/>
          <p:nvPr/>
        </p:nvSpPr>
        <p:spPr>
          <a:xfrm>
            <a:off x="1880285" y="5145286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</a:t>
            </a:r>
            <a:endParaRPr lang="en-US" sz="1013" dirty="0"/>
          </a:p>
        </p:txBody>
      </p:sp>
      <p:sp>
        <p:nvSpPr>
          <p:cNvPr id="37" name="Text 33"/>
          <p:cNvSpPr/>
          <p:nvPr/>
        </p:nvSpPr>
        <p:spPr>
          <a:xfrm>
            <a:off x="2034601" y="5145286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"é"</a:t>
            </a:r>
            <a:endParaRPr lang="en-US" sz="1013" dirty="0"/>
          </a:p>
        </p:txBody>
      </p:sp>
      <p:sp>
        <p:nvSpPr>
          <p:cNvPr id="38" name="Text 34"/>
          <p:cNvSpPr/>
          <p:nvPr/>
        </p:nvSpPr>
        <p:spPr>
          <a:xfrm>
            <a:off x="2266076" y="5145286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</a:t>
            </a:r>
            <a:endParaRPr lang="en-US" sz="1013" dirty="0"/>
          </a:p>
        </p:txBody>
      </p:sp>
      <p:sp>
        <p:nvSpPr>
          <p:cNvPr id="39" name="Text 35"/>
          <p:cNvSpPr/>
          <p:nvPr/>
        </p:nvSpPr>
        <p:spPr>
          <a:xfrm>
            <a:off x="2420392" y="5145286"/>
            <a:ext cx="8429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"incrível"</a:t>
            </a:r>
            <a:endParaRPr lang="en-US" sz="1013" dirty="0"/>
          </a:p>
        </p:txBody>
      </p:sp>
      <p:sp>
        <p:nvSpPr>
          <p:cNvPr id="40" name="Text 36"/>
          <p:cNvSpPr/>
          <p:nvPr/>
        </p:nvSpPr>
        <p:spPr>
          <a:xfrm>
            <a:off x="3191945" y="5145286"/>
            <a:ext cx="5343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sep=</a:t>
            </a:r>
            <a:endParaRPr lang="en-US" sz="1013" dirty="0"/>
          </a:p>
        </p:txBody>
      </p:sp>
      <p:sp>
        <p:nvSpPr>
          <p:cNvPr id="41" name="Text 37"/>
          <p:cNvSpPr/>
          <p:nvPr/>
        </p:nvSpPr>
        <p:spPr>
          <a:xfrm>
            <a:off x="3654865" y="5145286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"-"</a:t>
            </a:r>
            <a:endParaRPr lang="en-US" sz="1013" dirty="0"/>
          </a:p>
        </p:txBody>
      </p:sp>
      <p:sp>
        <p:nvSpPr>
          <p:cNvPr id="42" name="Text 38"/>
          <p:cNvSpPr/>
          <p:nvPr/>
        </p:nvSpPr>
        <p:spPr>
          <a:xfrm>
            <a:off x="3886340" y="5145286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43" name="Shape 39"/>
          <p:cNvSpPr/>
          <p:nvPr/>
        </p:nvSpPr>
        <p:spPr>
          <a:xfrm>
            <a:off x="628650" y="5623917"/>
            <a:ext cx="3600450" cy="40005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4" name="Shape 40"/>
          <p:cNvSpPr/>
          <p:nvPr/>
        </p:nvSpPr>
        <p:spPr>
          <a:xfrm>
            <a:off x="628650" y="5623917"/>
            <a:ext cx="28575" cy="40005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5" name="Text 41"/>
          <p:cNvSpPr/>
          <p:nvPr/>
        </p:nvSpPr>
        <p:spPr>
          <a:xfrm>
            <a:off x="742950" y="5738217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Python-é-incrível</a:t>
            </a:r>
            <a:endParaRPr lang="en-US" sz="900" dirty="0"/>
          </a:p>
        </p:txBody>
      </p:sp>
      <p:sp>
        <p:nvSpPr>
          <p:cNvPr id="46" name="Text 42"/>
          <p:cNvSpPr/>
          <p:nvPr/>
        </p:nvSpPr>
        <p:spPr>
          <a:xfrm>
            <a:off x="628650" y="6138267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end</a:t>
            </a:r>
            <a:endParaRPr lang="en-US" sz="1013" dirty="0"/>
          </a:p>
        </p:txBody>
      </p:sp>
      <p:sp>
        <p:nvSpPr>
          <p:cNvPr id="47" name="Text 43"/>
          <p:cNvSpPr/>
          <p:nvPr/>
        </p:nvSpPr>
        <p:spPr>
          <a:xfrm>
            <a:off x="628650" y="6338292"/>
            <a:ext cx="36718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Define o caractere final (padrão é nova linha \n):</a:t>
            </a:r>
            <a:endParaRPr lang="en-US" sz="900" dirty="0"/>
          </a:p>
        </p:txBody>
      </p:sp>
      <p:sp>
        <p:nvSpPr>
          <p:cNvPr id="48" name="Shape 44"/>
          <p:cNvSpPr/>
          <p:nvPr/>
        </p:nvSpPr>
        <p:spPr>
          <a:xfrm>
            <a:off x="628650" y="6566892"/>
            <a:ext cx="3600450" cy="817959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9" name="Text 45"/>
          <p:cNvSpPr/>
          <p:nvPr/>
        </p:nvSpPr>
        <p:spPr>
          <a:xfrm>
            <a:off x="800100" y="6754416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50" name="Text 46"/>
          <p:cNvSpPr/>
          <p:nvPr/>
        </p:nvSpPr>
        <p:spPr>
          <a:xfrm>
            <a:off x="1185890" y="6754416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51" name="Text 47"/>
          <p:cNvSpPr/>
          <p:nvPr/>
        </p:nvSpPr>
        <p:spPr>
          <a:xfrm>
            <a:off x="1263048" y="6754416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"Olá"</a:t>
            </a:r>
            <a:endParaRPr lang="en-US" sz="1013" dirty="0"/>
          </a:p>
        </p:txBody>
      </p:sp>
      <p:sp>
        <p:nvSpPr>
          <p:cNvPr id="52" name="Text 48"/>
          <p:cNvSpPr/>
          <p:nvPr/>
        </p:nvSpPr>
        <p:spPr>
          <a:xfrm>
            <a:off x="1648839" y="6754416"/>
            <a:ext cx="5343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end=</a:t>
            </a:r>
            <a:endParaRPr lang="en-US" sz="1013" dirty="0"/>
          </a:p>
        </p:txBody>
      </p:sp>
      <p:sp>
        <p:nvSpPr>
          <p:cNvPr id="53" name="Text 49"/>
          <p:cNvSpPr/>
          <p:nvPr/>
        </p:nvSpPr>
        <p:spPr>
          <a:xfrm>
            <a:off x="2111759" y="6754416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 "</a:t>
            </a:r>
            <a:endParaRPr lang="en-US" sz="1013" dirty="0"/>
          </a:p>
        </p:txBody>
      </p:sp>
      <p:sp>
        <p:nvSpPr>
          <p:cNvPr id="54" name="Text 50"/>
          <p:cNvSpPr/>
          <p:nvPr/>
        </p:nvSpPr>
        <p:spPr>
          <a:xfrm>
            <a:off x="2343234" y="6754416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55" name="Text 51"/>
          <p:cNvSpPr/>
          <p:nvPr/>
        </p:nvSpPr>
        <p:spPr>
          <a:xfrm>
            <a:off x="800100" y="7020520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56" name="Text 52"/>
          <p:cNvSpPr/>
          <p:nvPr/>
        </p:nvSpPr>
        <p:spPr>
          <a:xfrm>
            <a:off x="1185890" y="7020520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57" name="Text 53"/>
          <p:cNvSpPr/>
          <p:nvPr/>
        </p:nvSpPr>
        <p:spPr>
          <a:xfrm>
            <a:off x="1263048" y="7020520"/>
            <a:ext cx="6886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"Mundo!"</a:t>
            </a:r>
            <a:endParaRPr lang="en-US" sz="1013" dirty="0"/>
          </a:p>
        </p:txBody>
      </p:sp>
      <p:sp>
        <p:nvSpPr>
          <p:cNvPr id="58" name="Text 54"/>
          <p:cNvSpPr/>
          <p:nvPr/>
        </p:nvSpPr>
        <p:spPr>
          <a:xfrm>
            <a:off x="1880285" y="7020520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59" name="Shape 55"/>
          <p:cNvSpPr/>
          <p:nvPr/>
        </p:nvSpPr>
        <p:spPr>
          <a:xfrm>
            <a:off x="628650" y="7499152"/>
            <a:ext cx="3600450" cy="40005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0" name="Shape 56"/>
          <p:cNvSpPr/>
          <p:nvPr/>
        </p:nvSpPr>
        <p:spPr>
          <a:xfrm>
            <a:off x="628650" y="7499152"/>
            <a:ext cx="28575" cy="40005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1" name="Text 57"/>
          <p:cNvSpPr/>
          <p:nvPr/>
        </p:nvSpPr>
        <p:spPr>
          <a:xfrm>
            <a:off x="742950" y="7613452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Olá Mundo!</a:t>
            </a:r>
            <a:endParaRPr lang="en-US" sz="900" dirty="0"/>
          </a:p>
        </p:txBody>
      </p:sp>
      <p:sp>
        <p:nvSpPr>
          <p:cNvPr id="62" name="Shape 58"/>
          <p:cNvSpPr/>
          <p:nvPr/>
        </p:nvSpPr>
        <p:spPr>
          <a:xfrm>
            <a:off x="4743450" y="1055489"/>
            <a:ext cx="3943350" cy="2714625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3" name="Shape 59"/>
          <p:cNvSpPr/>
          <p:nvPr/>
        </p:nvSpPr>
        <p:spPr>
          <a:xfrm>
            <a:off x="4743450" y="1055489"/>
            <a:ext cx="3943350" cy="257175"/>
          </a:xfrm>
          <a:prstGeom prst="rect">
            <a:avLst/>
          </a:prstGeom>
          <a:solidFill>
            <a:srgbClr val="3C3C3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4" name="Shape 60"/>
          <p:cNvSpPr/>
          <p:nvPr/>
        </p:nvSpPr>
        <p:spPr>
          <a:xfrm>
            <a:off x="4857750" y="1141214"/>
            <a:ext cx="85725" cy="85725"/>
          </a:xfrm>
          <a:prstGeom prst="ellipse">
            <a:avLst/>
          </a:prstGeom>
          <a:solidFill>
            <a:srgbClr val="FF5F5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5" name="Shape 61"/>
          <p:cNvSpPr/>
          <p:nvPr/>
        </p:nvSpPr>
        <p:spPr>
          <a:xfrm>
            <a:off x="4986338" y="1141214"/>
            <a:ext cx="85725" cy="85725"/>
          </a:xfrm>
          <a:prstGeom prst="ellipse">
            <a:avLst/>
          </a:prstGeom>
          <a:solidFill>
            <a:srgbClr val="FFBD2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6" name="Shape 62"/>
          <p:cNvSpPr/>
          <p:nvPr/>
        </p:nvSpPr>
        <p:spPr>
          <a:xfrm>
            <a:off x="5114925" y="1141214"/>
            <a:ext cx="85725" cy="85725"/>
          </a:xfrm>
          <a:prstGeom prst="ellipse">
            <a:avLst/>
          </a:prstGeom>
          <a:solidFill>
            <a:srgbClr val="27C93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7" name="Text 63"/>
          <p:cNvSpPr/>
          <p:nvPr/>
        </p:nvSpPr>
        <p:spPr>
          <a:xfrm>
            <a:off x="5300663" y="1112639"/>
            <a:ext cx="44938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Terminal</a:t>
            </a:r>
            <a:endParaRPr lang="en-US" sz="788" dirty="0"/>
          </a:p>
        </p:txBody>
      </p:sp>
      <p:sp>
        <p:nvSpPr>
          <p:cNvPr id="68" name="Text 64"/>
          <p:cNvSpPr/>
          <p:nvPr/>
        </p:nvSpPr>
        <p:spPr>
          <a:xfrm>
            <a:off x="4857750" y="1426964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&gt;&gt;&gt; nome = "Maria"</a:t>
            </a:r>
            <a:endParaRPr lang="en-US" sz="900" dirty="0"/>
          </a:p>
        </p:txBody>
      </p:sp>
      <p:sp>
        <p:nvSpPr>
          <p:cNvPr id="69" name="Text 65"/>
          <p:cNvSpPr/>
          <p:nvPr/>
        </p:nvSpPr>
        <p:spPr>
          <a:xfrm>
            <a:off x="4857750" y="1598414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&gt;&gt;&gt; idade = 25</a:t>
            </a:r>
            <a:endParaRPr lang="en-US" sz="900" dirty="0"/>
          </a:p>
        </p:txBody>
      </p:sp>
      <p:sp>
        <p:nvSpPr>
          <p:cNvPr id="70" name="Text 66"/>
          <p:cNvSpPr/>
          <p:nvPr/>
        </p:nvSpPr>
        <p:spPr>
          <a:xfrm>
            <a:off x="4857750" y="1769864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&gt;&gt;&gt; print("Seu nome é", nome)</a:t>
            </a:r>
            <a:endParaRPr lang="en-US" sz="900" dirty="0"/>
          </a:p>
        </p:txBody>
      </p:sp>
      <p:sp>
        <p:nvSpPr>
          <p:cNvPr id="71" name="Text 67"/>
          <p:cNvSpPr/>
          <p:nvPr/>
        </p:nvSpPr>
        <p:spPr>
          <a:xfrm>
            <a:off x="4857750" y="1941314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Seu nome é Maria</a:t>
            </a:r>
            <a:endParaRPr lang="en-US" sz="900" dirty="0"/>
          </a:p>
        </p:txBody>
      </p:sp>
      <p:sp>
        <p:nvSpPr>
          <p:cNvPr id="72" name="Text 68"/>
          <p:cNvSpPr/>
          <p:nvPr/>
        </p:nvSpPr>
        <p:spPr>
          <a:xfrm>
            <a:off x="4857750" y="2112764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&gt;&gt;&gt; print(f"Você tem {idade} anos.")</a:t>
            </a:r>
            <a:endParaRPr lang="en-US" sz="900" dirty="0"/>
          </a:p>
        </p:txBody>
      </p:sp>
      <p:sp>
        <p:nvSpPr>
          <p:cNvPr id="73" name="Text 69"/>
          <p:cNvSpPr/>
          <p:nvPr/>
        </p:nvSpPr>
        <p:spPr>
          <a:xfrm>
            <a:off x="4857750" y="2284214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Você tem 25 anos.</a:t>
            </a:r>
            <a:endParaRPr lang="en-US" sz="900" dirty="0"/>
          </a:p>
        </p:txBody>
      </p:sp>
      <p:sp>
        <p:nvSpPr>
          <p:cNvPr id="74" name="Text 70"/>
          <p:cNvSpPr/>
          <p:nvPr/>
        </p:nvSpPr>
        <p:spPr>
          <a:xfrm>
            <a:off x="4857750" y="2455664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&gt;&gt;&gt; print("Nome:", nome, "Idade:", idade)</a:t>
            </a:r>
            <a:endParaRPr lang="en-US" sz="900" dirty="0"/>
          </a:p>
        </p:txBody>
      </p:sp>
      <p:sp>
        <p:nvSpPr>
          <p:cNvPr id="75" name="Text 71"/>
          <p:cNvSpPr/>
          <p:nvPr/>
        </p:nvSpPr>
        <p:spPr>
          <a:xfrm>
            <a:off x="4857750" y="2627114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Nome: Maria Idade: 25</a:t>
            </a:r>
            <a:endParaRPr lang="en-US" sz="900" dirty="0"/>
          </a:p>
        </p:txBody>
      </p:sp>
      <p:sp>
        <p:nvSpPr>
          <p:cNvPr id="76" name="Text 72"/>
          <p:cNvSpPr/>
          <p:nvPr/>
        </p:nvSpPr>
        <p:spPr>
          <a:xfrm>
            <a:off x="4857750" y="2798564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&gt;&gt;&gt; print("Python", "é", "incrível", sep="-")</a:t>
            </a:r>
            <a:endParaRPr lang="en-US" sz="900" dirty="0"/>
          </a:p>
        </p:txBody>
      </p:sp>
      <p:sp>
        <p:nvSpPr>
          <p:cNvPr id="77" name="Text 73"/>
          <p:cNvSpPr/>
          <p:nvPr/>
        </p:nvSpPr>
        <p:spPr>
          <a:xfrm>
            <a:off x="4857750" y="2970014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Python-é-incrível</a:t>
            </a:r>
            <a:endParaRPr lang="en-US" sz="900" dirty="0"/>
          </a:p>
        </p:txBody>
      </p:sp>
      <p:sp>
        <p:nvSpPr>
          <p:cNvPr id="78" name="Text 74"/>
          <p:cNvSpPr/>
          <p:nvPr/>
        </p:nvSpPr>
        <p:spPr>
          <a:xfrm>
            <a:off x="4857750" y="3141464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&gt;&gt;&gt; print("Olá", end=" ")</a:t>
            </a:r>
            <a:endParaRPr lang="en-US" sz="900" dirty="0"/>
          </a:p>
        </p:txBody>
      </p:sp>
      <p:sp>
        <p:nvSpPr>
          <p:cNvPr id="79" name="Text 75"/>
          <p:cNvSpPr/>
          <p:nvPr/>
        </p:nvSpPr>
        <p:spPr>
          <a:xfrm>
            <a:off x="4857750" y="3312914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&gt;&gt;&gt; print("Mundo!")</a:t>
            </a:r>
            <a:endParaRPr lang="en-US" sz="900" dirty="0"/>
          </a:p>
        </p:txBody>
      </p:sp>
      <p:sp>
        <p:nvSpPr>
          <p:cNvPr id="80" name="Text 76"/>
          <p:cNvSpPr/>
          <p:nvPr/>
        </p:nvSpPr>
        <p:spPr>
          <a:xfrm>
            <a:off x="4857750" y="3484364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Olá Mundo!</a:t>
            </a:r>
            <a:endParaRPr lang="en-US" sz="900" dirty="0"/>
          </a:p>
        </p:txBody>
      </p:sp>
      <p:sp>
        <p:nvSpPr>
          <p:cNvPr id="81" name="Shape 77"/>
          <p:cNvSpPr/>
          <p:nvPr/>
        </p:nvSpPr>
        <p:spPr>
          <a:xfrm>
            <a:off x="4743450" y="3941564"/>
            <a:ext cx="3943350" cy="3196828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2" name="Text 78"/>
          <p:cNvSpPr/>
          <p:nvPr/>
        </p:nvSpPr>
        <p:spPr>
          <a:xfrm>
            <a:off x="4914900" y="4113014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Exemplos práticos:</a:t>
            </a:r>
            <a:endParaRPr lang="en-US" sz="1125" dirty="0"/>
          </a:p>
        </p:txBody>
      </p:sp>
      <p:sp>
        <p:nvSpPr>
          <p:cNvPr id="83" name="Shape 79"/>
          <p:cNvSpPr/>
          <p:nvPr/>
        </p:nvSpPr>
        <p:spPr>
          <a:xfrm>
            <a:off x="4914900" y="4398764"/>
            <a:ext cx="3600450" cy="1882378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4" name="Text 80"/>
          <p:cNvSpPr/>
          <p:nvPr/>
        </p:nvSpPr>
        <p:spPr>
          <a:xfrm>
            <a:off x="5086350" y="4586288"/>
            <a:ext cx="2231724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75715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Exibindo múltiplos valores</a:t>
            </a:r>
            <a:endParaRPr lang="en-US" sz="1013" dirty="0"/>
          </a:p>
        </p:txBody>
      </p:sp>
      <p:sp>
        <p:nvSpPr>
          <p:cNvPr id="85" name="Text 81"/>
          <p:cNvSpPr/>
          <p:nvPr/>
        </p:nvSpPr>
        <p:spPr>
          <a:xfrm>
            <a:off x="5086350" y="485239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86" name="Text 82"/>
          <p:cNvSpPr/>
          <p:nvPr/>
        </p:nvSpPr>
        <p:spPr>
          <a:xfrm>
            <a:off x="5472140" y="4852392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87" name="Text 83"/>
          <p:cNvSpPr/>
          <p:nvPr/>
        </p:nvSpPr>
        <p:spPr>
          <a:xfrm>
            <a:off x="5549298" y="4852392"/>
            <a:ext cx="6115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"Soma:"</a:t>
            </a:r>
            <a:endParaRPr lang="en-US" sz="1013" dirty="0"/>
          </a:p>
        </p:txBody>
      </p:sp>
      <p:sp>
        <p:nvSpPr>
          <p:cNvPr id="88" name="Text 84"/>
          <p:cNvSpPr/>
          <p:nvPr/>
        </p:nvSpPr>
        <p:spPr>
          <a:xfrm>
            <a:off x="6089377" y="4852392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</a:t>
            </a:r>
            <a:endParaRPr lang="en-US" sz="1013" dirty="0"/>
          </a:p>
        </p:txBody>
      </p:sp>
      <p:sp>
        <p:nvSpPr>
          <p:cNvPr id="89" name="Text 85"/>
          <p:cNvSpPr/>
          <p:nvPr/>
        </p:nvSpPr>
        <p:spPr>
          <a:xfrm>
            <a:off x="6243693" y="4852392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10</a:t>
            </a:r>
            <a:endParaRPr lang="en-US" sz="1013" dirty="0"/>
          </a:p>
        </p:txBody>
      </p:sp>
      <p:sp>
        <p:nvSpPr>
          <p:cNvPr id="90" name="Text 86"/>
          <p:cNvSpPr/>
          <p:nvPr/>
        </p:nvSpPr>
        <p:spPr>
          <a:xfrm>
            <a:off x="6398009" y="4852392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+</a:t>
            </a:r>
            <a:endParaRPr lang="en-US" sz="1013" dirty="0"/>
          </a:p>
        </p:txBody>
      </p:sp>
      <p:sp>
        <p:nvSpPr>
          <p:cNvPr id="91" name="Text 87"/>
          <p:cNvSpPr/>
          <p:nvPr/>
        </p:nvSpPr>
        <p:spPr>
          <a:xfrm>
            <a:off x="6629484" y="4852392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5</a:t>
            </a:r>
            <a:endParaRPr lang="en-US" sz="1013" dirty="0"/>
          </a:p>
        </p:txBody>
      </p:sp>
      <p:sp>
        <p:nvSpPr>
          <p:cNvPr id="92" name="Text 88"/>
          <p:cNvSpPr/>
          <p:nvPr/>
        </p:nvSpPr>
        <p:spPr>
          <a:xfrm>
            <a:off x="6706642" y="4852392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93" name="Text 89"/>
          <p:cNvSpPr/>
          <p:nvPr/>
        </p:nvSpPr>
        <p:spPr>
          <a:xfrm>
            <a:off x="5086350" y="5118497"/>
            <a:ext cx="2386040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75715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Exibindo variáveis com texto</a:t>
            </a:r>
            <a:endParaRPr lang="en-US" sz="1013" dirty="0"/>
          </a:p>
        </p:txBody>
      </p:sp>
      <p:sp>
        <p:nvSpPr>
          <p:cNvPr id="94" name="Text 90"/>
          <p:cNvSpPr/>
          <p:nvPr/>
        </p:nvSpPr>
        <p:spPr>
          <a:xfrm>
            <a:off x="5086350" y="5384602"/>
            <a:ext cx="6115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produto</a:t>
            </a:r>
            <a:endParaRPr lang="en-US" sz="1013" dirty="0"/>
          </a:p>
        </p:txBody>
      </p:sp>
      <p:sp>
        <p:nvSpPr>
          <p:cNvPr id="95" name="Text 91"/>
          <p:cNvSpPr/>
          <p:nvPr/>
        </p:nvSpPr>
        <p:spPr>
          <a:xfrm>
            <a:off x="5626429" y="5384602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96" name="Text 92"/>
          <p:cNvSpPr/>
          <p:nvPr/>
        </p:nvSpPr>
        <p:spPr>
          <a:xfrm>
            <a:off x="5857903" y="5384602"/>
            <a:ext cx="8429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"Notebook"</a:t>
            </a:r>
            <a:endParaRPr lang="en-US" sz="1013" dirty="0"/>
          </a:p>
        </p:txBody>
      </p:sp>
      <p:sp>
        <p:nvSpPr>
          <p:cNvPr id="97" name="Text 93"/>
          <p:cNvSpPr/>
          <p:nvPr/>
        </p:nvSpPr>
        <p:spPr>
          <a:xfrm>
            <a:off x="5086350" y="5650706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preco</a:t>
            </a:r>
            <a:endParaRPr lang="en-US" sz="1013" dirty="0"/>
          </a:p>
        </p:txBody>
      </p:sp>
      <p:sp>
        <p:nvSpPr>
          <p:cNvPr id="98" name="Text 94"/>
          <p:cNvSpPr/>
          <p:nvPr/>
        </p:nvSpPr>
        <p:spPr>
          <a:xfrm>
            <a:off x="5472140" y="5650706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99" name="Text 95"/>
          <p:cNvSpPr/>
          <p:nvPr/>
        </p:nvSpPr>
        <p:spPr>
          <a:xfrm>
            <a:off x="5703615" y="5650706"/>
            <a:ext cx="3800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3500</a:t>
            </a:r>
            <a:endParaRPr lang="en-US" sz="1013" dirty="0"/>
          </a:p>
        </p:txBody>
      </p:sp>
      <p:sp>
        <p:nvSpPr>
          <p:cNvPr id="100" name="Text 96"/>
          <p:cNvSpPr/>
          <p:nvPr/>
        </p:nvSpPr>
        <p:spPr>
          <a:xfrm>
            <a:off x="5086350" y="5916811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101" name="Text 97"/>
          <p:cNvSpPr/>
          <p:nvPr/>
        </p:nvSpPr>
        <p:spPr>
          <a:xfrm>
            <a:off x="5472140" y="5916811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102" name="Text 98"/>
          <p:cNvSpPr/>
          <p:nvPr/>
        </p:nvSpPr>
        <p:spPr>
          <a:xfrm>
            <a:off x="5549298" y="5916811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"O"</a:t>
            </a:r>
            <a:endParaRPr lang="en-US" sz="1013" dirty="0"/>
          </a:p>
        </p:txBody>
      </p:sp>
      <p:sp>
        <p:nvSpPr>
          <p:cNvPr id="103" name="Text 99"/>
          <p:cNvSpPr/>
          <p:nvPr/>
        </p:nvSpPr>
        <p:spPr>
          <a:xfrm>
            <a:off x="5780773" y="5916811"/>
            <a:ext cx="92012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produto,</a:t>
            </a:r>
            <a:endParaRPr lang="en-US" sz="1013" dirty="0"/>
          </a:p>
        </p:txBody>
      </p:sp>
      <p:sp>
        <p:nvSpPr>
          <p:cNvPr id="104" name="Text 100"/>
          <p:cNvSpPr/>
          <p:nvPr/>
        </p:nvSpPr>
        <p:spPr>
          <a:xfrm>
            <a:off x="6629456" y="5916811"/>
            <a:ext cx="8429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"custa R$"</a:t>
            </a:r>
            <a:endParaRPr lang="en-US" sz="1013" dirty="0"/>
          </a:p>
        </p:txBody>
      </p:sp>
      <p:sp>
        <p:nvSpPr>
          <p:cNvPr id="105" name="Text 101"/>
          <p:cNvSpPr/>
          <p:nvPr/>
        </p:nvSpPr>
        <p:spPr>
          <a:xfrm>
            <a:off x="7401009" y="5916811"/>
            <a:ext cx="6886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preco)</a:t>
            </a:r>
            <a:endParaRPr lang="en-US" sz="1013" dirty="0"/>
          </a:p>
        </p:txBody>
      </p:sp>
      <p:sp>
        <p:nvSpPr>
          <p:cNvPr id="106" name="Shape 102"/>
          <p:cNvSpPr/>
          <p:nvPr/>
        </p:nvSpPr>
        <p:spPr>
          <a:xfrm>
            <a:off x="4914900" y="6395442"/>
            <a:ext cx="3600450" cy="5715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7" name="Shape 103"/>
          <p:cNvSpPr/>
          <p:nvPr/>
        </p:nvSpPr>
        <p:spPr>
          <a:xfrm>
            <a:off x="4914900" y="6395442"/>
            <a:ext cx="28575" cy="57150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8" name="Text 104"/>
          <p:cNvSpPr/>
          <p:nvPr/>
        </p:nvSpPr>
        <p:spPr>
          <a:xfrm>
            <a:off x="5029200" y="6509742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Soma: 15</a:t>
            </a:r>
            <a:endParaRPr lang="en-US" sz="900" dirty="0"/>
          </a:p>
        </p:txBody>
      </p:sp>
      <p:sp>
        <p:nvSpPr>
          <p:cNvPr id="109" name="Text 105"/>
          <p:cNvSpPr/>
          <p:nvPr/>
        </p:nvSpPr>
        <p:spPr>
          <a:xfrm>
            <a:off x="5029200" y="6681192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O Notebook custa R$ 3500</a:t>
            </a:r>
            <a:endParaRPr 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024342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6881217"/>
            <a:ext cx="2143125" cy="2143125"/>
          </a:xfrm>
          <a:prstGeom prst="rect">
            <a:avLst/>
          </a:prstGeom>
          <a:solidFill>
            <a:srgbClr val="000000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457200" y="457200"/>
            <a:ext cx="822960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4584B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Formatação de Strings</a:t>
            </a:r>
            <a:endParaRPr lang="en-US" sz="2700" dirty="0"/>
          </a:p>
        </p:txBody>
      </p:sp>
      <p:sp>
        <p:nvSpPr>
          <p:cNvPr id="6" name="Shape 3"/>
          <p:cNvSpPr/>
          <p:nvPr/>
        </p:nvSpPr>
        <p:spPr>
          <a:xfrm>
            <a:off x="457200" y="1028700"/>
            <a:ext cx="3943350" cy="4502348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4"/>
          <p:cNvSpPr/>
          <p:nvPr/>
        </p:nvSpPr>
        <p:spPr>
          <a:xfrm>
            <a:off x="628650" y="1200150"/>
            <a:ext cx="314325" cy="342900"/>
          </a:xfrm>
          <a:prstGeom prst="ellipse">
            <a:avLst/>
          </a:prstGeom>
          <a:solidFill>
            <a:srgbClr val="2563E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285875"/>
            <a:ext cx="142875" cy="1428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057275" y="1257300"/>
            <a:ext cx="18861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f-strings (Python 3.6+)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628650" y="1657350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Forma moderna e recomendada de formatar strings.</a:t>
            </a:r>
            <a:endParaRPr lang="en-US" sz="1013" dirty="0"/>
          </a:p>
        </p:txBody>
      </p:sp>
      <p:sp>
        <p:nvSpPr>
          <p:cNvPr id="11" name="Shape 7"/>
          <p:cNvSpPr/>
          <p:nvPr/>
        </p:nvSpPr>
        <p:spPr>
          <a:xfrm>
            <a:off x="628650" y="1971675"/>
            <a:ext cx="3600450" cy="1084064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8"/>
          <p:cNvSpPr/>
          <p:nvPr/>
        </p:nvSpPr>
        <p:spPr>
          <a:xfrm>
            <a:off x="800100" y="2159198"/>
            <a:ext cx="3800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nome</a:t>
            </a:r>
            <a:endParaRPr lang="en-US" sz="1013" dirty="0"/>
          </a:p>
        </p:txBody>
      </p:sp>
      <p:sp>
        <p:nvSpPr>
          <p:cNvPr id="13" name="Text 9"/>
          <p:cNvSpPr/>
          <p:nvPr/>
        </p:nvSpPr>
        <p:spPr>
          <a:xfrm>
            <a:off x="1108732" y="2159198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14" name="Text 10"/>
          <p:cNvSpPr/>
          <p:nvPr/>
        </p:nvSpPr>
        <p:spPr>
          <a:xfrm>
            <a:off x="1340207" y="2159198"/>
            <a:ext cx="6115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"Maria"</a:t>
            </a:r>
            <a:endParaRPr lang="en-US" sz="1013" dirty="0"/>
          </a:p>
        </p:txBody>
      </p:sp>
      <p:sp>
        <p:nvSpPr>
          <p:cNvPr id="15" name="Text 11"/>
          <p:cNvSpPr/>
          <p:nvPr/>
        </p:nvSpPr>
        <p:spPr>
          <a:xfrm>
            <a:off x="800100" y="2425303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idade</a:t>
            </a:r>
            <a:endParaRPr lang="en-US" sz="1013" dirty="0"/>
          </a:p>
        </p:txBody>
      </p:sp>
      <p:sp>
        <p:nvSpPr>
          <p:cNvPr id="16" name="Text 12"/>
          <p:cNvSpPr/>
          <p:nvPr/>
        </p:nvSpPr>
        <p:spPr>
          <a:xfrm>
            <a:off x="1185890" y="2425303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17" name="Text 13"/>
          <p:cNvSpPr/>
          <p:nvPr/>
        </p:nvSpPr>
        <p:spPr>
          <a:xfrm>
            <a:off x="1417365" y="2425303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25</a:t>
            </a:r>
            <a:endParaRPr lang="en-US" sz="1013" dirty="0"/>
          </a:p>
        </p:txBody>
      </p:sp>
      <p:sp>
        <p:nvSpPr>
          <p:cNvPr id="18" name="Text 14"/>
          <p:cNvSpPr/>
          <p:nvPr/>
        </p:nvSpPr>
        <p:spPr>
          <a:xfrm>
            <a:off x="800100" y="2691408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19" name="Text 15"/>
          <p:cNvSpPr/>
          <p:nvPr/>
        </p:nvSpPr>
        <p:spPr>
          <a:xfrm>
            <a:off x="1185890" y="2691408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(f</a:t>
            </a:r>
            <a:endParaRPr lang="en-US" sz="1013" dirty="0"/>
          </a:p>
        </p:txBody>
      </p:sp>
      <p:sp>
        <p:nvSpPr>
          <p:cNvPr id="20" name="Text 16"/>
          <p:cNvSpPr/>
          <p:nvPr/>
        </p:nvSpPr>
        <p:spPr>
          <a:xfrm>
            <a:off x="1340207" y="2691408"/>
            <a:ext cx="2077408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"{nome} tem {idade} anos."</a:t>
            </a:r>
            <a:endParaRPr lang="en-US" sz="1013" dirty="0"/>
          </a:p>
        </p:txBody>
      </p:sp>
      <p:sp>
        <p:nvSpPr>
          <p:cNvPr id="21" name="Text 17"/>
          <p:cNvSpPr/>
          <p:nvPr/>
        </p:nvSpPr>
        <p:spPr>
          <a:xfrm>
            <a:off x="3346177" y="2691408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22" name="Shape 18"/>
          <p:cNvSpPr/>
          <p:nvPr/>
        </p:nvSpPr>
        <p:spPr>
          <a:xfrm>
            <a:off x="628650" y="3170039"/>
            <a:ext cx="3600450" cy="40005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3" name="Shape 19"/>
          <p:cNvSpPr/>
          <p:nvPr/>
        </p:nvSpPr>
        <p:spPr>
          <a:xfrm>
            <a:off x="628650" y="3170039"/>
            <a:ext cx="28575" cy="40005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4" name="Text 20"/>
          <p:cNvSpPr/>
          <p:nvPr/>
        </p:nvSpPr>
        <p:spPr>
          <a:xfrm>
            <a:off x="742950" y="3284339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Maria tem 25 anos.</a:t>
            </a:r>
            <a:endParaRPr lang="en-US" sz="900" dirty="0"/>
          </a:p>
        </p:txBody>
      </p:sp>
      <p:sp>
        <p:nvSpPr>
          <p:cNvPr id="25" name="Text 21"/>
          <p:cNvSpPr/>
          <p:nvPr/>
        </p:nvSpPr>
        <p:spPr>
          <a:xfrm>
            <a:off x="628650" y="3741539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Formatação avançada:</a:t>
            </a:r>
            <a:endParaRPr lang="en-US" sz="1125" dirty="0"/>
          </a:p>
        </p:txBody>
      </p:sp>
      <p:sp>
        <p:nvSpPr>
          <p:cNvPr id="26" name="Shape 22"/>
          <p:cNvSpPr/>
          <p:nvPr/>
        </p:nvSpPr>
        <p:spPr>
          <a:xfrm>
            <a:off x="628650" y="4027289"/>
            <a:ext cx="3600450" cy="817959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7" name="Text 23"/>
          <p:cNvSpPr/>
          <p:nvPr/>
        </p:nvSpPr>
        <p:spPr>
          <a:xfrm>
            <a:off x="800100" y="4214813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pi</a:t>
            </a:r>
            <a:endParaRPr lang="en-US" sz="1013" dirty="0"/>
          </a:p>
        </p:txBody>
      </p:sp>
      <p:sp>
        <p:nvSpPr>
          <p:cNvPr id="28" name="Text 24"/>
          <p:cNvSpPr/>
          <p:nvPr/>
        </p:nvSpPr>
        <p:spPr>
          <a:xfrm>
            <a:off x="954416" y="4214813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29" name="Text 25"/>
          <p:cNvSpPr/>
          <p:nvPr/>
        </p:nvSpPr>
        <p:spPr>
          <a:xfrm>
            <a:off x="1185890" y="4214813"/>
            <a:ext cx="6115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3.14159</a:t>
            </a:r>
            <a:endParaRPr lang="en-US" sz="1013" dirty="0"/>
          </a:p>
        </p:txBody>
      </p:sp>
      <p:sp>
        <p:nvSpPr>
          <p:cNvPr id="30" name="Text 26"/>
          <p:cNvSpPr/>
          <p:nvPr/>
        </p:nvSpPr>
        <p:spPr>
          <a:xfrm>
            <a:off x="800100" y="4480917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31" name="Text 27"/>
          <p:cNvSpPr/>
          <p:nvPr/>
        </p:nvSpPr>
        <p:spPr>
          <a:xfrm>
            <a:off x="1185890" y="4480917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(f</a:t>
            </a:r>
            <a:endParaRPr lang="en-US" sz="1013" dirty="0"/>
          </a:p>
        </p:txBody>
      </p:sp>
      <p:sp>
        <p:nvSpPr>
          <p:cNvPr id="32" name="Text 28"/>
          <p:cNvSpPr/>
          <p:nvPr/>
        </p:nvSpPr>
        <p:spPr>
          <a:xfrm>
            <a:off x="1340207" y="4480917"/>
            <a:ext cx="2077408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"Pi com 2 casas: {pi:.2f}"</a:t>
            </a:r>
            <a:endParaRPr lang="en-US" sz="1013" dirty="0"/>
          </a:p>
        </p:txBody>
      </p:sp>
      <p:sp>
        <p:nvSpPr>
          <p:cNvPr id="33" name="Text 29"/>
          <p:cNvSpPr/>
          <p:nvPr/>
        </p:nvSpPr>
        <p:spPr>
          <a:xfrm>
            <a:off x="3346177" y="448091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34" name="Shape 30"/>
          <p:cNvSpPr/>
          <p:nvPr/>
        </p:nvSpPr>
        <p:spPr>
          <a:xfrm>
            <a:off x="628650" y="4959548"/>
            <a:ext cx="3600450" cy="40005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5" name="Shape 31"/>
          <p:cNvSpPr/>
          <p:nvPr/>
        </p:nvSpPr>
        <p:spPr>
          <a:xfrm>
            <a:off x="628650" y="4959548"/>
            <a:ext cx="28575" cy="40005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6" name="Text 32"/>
          <p:cNvSpPr/>
          <p:nvPr/>
        </p:nvSpPr>
        <p:spPr>
          <a:xfrm>
            <a:off x="742950" y="5073848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Pi com 2 casas: 3.14</a:t>
            </a:r>
            <a:endParaRPr lang="en-US" sz="900" dirty="0"/>
          </a:p>
        </p:txBody>
      </p:sp>
      <p:sp>
        <p:nvSpPr>
          <p:cNvPr id="37" name="Shape 33"/>
          <p:cNvSpPr/>
          <p:nvPr/>
        </p:nvSpPr>
        <p:spPr>
          <a:xfrm>
            <a:off x="4743450" y="1028700"/>
            <a:ext cx="3943350" cy="4339828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8" name="Shape 34"/>
          <p:cNvSpPr/>
          <p:nvPr/>
        </p:nvSpPr>
        <p:spPr>
          <a:xfrm>
            <a:off x="4914900" y="1200150"/>
            <a:ext cx="350044" cy="342900"/>
          </a:xfrm>
          <a:prstGeom prst="ellipse">
            <a:avLst/>
          </a:prstGeom>
          <a:solidFill>
            <a:srgbClr val="F59E0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625" y="1285875"/>
            <a:ext cx="178594" cy="142875"/>
          </a:xfrm>
          <a:prstGeom prst="rect">
            <a:avLst/>
          </a:prstGeom>
        </p:spPr>
      </p:pic>
      <p:sp>
        <p:nvSpPr>
          <p:cNvPr id="40" name="Text 35"/>
          <p:cNvSpPr/>
          <p:nvPr/>
        </p:nvSpPr>
        <p:spPr>
          <a:xfrm>
            <a:off x="5379244" y="1257300"/>
            <a:ext cx="142378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 .format()</a:t>
            </a:r>
            <a:endParaRPr lang="en-US" sz="1350" dirty="0"/>
          </a:p>
        </p:txBody>
      </p:sp>
      <p:sp>
        <p:nvSpPr>
          <p:cNvPr id="41" name="Shape 36"/>
          <p:cNvSpPr/>
          <p:nvPr/>
        </p:nvSpPr>
        <p:spPr>
          <a:xfrm>
            <a:off x="4943475" y="1687710"/>
            <a:ext cx="3600450" cy="1293019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2" name="Text 37"/>
          <p:cNvSpPr/>
          <p:nvPr/>
        </p:nvSpPr>
        <p:spPr>
          <a:xfrm>
            <a:off x="5086350" y="1844873"/>
            <a:ext cx="3800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nome</a:t>
            </a:r>
            <a:endParaRPr lang="en-US" sz="1013" dirty="0"/>
          </a:p>
        </p:txBody>
      </p:sp>
      <p:sp>
        <p:nvSpPr>
          <p:cNvPr id="43" name="Text 38"/>
          <p:cNvSpPr/>
          <p:nvPr/>
        </p:nvSpPr>
        <p:spPr>
          <a:xfrm>
            <a:off x="5394982" y="1844873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44" name="Text 39"/>
          <p:cNvSpPr/>
          <p:nvPr/>
        </p:nvSpPr>
        <p:spPr>
          <a:xfrm>
            <a:off x="5626457" y="1844873"/>
            <a:ext cx="5343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"João"</a:t>
            </a:r>
            <a:endParaRPr lang="en-US" sz="1013" dirty="0"/>
          </a:p>
        </p:txBody>
      </p:sp>
      <p:sp>
        <p:nvSpPr>
          <p:cNvPr id="45" name="Text 40"/>
          <p:cNvSpPr/>
          <p:nvPr/>
        </p:nvSpPr>
        <p:spPr>
          <a:xfrm>
            <a:off x="5086350" y="2110978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idade</a:t>
            </a:r>
            <a:endParaRPr lang="en-US" sz="1013" dirty="0"/>
          </a:p>
        </p:txBody>
      </p:sp>
      <p:sp>
        <p:nvSpPr>
          <p:cNvPr id="46" name="Text 41"/>
          <p:cNvSpPr/>
          <p:nvPr/>
        </p:nvSpPr>
        <p:spPr>
          <a:xfrm>
            <a:off x="5472140" y="2110978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47" name="Text 42"/>
          <p:cNvSpPr/>
          <p:nvPr/>
        </p:nvSpPr>
        <p:spPr>
          <a:xfrm>
            <a:off x="5703615" y="2110978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30</a:t>
            </a:r>
            <a:endParaRPr lang="en-US" sz="1013" dirty="0"/>
          </a:p>
        </p:txBody>
      </p:sp>
      <p:sp>
        <p:nvSpPr>
          <p:cNvPr id="48" name="Text 43"/>
          <p:cNvSpPr/>
          <p:nvPr/>
        </p:nvSpPr>
        <p:spPr>
          <a:xfrm>
            <a:off x="5086350" y="2386655"/>
            <a:ext cx="65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013" dirty="0"/>
          </a:p>
        </p:txBody>
      </p:sp>
      <p:sp>
        <p:nvSpPr>
          <p:cNvPr id="50" name="Text 45"/>
          <p:cNvSpPr/>
          <p:nvPr/>
        </p:nvSpPr>
        <p:spPr>
          <a:xfrm>
            <a:off x="5086416" y="2350723"/>
            <a:ext cx="3425538" cy="46762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endParaRPr lang="en-US" sz="1013" dirty="0">
              <a:solidFill>
                <a:srgbClr val="A6E22E"/>
              </a:solidFill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 </a:t>
            </a: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"{} tem {} </a:t>
            </a:r>
            <a:r>
              <a:rPr lang="en-US" sz="1013" dirty="0" err="1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anos</a:t>
            </a: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."</a:t>
            </a: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.format(</a:t>
            </a:r>
            <a:r>
              <a:rPr lang="en-US" sz="1013" dirty="0" err="1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nome</a:t>
            </a: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013" dirty="0" err="1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idade</a:t>
            </a: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))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</p:txBody>
      </p:sp>
      <p:sp>
        <p:nvSpPr>
          <p:cNvPr id="51" name="Text 46"/>
          <p:cNvSpPr/>
          <p:nvPr/>
        </p:nvSpPr>
        <p:spPr>
          <a:xfrm>
            <a:off x="5086350" y="2491133"/>
            <a:ext cx="2848989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013" dirty="0"/>
          </a:p>
        </p:txBody>
      </p:sp>
      <p:sp>
        <p:nvSpPr>
          <p:cNvPr id="52" name="Shape 47"/>
          <p:cNvSpPr/>
          <p:nvPr/>
        </p:nvSpPr>
        <p:spPr>
          <a:xfrm>
            <a:off x="4914900" y="3064669"/>
            <a:ext cx="3600450" cy="40005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3" name="Shape 48"/>
          <p:cNvSpPr/>
          <p:nvPr/>
        </p:nvSpPr>
        <p:spPr>
          <a:xfrm>
            <a:off x="4914900" y="3064669"/>
            <a:ext cx="28575" cy="40005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4" name="Text 49"/>
          <p:cNvSpPr/>
          <p:nvPr/>
        </p:nvSpPr>
        <p:spPr>
          <a:xfrm>
            <a:off x="5029200" y="3178969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João tem 30 anos.</a:t>
            </a:r>
            <a:endParaRPr lang="en-US" sz="900" dirty="0"/>
          </a:p>
        </p:txBody>
      </p:sp>
      <p:sp>
        <p:nvSpPr>
          <p:cNvPr id="55" name="Text 50"/>
          <p:cNvSpPr/>
          <p:nvPr/>
        </p:nvSpPr>
        <p:spPr>
          <a:xfrm>
            <a:off x="4914900" y="3636169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 posições:</a:t>
            </a:r>
            <a:endParaRPr lang="en-US" sz="1125" dirty="0"/>
          </a:p>
        </p:txBody>
      </p:sp>
      <p:sp>
        <p:nvSpPr>
          <p:cNvPr id="56" name="Shape 51"/>
          <p:cNvSpPr/>
          <p:nvPr/>
        </p:nvSpPr>
        <p:spPr>
          <a:xfrm>
            <a:off x="4914900" y="3921919"/>
            <a:ext cx="3600450" cy="760809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57" name="Text 52"/>
          <p:cNvSpPr/>
          <p:nvPr/>
        </p:nvSpPr>
        <p:spPr>
          <a:xfrm>
            <a:off x="5086350" y="410944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58" name="Text 53"/>
          <p:cNvSpPr/>
          <p:nvPr/>
        </p:nvSpPr>
        <p:spPr>
          <a:xfrm>
            <a:off x="5472140" y="4109442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59" name="Text 54"/>
          <p:cNvSpPr/>
          <p:nvPr/>
        </p:nvSpPr>
        <p:spPr>
          <a:xfrm>
            <a:off x="5549298" y="3967924"/>
            <a:ext cx="2923190" cy="46762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endParaRPr lang="en-US" sz="1013" dirty="0">
              <a:solidFill>
                <a:srgbClr val="A6E22E"/>
              </a:solidFill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"{1} </a:t>
            </a:r>
            <a:r>
              <a:rPr lang="en-US" sz="1013" dirty="0" err="1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tem</a:t>
            </a: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{0} </a:t>
            </a:r>
            <a:r>
              <a:rPr lang="en-US" sz="1013" dirty="0" err="1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anos</a:t>
            </a: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."</a:t>
            </a: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.format(</a:t>
            </a:r>
            <a:r>
              <a:rPr lang="en-US" sz="1013" dirty="0" err="1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idade</a:t>
            </a: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013" dirty="0" err="1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nome</a:t>
            </a: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))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</p:txBody>
      </p:sp>
      <p:sp>
        <p:nvSpPr>
          <p:cNvPr id="60" name="Text 55"/>
          <p:cNvSpPr/>
          <p:nvPr/>
        </p:nvSpPr>
        <p:spPr>
          <a:xfrm>
            <a:off x="5086350" y="4223492"/>
            <a:ext cx="3080463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013" dirty="0"/>
          </a:p>
        </p:txBody>
      </p:sp>
      <p:sp>
        <p:nvSpPr>
          <p:cNvPr id="61" name="Shape 56"/>
          <p:cNvSpPr/>
          <p:nvPr/>
        </p:nvSpPr>
        <p:spPr>
          <a:xfrm>
            <a:off x="4914900" y="4797028"/>
            <a:ext cx="3600450" cy="40005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2" name="Shape 57"/>
          <p:cNvSpPr/>
          <p:nvPr/>
        </p:nvSpPr>
        <p:spPr>
          <a:xfrm>
            <a:off x="4914900" y="4797028"/>
            <a:ext cx="28575" cy="40005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3" name="Text 58"/>
          <p:cNvSpPr/>
          <p:nvPr/>
        </p:nvSpPr>
        <p:spPr>
          <a:xfrm>
            <a:off x="5029200" y="4911328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João tem 30 anos.</a:t>
            </a:r>
            <a:endParaRPr lang="en-US" sz="900" dirty="0"/>
          </a:p>
        </p:txBody>
      </p:sp>
      <p:sp>
        <p:nvSpPr>
          <p:cNvPr id="65" name="Shape 60"/>
          <p:cNvSpPr/>
          <p:nvPr/>
        </p:nvSpPr>
        <p:spPr>
          <a:xfrm>
            <a:off x="4914900" y="5711428"/>
            <a:ext cx="278606" cy="342900"/>
          </a:xfrm>
          <a:prstGeom prst="round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25" y="5797153"/>
            <a:ext cx="107156" cy="142875"/>
          </a:xfrm>
          <a:prstGeom prst="rect">
            <a:avLst/>
          </a:prstGeom>
        </p:spPr>
      </p:pic>
      <p:sp>
        <p:nvSpPr>
          <p:cNvPr id="67" name="Text 61"/>
          <p:cNvSpPr/>
          <p:nvPr/>
        </p:nvSpPr>
        <p:spPr>
          <a:xfrm>
            <a:off x="5307806" y="5768578"/>
            <a:ext cx="1757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Operador % (legado)</a:t>
            </a:r>
            <a:endParaRPr lang="en-US" sz="1350" dirty="0"/>
          </a:p>
        </p:txBody>
      </p:sp>
      <p:sp>
        <p:nvSpPr>
          <p:cNvPr id="68" name="Shape 62"/>
          <p:cNvSpPr/>
          <p:nvPr/>
        </p:nvSpPr>
        <p:spPr>
          <a:xfrm>
            <a:off x="4914900" y="6168628"/>
            <a:ext cx="3600450" cy="1084064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9" name="Text 63"/>
          <p:cNvSpPr/>
          <p:nvPr/>
        </p:nvSpPr>
        <p:spPr>
          <a:xfrm>
            <a:off x="5086350" y="6356152"/>
            <a:ext cx="3800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nome</a:t>
            </a:r>
            <a:endParaRPr lang="en-US" sz="1013" dirty="0"/>
          </a:p>
        </p:txBody>
      </p:sp>
      <p:sp>
        <p:nvSpPr>
          <p:cNvPr id="70" name="Text 64"/>
          <p:cNvSpPr/>
          <p:nvPr/>
        </p:nvSpPr>
        <p:spPr>
          <a:xfrm>
            <a:off x="5394982" y="6356152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71" name="Text 65"/>
          <p:cNvSpPr/>
          <p:nvPr/>
        </p:nvSpPr>
        <p:spPr>
          <a:xfrm>
            <a:off x="5626457" y="635615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"Ana"</a:t>
            </a:r>
            <a:endParaRPr lang="en-US" sz="1013" dirty="0"/>
          </a:p>
        </p:txBody>
      </p:sp>
      <p:sp>
        <p:nvSpPr>
          <p:cNvPr id="72" name="Text 66"/>
          <p:cNvSpPr/>
          <p:nvPr/>
        </p:nvSpPr>
        <p:spPr>
          <a:xfrm>
            <a:off x="5086350" y="6622256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idade</a:t>
            </a:r>
            <a:endParaRPr lang="en-US" sz="1013" dirty="0"/>
          </a:p>
        </p:txBody>
      </p:sp>
      <p:sp>
        <p:nvSpPr>
          <p:cNvPr id="73" name="Text 67"/>
          <p:cNvSpPr/>
          <p:nvPr/>
        </p:nvSpPr>
        <p:spPr>
          <a:xfrm>
            <a:off x="5472140" y="6622256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74" name="Text 68"/>
          <p:cNvSpPr/>
          <p:nvPr/>
        </p:nvSpPr>
        <p:spPr>
          <a:xfrm>
            <a:off x="5703615" y="6622256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22</a:t>
            </a:r>
            <a:endParaRPr lang="en-US" sz="1013" dirty="0"/>
          </a:p>
        </p:txBody>
      </p:sp>
      <p:sp>
        <p:nvSpPr>
          <p:cNvPr id="75" name="Text 69"/>
          <p:cNvSpPr/>
          <p:nvPr/>
        </p:nvSpPr>
        <p:spPr>
          <a:xfrm>
            <a:off x="5086350" y="6888361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76" name="Text 70"/>
          <p:cNvSpPr/>
          <p:nvPr/>
        </p:nvSpPr>
        <p:spPr>
          <a:xfrm>
            <a:off x="5472140" y="6888361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77" name="Text 71"/>
          <p:cNvSpPr/>
          <p:nvPr/>
        </p:nvSpPr>
        <p:spPr>
          <a:xfrm>
            <a:off x="5549298" y="6888361"/>
            <a:ext cx="1383041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"%s tem %d anos."</a:t>
            </a:r>
            <a:endParaRPr lang="en-US" sz="1013" dirty="0"/>
          </a:p>
        </p:txBody>
      </p:sp>
      <p:sp>
        <p:nvSpPr>
          <p:cNvPr id="78" name="Text 72"/>
          <p:cNvSpPr/>
          <p:nvPr/>
        </p:nvSpPr>
        <p:spPr>
          <a:xfrm>
            <a:off x="6860902" y="6888361"/>
            <a:ext cx="1383041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% (nome, idade))</a:t>
            </a:r>
            <a:endParaRPr lang="en-US" sz="1013" dirty="0"/>
          </a:p>
        </p:txBody>
      </p:sp>
      <p:sp>
        <p:nvSpPr>
          <p:cNvPr id="79" name="Shape 73"/>
          <p:cNvSpPr/>
          <p:nvPr/>
        </p:nvSpPr>
        <p:spPr>
          <a:xfrm>
            <a:off x="4914900" y="7366992"/>
            <a:ext cx="3600450" cy="40005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0" name="Shape 74"/>
          <p:cNvSpPr/>
          <p:nvPr/>
        </p:nvSpPr>
        <p:spPr>
          <a:xfrm>
            <a:off x="4914900" y="7366992"/>
            <a:ext cx="28575" cy="40005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1" name="Text 75"/>
          <p:cNvSpPr/>
          <p:nvPr/>
        </p:nvSpPr>
        <p:spPr>
          <a:xfrm>
            <a:off x="5029200" y="7481292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Ana tem 22 anos.</a:t>
            </a:r>
            <a:endParaRPr lang="en-US" sz="900" dirty="0"/>
          </a:p>
        </p:txBody>
      </p:sp>
      <p:sp>
        <p:nvSpPr>
          <p:cNvPr id="82" name="Shape 76"/>
          <p:cNvSpPr/>
          <p:nvPr/>
        </p:nvSpPr>
        <p:spPr>
          <a:xfrm>
            <a:off x="4914900" y="7881342"/>
            <a:ext cx="3600450" cy="342900"/>
          </a:xfrm>
          <a:prstGeom prst="rect">
            <a:avLst/>
          </a:prstGeom>
          <a:solidFill>
            <a:srgbClr val="FFFBE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3" name="Shape 77"/>
          <p:cNvSpPr/>
          <p:nvPr/>
        </p:nvSpPr>
        <p:spPr>
          <a:xfrm>
            <a:off x="4914900" y="7881342"/>
            <a:ext cx="28575" cy="342900"/>
          </a:xfrm>
          <a:prstGeom prst="rect">
            <a:avLst/>
          </a:prstGeom>
          <a:solidFill>
            <a:srgbClr val="FBBF24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0625" y="7988498"/>
            <a:ext cx="128588" cy="128588"/>
          </a:xfrm>
          <a:prstGeom prst="rect">
            <a:avLst/>
          </a:prstGeom>
        </p:spPr>
      </p:pic>
      <p:sp>
        <p:nvSpPr>
          <p:cNvPr id="85" name="Text 78"/>
          <p:cNvSpPr/>
          <p:nvPr/>
        </p:nvSpPr>
        <p:spPr>
          <a:xfrm>
            <a:off x="5186363" y="7967067"/>
            <a:ext cx="190743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 antigo, prefira usar f-strings.</a:t>
            </a:r>
            <a:endParaRPr 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509867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5366742"/>
            <a:ext cx="2143125" cy="2143125"/>
          </a:xfrm>
          <a:prstGeom prst="rect">
            <a:avLst/>
          </a:prstGeom>
          <a:solidFill>
            <a:srgbClr val="000000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457200" y="457200"/>
            <a:ext cx="822960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4584B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Exercício - Resumo do Usuário</a:t>
            </a:r>
            <a:endParaRPr lang="en-US" sz="2700" dirty="0"/>
          </a:p>
        </p:txBody>
      </p:sp>
      <p:sp>
        <p:nvSpPr>
          <p:cNvPr id="6" name="Shape 3"/>
          <p:cNvSpPr/>
          <p:nvPr/>
        </p:nvSpPr>
        <p:spPr>
          <a:xfrm>
            <a:off x="457200" y="1028700"/>
            <a:ext cx="3943350" cy="2514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4"/>
          <p:cNvSpPr/>
          <p:nvPr/>
        </p:nvSpPr>
        <p:spPr>
          <a:xfrm>
            <a:off x="628650" y="1200150"/>
            <a:ext cx="314325" cy="342900"/>
          </a:xfrm>
          <a:prstGeom prst="ellipse">
            <a:avLst/>
          </a:prstGeom>
          <a:solidFill>
            <a:srgbClr val="2563E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285875"/>
            <a:ext cx="142875" cy="1428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057275" y="1257300"/>
            <a:ext cx="89109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Descrição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628650" y="1657350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Crie um programa que:</a:t>
            </a:r>
            <a:endParaRPr lang="en-US" sz="1013" dirty="0"/>
          </a:p>
        </p:txBody>
      </p:sp>
      <p:sp>
        <p:nvSpPr>
          <p:cNvPr id="11" name="Shape 7"/>
          <p:cNvSpPr/>
          <p:nvPr/>
        </p:nvSpPr>
        <p:spPr>
          <a:xfrm>
            <a:off x="628650" y="1971675"/>
            <a:ext cx="3600450" cy="3714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8"/>
          <p:cNvSpPr/>
          <p:nvPr/>
        </p:nvSpPr>
        <p:spPr>
          <a:xfrm>
            <a:off x="628650" y="1971675"/>
            <a:ext cx="21431" cy="371475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9"/>
          <p:cNvSpPr/>
          <p:nvPr/>
        </p:nvSpPr>
        <p:spPr>
          <a:xfrm>
            <a:off x="714375" y="2057400"/>
            <a:ext cx="35004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Solicita nome, idade, cidade e profissão do usuário.</a:t>
            </a:r>
            <a:endParaRPr lang="en-US" sz="1013" dirty="0"/>
          </a:p>
        </p:txBody>
      </p:sp>
      <p:sp>
        <p:nvSpPr>
          <p:cNvPr id="14" name="Shape 10"/>
          <p:cNvSpPr/>
          <p:nvPr/>
        </p:nvSpPr>
        <p:spPr>
          <a:xfrm>
            <a:off x="628650" y="2400300"/>
            <a:ext cx="3600450" cy="3714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Shape 11"/>
          <p:cNvSpPr/>
          <p:nvPr/>
        </p:nvSpPr>
        <p:spPr>
          <a:xfrm>
            <a:off x="628650" y="2400300"/>
            <a:ext cx="21431" cy="371475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Text 12"/>
          <p:cNvSpPr/>
          <p:nvPr/>
        </p:nvSpPr>
        <p:spPr>
          <a:xfrm>
            <a:off x="714375" y="2486025"/>
            <a:ext cx="35004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 Imprime um resumo formatado com essas informações.</a:t>
            </a:r>
            <a:endParaRPr lang="en-US" sz="1013" dirty="0"/>
          </a:p>
        </p:txBody>
      </p:sp>
      <p:sp>
        <p:nvSpPr>
          <p:cNvPr id="17" name="Shape 13"/>
          <p:cNvSpPr/>
          <p:nvPr/>
        </p:nvSpPr>
        <p:spPr>
          <a:xfrm>
            <a:off x="628650" y="2943225"/>
            <a:ext cx="3600450" cy="428625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4"/>
          <p:cNvSpPr/>
          <p:nvPr/>
        </p:nvSpPr>
        <p:spPr>
          <a:xfrm>
            <a:off x="628650" y="2943225"/>
            <a:ext cx="28575" cy="428625"/>
          </a:xfrm>
          <a:prstGeom prst="rect">
            <a:avLst/>
          </a:prstGeom>
          <a:solidFill>
            <a:srgbClr val="60A5FA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" y="3086100"/>
            <a:ext cx="107156" cy="142875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935831" y="3057525"/>
            <a:ext cx="316621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f-strings para formatar a saída de forma elegante!</a:t>
            </a:r>
            <a:endParaRPr lang="en-US" sz="1013" dirty="0"/>
          </a:p>
        </p:txBody>
      </p:sp>
      <p:sp>
        <p:nvSpPr>
          <p:cNvPr id="21" name="Shape 16"/>
          <p:cNvSpPr/>
          <p:nvPr/>
        </p:nvSpPr>
        <p:spPr>
          <a:xfrm>
            <a:off x="457200" y="3714750"/>
            <a:ext cx="3943350" cy="12573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" name="Text 17"/>
          <p:cNvSpPr/>
          <p:nvPr/>
        </p:nvSpPr>
        <p:spPr>
          <a:xfrm>
            <a:off x="628650" y="3886200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Dicas:</a:t>
            </a:r>
            <a:endParaRPr lang="en-US" sz="1125" dirty="0"/>
          </a:p>
        </p:txBody>
      </p:sp>
      <p:pic>
        <p:nvPicPr>
          <p:cNvPr id="2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4200525"/>
            <a:ext cx="114300" cy="114300"/>
          </a:xfrm>
          <a:prstGeom prst="rect">
            <a:avLst/>
          </a:prstGeom>
        </p:spPr>
      </p:pic>
      <p:sp>
        <p:nvSpPr>
          <p:cNvPr id="24" name="Text 18"/>
          <p:cNvSpPr/>
          <p:nvPr/>
        </p:nvSpPr>
        <p:spPr>
          <a:xfrm>
            <a:off x="800100" y="4171950"/>
            <a:ext cx="232696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Lembre-se de converter a idade para inteiro.</a:t>
            </a:r>
            <a:endParaRPr lang="en-US" sz="900" dirty="0"/>
          </a:p>
        </p:txBody>
      </p:sp>
      <p:pic>
        <p:nvPicPr>
          <p:cNvPr id="25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4429125"/>
            <a:ext cx="114300" cy="114300"/>
          </a:xfrm>
          <a:prstGeom prst="rect">
            <a:avLst/>
          </a:prstGeom>
        </p:spPr>
      </p:pic>
      <p:sp>
        <p:nvSpPr>
          <p:cNvPr id="26" name="Text 19"/>
          <p:cNvSpPr/>
          <p:nvPr/>
        </p:nvSpPr>
        <p:spPr>
          <a:xfrm>
            <a:off x="800100" y="4400550"/>
            <a:ext cx="236497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mensagens claras nos prompts de input.</a:t>
            </a:r>
            <a:endParaRPr lang="en-US" sz="900" dirty="0"/>
          </a:p>
        </p:txBody>
      </p:sp>
      <p:pic>
        <p:nvPicPr>
          <p:cNvPr id="2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4657725"/>
            <a:ext cx="114300" cy="114300"/>
          </a:xfrm>
          <a:prstGeom prst="rect">
            <a:avLst/>
          </a:prstGeom>
        </p:spPr>
      </p:pic>
      <p:sp>
        <p:nvSpPr>
          <p:cNvPr id="28" name="Text 20"/>
          <p:cNvSpPr/>
          <p:nvPr/>
        </p:nvSpPr>
        <p:spPr>
          <a:xfrm>
            <a:off x="800100" y="4629150"/>
            <a:ext cx="221897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Teste seu código com diferentes entradas.</a:t>
            </a:r>
            <a:endParaRPr lang="en-US" sz="900" dirty="0"/>
          </a:p>
        </p:txBody>
      </p:sp>
      <p:sp>
        <p:nvSpPr>
          <p:cNvPr id="29" name="Shape 21"/>
          <p:cNvSpPr/>
          <p:nvPr/>
        </p:nvSpPr>
        <p:spPr>
          <a:xfrm>
            <a:off x="4743450" y="1028700"/>
            <a:ext cx="3943350" cy="3366492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0" name="Text 22"/>
          <p:cNvSpPr/>
          <p:nvPr/>
        </p:nvSpPr>
        <p:spPr>
          <a:xfrm>
            <a:off x="4914900" y="1200150"/>
            <a:ext cx="36718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Solução:</a:t>
            </a:r>
            <a:endParaRPr lang="en-US" sz="1350" dirty="0"/>
          </a:p>
        </p:txBody>
      </p:sp>
      <p:sp>
        <p:nvSpPr>
          <p:cNvPr id="31" name="Shape 23"/>
          <p:cNvSpPr/>
          <p:nvPr/>
        </p:nvSpPr>
        <p:spPr>
          <a:xfrm>
            <a:off x="4914900" y="1543050"/>
            <a:ext cx="3600450" cy="2566392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2" name="Text 24"/>
          <p:cNvSpPr/>
          <p:nvPr/>
        </p:nvSpPr>
        <p:spPr>
          <a:xfrm>
            <a:off x="5086350" y="1730573"/>
            <a:ext cx="2231724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75715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Coletando dados do usuário</a:t>
            </a:r>
            <a:endParaRPr lang="en-US" sz="1013" dirty="0"/>
          </a:p>
        </p:txBody>
      </p:sp>
      <p:sp>
        <p:nvSpPr>
          <p:cNvPr id="33" name="Text 25"/>
          <p:cNvSpPr/>
          <p:nvPr/>
        </p:nvSpPr>
        <p:spPr>
          <a:xfrm>
            <a:off x="5086350" y="1996678"/>
            <a:ext cx="3800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nome</a:t>
            </a:r>
            <a:endParaRPr lang="en-US" sz="1013" dirty="0"/>
          </a:p>
        </p:txBody>
      </p:sp>
      <p:sp>
        <p:nvSpPr>
          <p:cNvPr id="34" name="Text 26"/>
          <p:cNvSpPr/>
          <p:nvPr/>
        </p:nvSpPr>
        <p:spPr>
          <a:xfrm>
            <a:off x="5394982" y="1996678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35" name="Text 27"/>
          <p:cNvSpPr/>
          <p:nvPr/>
        </p:nvSpPr>
        <p:spPr>
          <a:xfrm>
            <a:off x="5626457" y="1996678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input</a:t>
            </a:r>
            <a:endParaRPr lang="en-US" sz="1013" dirty="0"/>
          </a:p>
        </p:txBody>
      </p:sp>
      <p:sp>
        <p:nvSpPr>
          <p:cNvPr id="36" name="Text 28"/>
          <p:cNvSpPr/>
          <p:nvPr/>
        </p:nvSpPr>
        <p:spPr>
          <a:xfrm>
            <a:off x="6012247" y="1996678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37" name="Text 29"/>
          <p:cNvSpPr/>
          <p:nvPr/>
        </p:nvSpPr>
        <p:spPr>
          <a:xfrm>
            <a:off x="6089405" y="1996678"/>
            <a:ext cx="1537357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"Digite seu nome: "</a:t>
            </a:r>
            <a:endParaRPr lang="en-US" sz="1013" dirty="0"/>
          </a:p>
        </p:txBody>
      </p:sp>
      <p:sp>
        <p:nvSpPr>
          <p:cNvPr id="38" name="Text 30"/>
          <p:cNvSpPr/>
          <p:nvPr/>
        </p:nvSpPr>
        <p:spPr>
          <a:xfrm>
            <a:off x="7555325" y="1996678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39" name="Text 31"/>
          <p:cNvSpPr/>
          <p:nvPr/>
        </p:nvSpPr>
        <p:spPr>
          <a:xfrm>
            <a:off x="5086350" y="2262783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idade</a:t>
            </a:r>
            <a:endParaRPr lang="en-US" sz="1013" dirty="0"/>
          </a:p>
        </p:txBody>
      </p:sp>
      <p:sp>
        <p:nvSpPr>
          <p:cNvPr id="40" name="Text 32"/>
          <p:cNvSpPr/>
          <p:nvPr/>
        </p:nvSpPr>
        <p:spPr>
          <a:xfrm>
            <a:off x="5472140" y="2262783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41" name="Text 33"/>
          <p:cNvSpPr/>
          <p:nvPr/>
        </p:nvSpPr>
        <p:spPr>
          <a:xfrm>
            <a:off x="5703615" y="2262783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int</a:t>
            </a:r>
            <a:endParaRPr lang="en-US" sz="1013" dirty="0"/>
          </a:p>
        </p:txBody>
      </p:sp>
      <p:sp>
        <p:nvSpPr>
          <p:cNvPr id="42" name="Text 34"/>
          <p:cNvSpPr/>
          <p:nvPr/>
        </p:nvSpPr>
        <p:spPr>
          <a:xfrm>
            <a:off x="5935089" y="2262783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43" name="Text 35"/>
          <p:cNvSpPr/>
          <p:nvPr/>
        </p:nvSpPr>
        <p:spPr>
          <a:xfrm>
            <a:off x="6012247" y="2262783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input</a:t>
            </a:r>
            <a:endParaRPr lang="en-US" sz="1013" dirty="0"/>
          </a:p>
        </p:txBody>
      </p:sp>
      <p:sp>
        <p:nvSpPr>
          <p:cNvPr id="44" name="Text 36"/>
          <p:cNvSpPr/>
          <p:nvPr/>
        </p:nvSpPr>
        <p:spPr>
          <a:xfrm>
            <a:off x="6398037" y="2262783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45" name="Text 37"/>
          <p:cNvSpPr/>
          <p:nvPr/>
        </p:nvSpPr>
        <p:spPr>
          <a:xfrm>
            <a:off x="6475195" y="2262783"/>
            <a:ext cx="1614515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"Digite sua idade: "</a:t>
            </a:r>
            <a:endParaRPr lang="en-US" sz="1013" dirty="0"/>
          </a:p>
        </p:txBody>
      </p:sp>
      <p:sp>
        <p:nvSpPr>
          <p:cNvPr id="46" name="Text 38"/>
          <p:cNvSpPr/>
          <p:nvPr/>
        </p:nvSpPr>
        <p:spPr>
          <a:xfrm>
            <a:off x="8018273" y="2262783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))</a:t>
            </a:r>
            <a:endParaRPr lang="en-US" sz="1013" dirty="0"/>
          </a:p>
        </p:txBody>
      </p:sp>
      <p:sp>
        <p:nvSpPr>
          <p:cNvPr id="47" name="Text 39"/>
          <p:cNvSpPr/>
          <p:nvPr/>
        </p:nvSpPr>
        <p:spPr>
          <a:xfrm>
            <a:off x="5086350" y="2528888"/>
            <a:ext cx="5343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cidade</a:t>
            </a:r>
            <a:endParaRPr lang="en-US" sz="1013" dirty="0"/>
          </a:p>
        </p:txBody>
      </p:sp>
      <p:sp>
        <p:nvSpPr>
          <p:cNvPr id="48" name="Text 40"/>
          <p:cNvSpPr/>
          <p:nvPr/>
        </p:nvSpPr>
        <p:spPr>
          <a:xfrm>
            <a:off x="5549271" y="2528888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49" name="Text 41"/>
          <p:cNvSpPr/>
          <p:nvPr/>
        </p:nvSpPr>
        <p:spPr>
          <a:xfrm>
            <a:off x="5780745" y="2528888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input</a:t>
            </a:r>
            <a:endParaRPr lang="en-US" sz="1013" dirty="0"/>
          </a:p>
        </p:txBody>
      </p:sp>
      <p:sp>
        <p:nvSpPr>
          <p:cNvPr id="50" name="Text 42"/>
          <p:cNvSpPr/>
          <p:nvPr/>
        </p:nvSpPr>
        <p:spPr>
          <a:xfrm>
            <a:off x="6166535" y="2528888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51" name="Text 43"/>
          <p:cNvSpPr/>
          <p:nvPr/>
        </p:nvSpPr>
        <p:spPr>
          <a:xfrm>
            <a:off x="6243693" y="2528888"/>
            <a:ext cx="1691646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"Digite sua cidade: "</a:t>
            </a:r>
            <a:endParaRPr lang="en-US" sz="1013" dirty="0"/>
          </a:p>
        </p:txBody>
      </p:sp>
      <p:sp>
        <p:nvSpPr>
          <p:cNvPr id="52" name="Text 44"/>
          <p:cNvSpPr/>
          <p:nvPr/>
        </p:nvSpPr>
        <p:spPr>
          <a:xfrm>
            <a:off x="7863901" y="2528888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53" name="Text 45"/>
          <p:cNvSpPr/>
          <p:nvPr/>
        </p:nvSpPr>
        <p:spPr>
          <a:xfrm>
            <a:off x="5086350" y="2794992"/>
            <a:ext cx="76583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profissao</a:t>
            </a:r>
            <a:endParaRPr lang="en-US" sz="1013" dirty="0"/>
          </a:p>
        </p:txBody>
      </p:sp>
      <p:sp>
        <p:nvSpPr>
          <p:cNvPr id="54" name="Text 46"/>
          <p:cNvSpPr/>
          <p:nvPr/>
        </p:nvSpPr>
        <p:spPr>
          <a:xfrm>
            <a:off x="5780745" y="2794992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55" name="Text 47"/>
          <p:cNvSpPr/>
          <p:nvPr/>
        </p:nvSpPr>
        <p:spPr>
          <a:xfrm>
            <a:off x="6012219" y="279499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input</a:t>
            </a:r>
            <a:endParaRPr lang="en-US" sz="1013" dirty="0"/>
          </a:p>
        </p:txBody>
      </p:sp>
      <p:sp>
        <p:nvSpPr>
          <p:cNvPr id="56" name="Text 48"/>
          <p:cNvSpPr/>
          <p:nvPr/>
        </p:nvSpPr>
        <p:spPr>
          <a:xfrm>
            <a:off x="6398009" y="2794992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57" name="Text 49"/>
          <p:cNvSpPr/>
          <p:nvPr/>
        </p:nvSpPr>
        <p:spPr>
          <a:xfrm>
            <a:off x="5086350" y="2909042"/>
            <a:ext cx="3314700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"Digite sua profissão: "</a:t>
            </a:r>
            <a:endParaRPr lang="en-US" sz="1013" dirty="0"/>
          </a:p>
        </p:txBody>
      </p:sp>
      <p:sp>
        <p:nvSpPr>
          <p:cNvPr id="58" name="Text 50"/>
          <p:cNvSpPr/>
          <p:nvPr/>
        </p:nvSpPr>
        <p:spPr>
          <a:xfrm>
            <a:off x="5163508" y="300394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59" name="Text 51"/>
          <p:cNvSpPr/>
          <p:nvPr/>
        </p:nvSpPr>
        <p:spPr>
          <a:xfrm>
            <a:off x="5086350" y="3270052"/>
            <a:ext cx="2463171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75715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Imprimindo o resumo formatado</a:t>
            </a:r>
            <a:endParaRPr lang="en-US" sz="1013" dirty="0"/>
          </a:p>
        </p:txBody>
      </p:sp>
      <p:sp>
        <p:nvSpPr>
          <p:cNvPr id="60" name="Text 52"/>
          <p:cNvSpPr/>
          <p:nvPr/>
        </p:nvSpPr>
        <p:spPr>
          <a:xfrm>
            <a:off x="5086350" y="3536156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61" name="Text 53"/>
          <p:cNvSpPr/>
          <p:nvPr/>
        </p:nvSpPr>
        <p:spPr>
          <a:xfrm>
            <a:off x="5472140" y="3536156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(f</a:t>
            </a:r>
            <a:endParaRPr lang="en-US" sz="1013" dirty="0"/>
          </a:p>
        </p:txBody>
      </p:sp>
      <p:sp>
        <p:nvSpPr>
          <p:cNvPr id="62" name="Text 54"/>
          <p:cNvSpPr/>
          <p:nvPr/>
        </p:nvSpPr>
        <p:spPr>
          <a:xfrm>
            <a:off x="5270650" y="3640633"/>
            <a:ext cx="3003249" cy="3839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"{nome}, {idade} anos, mora em {cidade} e trabalha como {profissao}."</a:t>
            </a:r>
            <a:endParaRPr lang="en-US" sz="1013" dirty="0"/>
          </a:p>
        </p:txBody>
      </p:sp>
      <p:sp>
        <p:nvSpPr>
          <p:cNvPr id="63" name="Text 55"/>
          <p:cNvSpPr/>
          <p:nvPr/>
        </p:nvSpPr>
        <p:spPr>
          <a:xfrm>
            <a:off x="8018162" y="3745111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64" name="Shape 56"/>
          <p:cNvSpPr/>
          <p:nvPr/>
        </p:nvSpPr>
        <p:spPr>
          <a:xfrm>
            <a:off x="4743450" y="4566642"/>
            <a:ext cx="3943350" cy="1685925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5" name="Shape 57"/>
          <p:cNvSpPr/>
          <p:nvPr/>
        </p:nvSpPr>
        <p:spPr>
          <a:xfrm>
            <a:off x="4743450" y="4566642"/>
            <a:ext cx="3943350" cy="257175"/>
          </a:xfrm>
          <a:prstGeom prst="rect">
            <a:avLst/>
          </a:prstGeom>
          <a:solidFill>
            <a:srgbClr val="3C3C3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6" name="Shape 58"/>
          <p:cNvSpPr/>
          <p:nvPr/>
        </p:nvSpPr>
        <p:spPr>
          <a:xfrm>
            <a:off x="4857750" y="4652367"/>
            <a:ext cx="85725" cy="85725"/>
          </a:xfrm>
          <a:prstGeom prst="ellipse">
            <a:avLst/>
          </a:prstGeom>
          <a:solidFill>
            <a:srgbClr val="FF5F5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7" name="Shape 59"/>
          <p:cNvSpPr/>
          <p:nvPr/>
        </p:nvSpPr>
        <p:spPr>
          <a:xfrm>
            <a:off x="4986338" y="4652367"/>
            <a:ext cx="85725" cy="85725"/>
          </a:xfrm>
          <a:prstGeom prst="ellipse">
            <a:avLst/>
          </a:prstGeom>
          <a:solidFill>
            <a:srgbClr val="FFBD2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8" name="Shape 60"/>
          <p:cNvSpPr/>
          <p:nvPr/>
        </p:nvSpPr>
        <p:spPr>
          <a:xfrm>
            <a:off x="5114925" y="4652367"/>
            <a:ext cx="85725" cy="85725"/>
          </a:xfrm>
          <a:prstGeom prst="ellipse">
            <a:avLst/>
          </a:prstGeom>
          <a:solidFill>
            <a:srgbClr val="27C93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9" name="Text 61"/>
          <p:cNvSpPr/>
          <p:nvPr/>
        </p:nvSpPr>
        <p:spPr>
          <a:xfrm>
            <a:off x="5300663" y="4623792"/>
            <a:ext cx="44938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Terminal</a:t>
            </a:r>
            <a:endParaRPr lang="en-US" sz="788" dirty="0"/>
          </a:p>
        </p:txBody>
      </p:sp>
      <p:sp>
        <p:nvSpPr>
          <p:cNvPr id="70" name="Text 62"/>
          <p:cNvSpPr/>
          <p:nvPr/>
        </p:nvSpPr>
        <p:spPr>
          <a:xfrm>
            <a:off x="4857750" y="4938117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$ python resumo_usuario.py</a:t>
            </a:r>
            <a:endParaRPr lang="en-US" sz="900" dirty="0"/>
          </a:p>
        </p:txBody>
      </p:sp>
      <p:sp>
        <p:nvSpPr>
          <p:cNvPr id="71" name="Text 63"/>
          <p:cNvSpPr/>
          <p:nvPr/>
        </p:nvSpPr>
        <p:spPr>
          <a:xfrm>
            <a:off x="4857750" y="5109567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Digite seu nome: Carlos</a:t>
            </a:r>
            <a:endParaRPr lang="en-US" sz="900" dirty="0"/>
          </a:p>
        </p:txBody>
      </p:sp>
      <p:sp>
        <p:nvSpPr>
          <p:cNvPr id="72" name="Text 64"/>
          <p:cNvSpPr/>
          <p:nvPr/>
        </p:nvSpPr>
        <p:spPr>
          <a:xfrm>
            <a:off x="4857750" y="5281017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Digite sua idade: 28</a:t>
            </a:r>
            <a:endParaRPr lang="en-US" sz="900" dirty="0"/>
          </a:p>
        </p:txBody>
      </p:sp>
      <p:sp>
        <p:nvSpPr>
          <p:cNvPr id="73" name="Text 65"/>
          <p:cNvSpPr/>
          <p:nvPr/>
        </p:nvSpPr>
        <p:spPr>
          <a:xfrm>
            <a:off x="4857750" y="5452467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Digite sua cidade: São Paulo</a:t>
            </a:r>
            <a:endParaRPr lang="en-US" sz="900" dirty="0"/>
          </a:p>
        </p:txBody>
      </p:sp>
      <p:sp>
        <p:nvSpPr>
          <p:cNvPr id="74" name="Text 66"/>
          <p:cNvSpPr/>
          <p:nvPr/>
        </p:nvSpPr>
        <p:spPr>
          <a:xfrm>
            <a:off x="4857750" y="5623917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Digite sua profissão: Engenheiro</a:t>
            </a:r>
            <a:endParaRPr lang="en-US" sz="900" dirty="0"/>
          </a:p>
        </p:txBody>
      </p:sp>
      <p:sp>
        <p:nvSpPr>
          <p:cNvPr id="75" name="Text 67"/>
          <p:cNvSpPr/>
          <p:nvPr/>
        </p:nvSpPr>
        <p:spPr>
          <a:xfrm>
            <a:off x="4857750" y="5795367"/>
            <a:ext cx="37861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Carlos, 28 anos, mora em São Paulo e trabalha como Engenheiro.</a:t>
            </a:r>
            <a:endParaRPr lang="en-US" sz="900" dirty="0"/>
          </a:p>
        </p:txBody>
      </p:sp>
      <p:sp>
        <p:nvSpPr>
          <p:cNvPr id="76" name="Shape 68"/>
          <p:cNvSpPr/>
          <p:nvPr/>
        </p:nvSpPr>
        <p:spPr>
          <a:xfrm>
            <a:off x="4743450" y="6424017"/>
            <a:ext cx="3943350" cy="628650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7" name="Shape 69"/>
          <p:cNvSpPr/>
          <p:nvPr/>
        </p:nvSpPr>
        <p:spPr>
          <a:xfrm>
            <a:off x="4743450" y="6424017"/>
            <a:ext cx="28575" cy="628650"/>
          </a:xfrm>
          <a:prstGeom prst="rect">
            <a:avLst/>
          </a:prstGeom>
          <a:solidFill>
            <a:srgbClr val="34D399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78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0" y="6666905"/>
            <a:ext cx="160734" cy="142875"/>
          </a:xfrm>
          <a:prstGeom prst="rect">
            <a:avLst/>
          </a:prstGeom>
        </p:spPr>
      </p:pic>
      <p:sp>
        <p:nvSpPr>
          <p:cNvPr id="79" name="Text 70"/>
          <p:cNvSpPr/>
          <p:nvPr/>
        </p:nvSpPr>
        <p:spPr>
          <a:xfrm>
            <a:off x="5104209" y="6538317"/>
            <a:ext cx="353972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Experimente adicionar mais informações e personalizar a formatação!</a:t>
            </a:r>
            <a:endParaRPr lang="en-US" sz="1013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31711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6173986"/>
            <a:ext cx="2143125" cy="2143125"/>
          </a:xfrm>
          <a:prstGeom prst="rect">
            <a:avLst/>
          </a:prstGeom>
          <a:solidFill>
            <a:srgbClr val="000000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457200" y="457200"/>
            <a:ext cx="822960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4584B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Dinâmica Colaborativa - Entrevistas em Pares</a:t>
            </a:r>
            <a:endParaRPr lang="en-US" sz="2700" dirty="0"/>
          </a:p>
        </p:txBody>
      </p:sp>
      <p:sp>
        <p:nvSpPr>
          <p:cNvPr id="6" name="Shape 3"/>
          <p:cNvSpPr/>
          <p:nvPr/>
        </p:nvSpPr>
        <p:spPr>
          <a:xfrm>
            <a:off x="457200" y="1028700"/>
            <a:ext cx="3943350" cy="386655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4"/>
          <p:cNvSpPr/>
          <p:nvPr/>
        </p:nvSpPr>
        <p:spPr>
          <a:xfrm>
            <a:off x="628650" y="1200150"/>
            <a:ext cx="350044" cy="342900"/>
          </a:xfrm>
          <a:prstGeom prst="ellipse">
            <a:avLst/>
          </a:prstGeom>
          <a:solidFill>
            <a:srgbClr val="7C3AED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285875"/>
            <a:ext cx="178594" cy="1428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092994" y="1257300"/>
            <a:ext cx="195177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Descrição da Atividade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628650" y="1657350"/>
            <a:ext cx="36718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Em duplas, os alunos devem entrevistar uns aos outros e depois apresentar o colega para a turma.</a:t>
            </a:r>
            <a:endParaRPr lang="en-US" sz="1013" dirty="0"/>
          </a:p>
        </p:txBody>
      </p:sp>
      <p:sp>
        <p:nvSpPr>
          <p:cNvPr id="11" name="Shape 7"/>
          <p:cNvSpPr/>
          <p:nvPr/>
        </p:nvSpPr>
        <p:spPr>
          <a:xfrm>
            <a:off x="628650" y="2171700"/>
            <a:ext cx="3600450" cy="3714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8"/>
          <p:cNvSpPr/>
          <p:nvPr/>
        </p:nvSpPr>
        <p:spPr>
          <a:xfrm>
            <a:off x="628650" y="2171700"/>
            <a:ext cx="21431" cy="371475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9"/>
          <p:cNvSpPr/>
          <p:nvPr/>
        </p:nvSpPr>
        <p:spPr>
          <a:xfrm>
            <a:off x="714375" y="2257425"/>
            <a:ext cx="35004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Forme duplas com seus colegas.</a:t>
            </a:r>
            <a:endParaRPr lang="en-US" sz="1013" dirty="0"/>
          </a:p>
        </p:txBody>
      </p:sp>
      <p:sp>
        <p:nvSpPr>
          <p:cNvPr id="14" name="Shape 10"/>
          <p:cNvSpPr/>
          <p:nvPr/>
        </p:nvSpPr>
        <p:spPr>
          <a:xfrm>
            <a:off x="628650" y="2600325"/>
            <a:ext cx="3600450" cy="5715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Shape 11"/>
          <p:cNvSpPr/>
          <p:nvPr/>
        </p:nvSpPr>
        <p:spPr>
          <a:xfrm>
            <a:off x="628650" y="2600325"/>
            <a:ext cx="21431" cy="57150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Text 12"/>
          <p:cNvSpPr/>
          <p:nvPr/>
        </p:nvSpPr>
        <p:spPr>
          <a:xfrm>
            <a:off x="714375" y="2686050"/>
            <a:ext cx="350043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 Entreviste seu colega usando as perguntas do exercício anterior (nome, idade, cidade e profissão).</a:t>
            </a:r>
            <a:endParaRPr lang="en-US" sz="1013" dirty="0"/>
          </a:p>
        </p:txBody>
      </p:sp>
      <p:sp>
        <p:nvSpPr>
          <p:cNvPr id="17" name="Shape 13"/>
          <p:cNvSpPr/>
          <p:nvPr/>
        </p:nvSpPr>
        <p:spPr>
          <a:xfrm>
            <a:off x="628650" y="3228975"/>
            <a:ext cx="3600450" cy="3714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4"/>
          <p:cNvSpPr/>
          <p:nvPr/>
        </p:nvSpPr>
        <p:spPr>
          <a:xfrm>
            <a:off x="628650" y="3228975"/>
            <a:ext cx="21431" cy="371475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5"/>
          <p:cNvSpPr/>
          <p:nvPr/>
        </p:nvSpPr>
        <p:spPr>
          <a:xfrm>
            <a:off x="714375" y="3314700"/>
            <a:ext cx="35004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 Anote as respostas para usar no código.</a:t>
            </a:r>
            <a:endParaRPr lang="en-US" sz="1013" dirty="0"/>
          </a:p>
        </p:txBody>
      </p:sp>
      <p:sp>
        <p:nvSpPr>
          <p:cNvPr id="20" name="Shape 16"/>
          <p:cNvSpPr/>
          <p:nvPr/>
        </p:nvSpPr>
        <p:spPr>
          <a:xfrm>
            <a:off x="628650" y="3657600"/>
            <a:ext cx="3600450" cy="58043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Shape 17"/>
          <p:cNvSpPr/>
          <p:nvPr/>
        </p:nvSpPr>
        <p:spPr>
          <a:xfrm>
            <a:off x="628650" y="3657600"/>
            <a:ext cx="21431" cy="58043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" name="Text 18"/>
          <p:cNvSpPr/>
          <p:nvPr/>
        </p:nvSpPr>
        <p:spPr>
          <a:xfrm>
            <a:off x="714375" y="3771900"/>
            <a:ext cx="322378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4. Crie um programa que apresente seu colega usando</a:t>
            </a:r>
            <a:endParaRPr lang="en-US" sz="1013" dirty="0"/>
          </a:p>
        </p:txBody>
      </p:sp>
      <p:sp>
        <p:nvSpPr>
          <p:cNvPr id="23" name="Text 19"/>
          <p:cNvSpPr/>
          <p:nvPr/>
        </p:nvSpPr>
        <p:spPr>
          <a:xfrm>
            <a:off x="714375" y="3979069"/>
            <a:ext cx="61160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print()</a:t>
            </a:r>
            <a:endParaRPr lang="en-US" sz="1013" dirty="0"/>
          </a:p>
        </p:txBody>
      </p:sp>
      <p:sp>
        <p:nvSpPr>
          <p:cNvPr id="24" name="Text 20"/>
          <p:cNvSpPr/>
          <p:nvPr/>
        </p:nvSpPr>
        <p:spPr>
          <a:xfrm>
            <a:off x="1254537" y="3971925"/>
            <a:ext cx="10718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.</a:t>
            </a:r>
            <a:endParaRPr lang="en-US" sz="1013" dirty="0"/>
          </a:p>
        </p:txBody>
      </p:sp>
      <p:sp>
        <p:nvSpPr>
          <p:cNvPr id="25" name="Shape 21"/>
          <p:cNvSpPr/>
          <p:nvPr/>
        </p:nvSpPr>
        <p:spPr>
          <a:xfrm>
            <a:off x="628650" y="4295180"/>
            <a:ext cx="3600450" cy="3714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6" name="Shape 22"/>
          <p:cNvSpPr/>
          <p:nvPr/>
        </p:nvSpPr>
        <p:spPr>
          <a:xfrm>
            <a:off x="628650" y="4295180"/>
            <a:ext cx="21431" cy="371475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7" name="Text 23"/>
          <p:cNvSpPr/>
          <p:nvPr/>
        </p:nvSpPr>
        <p:spPr>
          <a:xfrm>
            <a:off x="714375" y="4380905"/>
            <a:ext cx="35004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5. Cada dupla apresenta seus programas para a turma.</a:t>
            </a:r>
            <a:endParaRPr lang="en-US" sz="1013" dirty="0"/>
          </a:p>
        </p:txBody>
      </p:sp>
      <p:sp>
        <p:nvSpPr>
          <p:cNvPr id="28" name="Shape 24"/>
          <p:cNvSpPr/>
          <p:nvPr/>
        </p:nvSpPr>
        <p:spPr>
          <a:xfrm>
            <a:off x="457200" y="5066705"/>
            <a:ext cx="3943350" cy="62865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9" name="Shape 25"/>
          <p:cNvSpPr/>
          <p:nvPr/>
        </p:nvSpPr>
        <p:spPr>
          <a:xfrm>
            <a:off x="457200" y="5066705"/>
            <a:ext cx="28575" cy="628650"/>
          </a:xfrm>
          <a:prstGeom prst="rect">
            <a:avLst/>
          </a:prstGeom>
          <a:solidFill>
            <a:srgbClr val="60A5FA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5309592"/>
            <a:ext cx="107156" cy="142875"/>
          </a:xfrm>
          <a:prstGeom prst="rect">
            <a:avLst/>
          </a:prstGeom>
        </p:spPr>
      </p:pic>
      <p:sp>
        <p:nvSpPr>
          <p:cNvPr id="31" name="Text 26"/>
          <p:cNvSpPr/>
          <p:nvPr/>
        </p:nvSpPr>
        <p:spPr>
          <a:xfrm>
            <a:off x="764381" y="5181005"/>
            <a:ext cx="3593306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Esta atividade ajuda a praticar entrada/saída de dados e formatação de strings em um contexto social!</a:t>
            </a:r>
            <a:endParaRPr lang="en-US" sz="1013" dirty="0"/>
          </a:p>
        </p:txBody>
      </p:sp>
      <p:sp>
        <p:nvSpPr>
          <p:cNvPr id="32" name="Shape 27"/>
          <p:cNvSpPr/>
          <p:nvPr/>
        </p:nvSpPr>
        <p:spPr>
          <a:xfrm>
            <a:off x="4743450" y="1028700"/>
            <a:ext cx="3943350" cy="500241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3" name="Text 28"/>
          <p:cNvSpPr/>
          <p:nvPr/>
        </p:nvSpPr>
        <p:spPr>
          <a:xfrm>
            <a:off x="4914900" y="1200150"/>
            <a:ext cx="36718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Exemplo de Código:</a:t>
            </a:r>
            <a:endParaRPr lang="en-US" sz="1350" dirty="0"/>
          </a:p>
        </p:txBody>
      </p:sp>
      <p:sp>
        <p:nvSpPr>
          <p:cNvPr id="34" name="Shape 29"/>
          <p:cNvSpPr/>
          <p:nvPr/>
        </p:nvSpPr>
        <p:spPr>
          <a:xfrm>
            <a:off x="4914900" y="1543050"/>
            <a:ext cx="3600450" cy="3459361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5" name="Text 30"/>
          <p:cNvSpPr/>
          <p:nvPr/>
        </p:nvSpPr>
        <p:spPr>
          <a:xfrm>
            <a:off x="5086350" y="1730573"/>
            <a:ext cx="2463171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75715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Dados coletados na entrevista</a:t>
            </a:r>
            <a:endParaRPr lang="en-US" sz="1013" dirty="0"/>
          </a:p>
        </p:txBody>
      </p:sp>
      <p:sp>
        <p:nvSpPr>
          <p:cNvPr id="36" name="Text 31"/>
          <p:cNvSpPr/>
          <p:nvPr/>
        </p:nvSpPr>
        <p:spPr>
          <a:xfrm>
            <a:off x="5086350" y="1996678"/>
            <a:ext cx="92012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nome_colega</a:t>
            </a:r>
            <a:endParaRPr lang="en-US" sz="1013" dirty="0"/>
          </a:p>
        </p:txBody>
      </p:sp>
      <p:sp>
        <p:nvSpPr>
          <p:cNvPr id="37" name="Text 32"/>
          <p:cNvSpPr/>
          <p:nvPr/>
        </p:nvSpPr>
        <p:spPr>
          <a:xfrm>
            <a:off x="5935033" y="1996678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38" name="Text 33"/>
          <p:cNvSpPr/>
          <p:nvPr/>
        </p:nvSpPr>
        <p:spPr>
          <a:xfrm>
            <a:off x="6166507" y="1996678"/>
            <a:ext cx="6115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"Pedro"</a:t>
            </a:r>
            <a:endParaRPr lang="en-US" sz="1013" dirty="0"/>
          </a:p>
        </p:txBody>
      </p:sp>
      <p:sp>
        <p:nvSpPr>
          <p:cNvPr id="39" name="Text 34"/>
          <p:cNvSpPr/>
          <p:nvPr/>
        </p:nvSpPr>
        <p:spPr>
          <a:xfrm>
            <a:off x="5086350" y="2262783"/>
            <a:ext cx="9972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idade_colega</a:t>
            </a:r>
            <a:endParaRPr lang="en-US" sz="1013" dirty="0"/>
          </a:p>
        </p:txBody>
      </p:sp>
      <p:sp>
        <p:nvSpPr>
          <p:cNvPr id="40" name="Text 35"/>
          <p:cNvSpPr/>
          <p:nvPr/>
        </p:nvSpPr>
        <p:spPr>
          <a:xfrm>
            <a:off x="6012191" y="2262783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41" name="Text 36"/>
          <p:cNvSpPr/>
          <p:nvPr/>
        </p:nvSpPr>
        <p:spPr>
          <a:xfrm>
            <a:off x="6243665" y="2262783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23</a:t>
            </a:r>
            <a:endParaRPr lang="en-US" sz="1013" dirty="0"/>
          </a:p>
        </p:txBody>
      </p:sp>
      <p:sp>
        <p:nvSpPr>
          <p:cNvPr id="42" name="Text 37"/>
          <p:cNvSpPr/>
          <p:nvPr/>
        </p:nvSpPr>
        <p:spPr>
          <a:xfrm>
            <a:off x="5086350" y="2528888"/>
            <a:ext cx="107443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cidade_colega</a:t>
            </a:r>
            <a:endParaRPr lang="en-US" sz="1013" dirty="0"/>
          </a:p>
        </p:txBody>
      </p:sp>
      <p:sp>
        <p:nvSpPr>
          <p:cNvPr id="43" name="Text 38"/>
          <p:cNvSpPr/>
          <p:nvPr/>
        </p:nvSpPr>
        <p:spPr>
          <a:xfrm>
            <a:off x="6089349" y="2528888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44" name="Text 39"/>
          <p:cNvSpPr/>
          <p:nvPr/>
        </p:nvSpPr>
        <p:spPr>
          <a:xfrm>
            <a:off x="6320823" y="2528888"/>
            <a:ext cx="1305883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"Rio de Janeiro"</a:t>
            </a:r>
            <a:endParaRPr lang="en-US" sz="1013" dirty="0"/>
          </a:p>
        </p:txBody>
      </p:sp>
      <p:sp>
        <p:nvSpPr>
          <p:cNvPr id="45" name="Text 40"/>
          <p:cNvSpPr/>
          <p:nvPr/>
        </p:nvSpPr>
        <p:spPr>
          <a:xfrm>
            <a:off x="5086350" y="2794992"/>
            <a:ext cx="1305883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profissao_colega</a:t>
            </a:r>
            <a:endParaRPr lang="en-US" sz="1013" dirty="0"/>
          </a:p>
        </p:txBody>
      </p:sp>
      <p:sp>
        <p:nvSpPr>
          <p:cNvPr id="46" name="Text 41"/>
          <p:cNvSpPr/>
          <p:nvPr/>
        </p:nvSpPr>
        <p:spPr>
          <a:xfrm>
            <a:off x="6320796" y="2794992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47" name="Text 42"/>
          <p:cNvSpPr/>
          <p:nvPr/>
        </p:nvSpPr>
        <p:spPr>
          <a:xfrm>
            <a:off x="6552270" y="2794992"/>
            <a:ext cx="8429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"Designer"</a:t>
            </a:r>
            <a:endParaRPr lang="en-US" sz="1013" dirty="0"/>
          </a:p>
        </p:txBody>
      </p:sp>
      <p:sp>
        <p:nvSpPr>
          <p:cNvPr id="48" name="Text 43"/>
          <p:cNvSpPr/>
          <p:nvPr/>
        </p:nvSpPr>
        <p:spPr>
          <a:xfrm>
            <a:off x="5086350" y="3061097"/>
            <a:ext cx="9972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hobby_colega</a:t>
            </a:r>
            <a:endParaRPr lang="en-US" sz="1013" dirty="0"/>
          </a:p>
        </p:txBody>
      </p:sp>
      <p:sp>
        <p:nvSpPr>
          <p:cNvPr id="49" name="Text 44"/>
          <p:cNvSpPr/>
          <p:nvPr/>
        </p:nvSpPr>
        <p:spPr>
          <a:xfrm>
            <a:off x="6012191" y="3061097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50" name="Text 45"/>
          <p:cNvSpPr/>
          <p:nvPr/>
        </p:nvSpPr>
        <p:spPr>
          <a:xfrm>
            <a:off x="6243665" y="3061097"/>
            <a:ext cx="9972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"fotografia"</a:t>
            </a:r>
            <a:endParaRPr lang="en-US" sz="1013" dirty="0"/>
          </a:p>
        </p:txBody>
      </p:sp>
      <p:sp>
        <p:nvSpPr>
          <p:cNvPr id="51" name="Text 46"/>
          <p:cNvSpPr/>
          <p:nvPr/>
        </p:nvSpPr>
        <p:spPr>
          <a:xfrm>
            <a:off x="5086350" y="3061097"/>
            <a:ext cx="3003305" cy="3839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75715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Pergunta extra</a:t>
            </a:r>
            <a:endParaRPr lang="en-US" sz="1013" dirty="0"/>
          </a:p>
        </p:txBody>
      </p:sp>
      <p:sp>
        <p:nvSpPr>
          <p:cNvPr id="52" name="Text 47"/>
          <p:cNvSpPr/>
          <p:nvPr/>
        </p:nvSpPr>
        <p:spPr>
          <a:xfrm>
            <a:off x="5086350" y="3536156"/>
            <a:ext cx="1923120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75715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Apresentação do colega</a:t>
            </a:r>
            <a:endParaRPr lang="en-US" sz="1013" dirty="0"/>
          </a:p>
        </p:txBody>
      </p:sp>
      <p:sp>
        <p:nvSpPr>
          <p:cNvPr id="53" name="Text 48"/>
          <p:cNvSpPr/>
          <p:nvPr/>
        </p:nvSpPr>
        <p:spPr>
          <a:xfrm>
            <a:off x="5086350" y="3802261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54" name="Text 49"/>
          <p:cNvSpPr/>
          <p:nvPr/>
        </p:nvSpPr>
        <p:spPr>
          <a:xfrm>
            <a:off x="5472140" y="3802261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(f</a:t>
            </a:r>
            <a:endParaRPr lang="en-US" sz="1013" dirty="0"/>
          </a:p>
        </p:txBody>
      </p:sp>
      <p:sp>
        <p:nvSpPr>
          <p:cNvPr id="55" name="Text 50"/>
          <p:cNvSpPr/>
          <p:nvPr/>
        </p:nvSpPr>
        <p:spPr>
          <a:xfrm>
            <a:off x="5086350" y="3802261"/>
            <a:ext cx="3234696" cy="10108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"Este é {nome_colega}, tem {idade_colega} anos e mora em {cidade_colega}. Trabalha como {profissao_colega} e adora {hobby_colega} nas horas vagas."</a:t>
            </a:r>
            <a:endParaRPr lang="en-US" sz="1013" dirty="0"/>
          </a:p>
        </p:txBody>
      </p:sp>
      <p:sp>
        <p:nvSpPr>
          <p:cNvPr id="56" name="Text 51"/>
          <p:cNvSpPr/>
          <p:nvPr/>
        </p:nvSpPr>
        <p:spPr>
          <a:xfrm>
            <a:off x="6397954" y="4638080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57" name="Shape 52"/>
          <p:cNvSpPr/>
          <p:nvPr/>
        </p:nvSpPr>
        <p:spPr>
          <a:xfrm>
            <a:off x="4914900" y="5116711"/>
            <a:ext cx="3600450" cy="74295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8" name="Shape 53"/>
          <p:cNvSpPr/>
          <p:nvPr/>
        </p:nvSpPr>
        <p:spPr>
          <a:xfrm>
            <a:off x="4914900" y="5116711"/>
            <a:ext cx="28575" cy="74295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9" name="Text 54"/>
          <p:cNvSpPr/>
          <p:nvPr/>
        </p:nvSpPr>
        <p:spPr>
          <a:xfrm>
            <a:off x="5029200" y="5231011"/>
            <a:ext cx="344328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Este é Pedro, tem 23 anos e mora em Rio de Janeiro. Trabalha como Designer e adora fotografia nas horas vagas.</a:t>
            </a:r>
            <a:endParaRPr lang="en-US" sz="900" dirty="0"/>
          </a:p>
        </p:txBody>
      </p:sp>
      <p:sp>
        <p:nvSpPr>
          <p:cNvPr id="60" name="Shape 55"/>
          <p:cNvSpPr/>
          <p:nvPr/>
        </p:nvSpPr>
        <p:spPr>
          <a:xfrm>
            <a:off x="4743450" y="6202561"/>
            <a:ext cx="3943350" cy="14859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1" name="Text 56"/>
          <p:cNvSpPr/>
          <p:nvPr/>
        </p:nvSpPr>
        <p:spPr>
          <a:xfrm>
            <a:off x="4914900" y="6374011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Sugestões de perguntas extras:</a:t>
            </a:r>
            <a:endParaRPr lang="en-US" sz="1125" dirty="0"/>
          </a:p>
        </p:txBody>
      </p:sp>
      <p:pic>
        <p:nvPicPr>
          <p:cNvPr id="6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00" y="6688336"/>
            <a:ext cx="57150" cy="114300"/>
          </a:xfrm>
          <a:prstGeom prst="rect">
            <a:avLst/>
          </a:prstGeom>
        </p:spPr>
      </p:pic>
      <p:sp>
        <p:nvSpPr>
          <p:cNvPr id="63" name="Text 57"/>
          <p:cNvSpPr/>
          <p:nvPr/>
        </p:nvSpPr>
        <p:spPr>
          <a:xfrm>
            <a:off x="5029200" y="6659761"/>
            <a:ext cx="153289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Qual é o seu hobby favorito?</a:t>
            </a:r>
            <a:endParaRPr lang="en-US" sz="900" dirty="0"/>
          </a:p>
        </p:txBody>
      </p:sp>
      <p:pic>
        <p:nvPicPr>
          <p:cNvPr id="6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00" y="6916936"/>
            <a:ext cx="57150" cy="114300"/>
          </a:xfrm>
          <a:prstGeom prst="rect">
            <a:avLst/>
          </a:prstGeom>
        </p:spPr>
      </p:pic>
      <p:sp>
        <p:nvSpPr>
          <p:cNvPr id="65" name="Text 58"/>
          <p:cNvSpPr/>
          <p:nvPr/>
        </p:nvSpPr>
        <p:spPr>
          <a:xfrm>
            <a:off x="5029200" y="6888361"/>
            <a:ext cx="197747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Qual é o seu filme ou série preferido?</a:t>
            </a:r>
            <a:endParaRPr lang="en-US" sz="900" dirty="0"/>
          </a:p>
        </p:txBody>
      </p:sp>
      <p:pic>
        <p:nvPicPr>
          <p:cNvPr id="66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00" y="7145536"/>
            <a:ext cx="57150" cy="114300"/>
          </a:xfrm>
          <a:prstGeom prst="rect">
            <a:avLst/>
          </a:prstGeom>
        </p:spPr>
      </p:pic>
      <p:sp>
        <p:nvSpPr>
          <p:cNvPr id="67" name="Text 59"/>
          <p:cNvSpPr/>
          <p:nvPr/>
        </p:nvSpPr>
        <p:spPr>
          <a:xfrm>
            <a:off x="5029200" y="7116961"/>
            <a:ext cx="213614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Qual lugar você mais gostaria de visitar?</a:t>
            </a:r>
            <a:endParaRPr lang="en-US" sz="900" dirty="0"/>
          </a:p>
        </p:txBody>
      </p:sp>
      <p:pic>
        <p:nvPicPr>
          <p:cNvPr id="68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00" y="7374136"/>
            <a:ext cx="57150" cy="114300"/>
          </a:xfrm>
          <a:prstGeom prst="rect">
            <a:avLst/>
          </a:prstGeom>
        </p:spPr>
      </p:pic>
      <p:sp>
        <p:nvSpPr>
          <p:cNvPr id="69" name="Text 60"/>
          <p:cNvSpPr/>
          <p:nvPr/>
        </p:nvSpPr>
        <p:spPr>
          <a:xfrm>
            <a:off x="5029200" y="7345561"/>
            <a:ext cx="219977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 que você mais gosta em programação?</a:t>
            </a:r>
            <a:endParaRPr lang="en-US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595592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5452467"/>
            <a:ext cx="2143125" cy="2143125"/>
          </a:xfrm>
          <a:prstGeom prst="rect">
            <a:avLst/>
          </a:prstGeom>
          <a:solidFill>
            <a:srgbClr val="000000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457200" y="457200"/>
            <a:ext cx="822960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4584B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Prática Supervisionada</a:t>
            </a:r>
            <a:endParaRPr lang="en-US" sz="2700" dirty="0"/>
          </a:p>
        </p:txBody>
      </p:sp>
      <p:sp>
        <p:nvSpPr>
          <p:cNvPr id="6" name="Shape 3"/>
          <p:cNvSpPr/>
          <p:nvPr/>
        </p:nvSpPr>
        <p:spPr>
          <a:xfrm>
            <a:off x="457200" y="1028700"/>
            <a:ext cx="3943350" cy="25431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4"/>
          <p:cNvSpPr/>
          <p:nvPr/>
        </p:nvSpPr>
        <p:spPr>
          <a:xfrm>
            <a:off x="628650" y="1200150"/>
            <a:ext cx="350044" cy="342900"/>
          </a:xfrm>
          <a:prstGeom prst="ellipse">
            <a:avLst/>
          </a:prstGeom>
          <a:solidFill>
            <a:srgbClr val="059669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285875"/>
            <a:ext cx="178594" cy="1428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092994" y="1257300"/>
            <a:ext cx="226269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Menu de Cadastro Simples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628650" y="1657350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Vamos criar um programa que:</a:t>
            </a:r>
            <a:endParaRPr lang="en-US" sz="1013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000250"/>
            <a:ext cx="114300" cy="11430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800100" y="1971675"/>
            <a:ext cx="172984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Solicita nome e idade do usuário</a:t>
            </a:r>
            <a:endParaRPr lang="en-US" sz="9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228850"/>
            <a:ext cx="114300" cy="1143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00100" y="2200275"/>
            <a:ext cx="198389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Verifica se o usuário é maior de idade</a:t>
            </a:r>
            <a:endParaRPr lang="en-US" sz="9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2457450"/>
            <a:ext cx="114300" cy="11430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800100" y="2428875"/>
            <a:ext cx="195208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Exibe uma mensagem personalizada</a:t>
            </a:r>
            <a:endParaRPr lang="en-US" sz="900" dirty="0"/>
          </a:p>
        </p:txBody>
      </p:sp>
      <p:sp>
        <p:nvSpPr>
          <p:cNvPr id="17" name="Shape 10"/>
          <p:cNvSpPr/>
          <p:nvPr/>
        </p:nvSpPr>
        <p:spPr>
          <a:xfrm>
            <a:off x="628650" y="2771775"/>
            <a:ext cx="3600450" cy="628650"/>
          </a:xfrm>
          <a:prstGeom prst="rect">
            <a:avLst/>
          </a:prstGeom>
          <a:solidFill>
            <a:srgbClr val="FFFBE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1"/>
          <p:cNvSpPr/>
          <p:nvPr/>
        </p:nvSpPr>
        <p:spPr>
          <a:xfrm>
            <a:off x="628650" y="2771775"/>
            <a:ext cx="28575" cy="628650"/>
          </a:xfrm>
          <a:prstGeom prst="rect">
            <a:avLst/>
          </a:prstGeom>
          <a:solidFill>
            <a:srgbClr val="FBBF24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" y="3014663"/>
            <a:ext cx="107156" cy="142875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935831" y="2886075"/>
            <a:ext cx="3250406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Este exercício combina entrada de dados, estruturas condicionais e formatação de strings!</a:t>
            </a:r>
            <a:endParaRPr lang="en-US" sz="1013" dirty="0"/>
          </a:p>
        </p:txBody>
      </p:sp>
      <p:sp>
        <p:nvSpPr>
          <p:cNvPr id="21" name="Shape 13"/>
          <p:cNvSpPr/>
          <p:nvPr/>
        </p:nvSpPr>
        <p:spPr>
          <a:xfrm>
            <a:off x="457200" y="3743325"/>
            <a:ext cx="3943350" cy="14859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" name="Text 14"/>
          <p:cNvSpPr/>
          <p:nvPr/>
        </p:nvSpPr>
        <p:spPr>
          <a:xfrm>
            <a:off x="628650" y="3914775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Instruções para os alunos:</a:t>
            </a:r>
            <a:endParaRPr lang="en-US" sz="1125" dirty="0"/>
          </a:p>
        </p:txBody>
      </p:sp>
      <p:sp>
        <p:nvSpPr>
          <p:cNvPr id="23" name="Text 15"/>
          <p:cNvSpPr/>
          <p:nvPr/>
        </p:nvSpPr>
        <p:spPr>
          <a:xfrm>
            <a:off x="771525" y="4200525"/>
            <a:ext cx="35290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Abra o VS Code e crie um novo arquivo Python</a:t>
            </a:r>
            <a:endParaRPr lang="en-US" sz="900" dirty="0"/>
          </a:p>
        </p:txBody>
      </p:sp>
      <p:sp>
        <p:nvSpPr>
          <p:cNvPr id="24" name="Text 16"/>
          <p:cNvSpPr/>
          <p:nvPr/>
        </p:nvSpPr>
        <p:spPr>
          <a:xfrm>
            <a:off x="771525" y="4429125"/>
            <a:ext cx="35290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Digite o código ao lado</a:t>
            </a:r>
            <a:endParaRPr lang="en-US" sz="900" dirty="0"/>
          </a:p>
        </p:txBody>
      </p:sp>
      <p:sp>
        <p:nvSpPr>
          <p:cNvPr id="25" name="Text 17"/>
          <p:cNvSpPr/>
          <p:nvPr/>
        </p:nvSpPr>
        <p:spPr>
          <a:xfrm>
            <a:off x="771525" y="4657725"/>
            <a:ext cx="35290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Execute o programa e teste com diferentes entradas</a:t>
            </a:r>
            <a:endParaRPr lang="en-US" sz="900" dirty="0"/>
          </a:p>
        </p:txBody>
      </p:sp>
      <p:sp>
        <p:nvSpPr>
          <p:cNvPr id="26" name="Text 18"/>
          <p:cNvSpPr/>
          <p:nvPr/>
        </p:nvSpPr>
        <p:spPr>
          <a:xfrm>
            <a:off x="771525" y="4886325"/>
            <a:ext cx="35290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Experimente modificar o código para adicionar mais funcionalidades</a:t>
            </a:r>
            <a:endParaRPr lang="en-US" sz="900" dirty="0"/>
          </a:p>
        </p:txBody>
      </p:sp>
      <p:sp>
        <p:nvSpPr>
          <p:cNvPr id="27" name="Shape 19"/>
          <p:cNvSpPr/>
          <p:nvPr/>
        </p:nvSpPr>
        <p:spPr>
          <a:xfrm>
            <a:off x="4743450" y="1028700"/>
            <a:ext cx="3943350" cy="3480792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8" name="Text 20"/>
          <p:cNvSpPr/>
          <p:nvPr/>
        </p:nvSpPr>
        <p:spPr>
          <a:xfrm>
            <a:off x="4914900" y="1200150"/>
            <a:ext cx="36718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Código:</a:t>
            </a:r>
            <a:endParaRPr lang="en-US" sz="1350" dirty="0"/>
          </a:p>
        </p:txBody>
      </p:sp>
      <p:sp>
        <p:nvSpPr>
          <p:cNvPr id="29" name="Shape 21"/>
          <p:cNvSpPr/>
          <p:nvPr/>
        </p:nvSpPr>
        <p:spPr>
          <a:xfrm>
            <a:off x="4914900" y="1543050"/>
            <a:ext cx="3600450" cy="2680692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0" name="Text 22"/>
          <p:cNvSpPr/>
          <p:nvPr/>
        </p:nvSpPr>
        <p:spPr>
          <a:xfrm>
            <a:off x="5086350" y="1730573"/>
            <a:ext cx="2077408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75715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Menu de cadastro simples</a:t>
            </a:r>
            <a:endParaRPr lang="en-US" sz="1013" dirty="0"/>
          </a:p>
        </p:txBody>
      </p:sp>
      <p:sp>
        <p:nvSpPr>
          <p:cNvPr id="31" name="Text 23"/>
          <p:cNvSpPr/>
          <p:nvPr/>
        </p:nvSpPr>
        <p:spPr>
          <a:xfrm>
            <a:off x="5086350" y="1996678"/>
            <a:ext cx="1460199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75715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Entrada de dados</a:t>
            </a:r>
            <a:endParaRPr lang="en-US" sz="1013" dirty="0"/>
          </a:p>
        </p:txBody>
      </p:sp>
      <p:sp>
        <p:nvSpPr>
          <p:cNvPr id="32" name="Text 24"/>
          <p:cNvSpPr/>
          <p:nvPr/>
        </p:nvSpPr>
        <p:spPr>
          <a:xfrm>
            <a:off x="5086350" y="2262783"/>
            <a:ext cx="3800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nome</a:t>
            </a:r>
            <a:endParaRPr lang="en-US" sz="1013" dirty="0"/>
          </a:p>
        </p:txBody>
      </p:sp>
      <p:sp>
        <p:nvSpPr>
          <p:cNvPr id="33" name="Text 25"/>
          <p:cNvSpPr/>
          <p:nvPr/>
        </p:nvSpPr>
        <p:spPr>
          <a:xfrm>
            <a:off x="5394982" y="2262783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34" name="Text 26"/>
          <p:cNvSpPr/>
          <p:nvPr/>
        </p:nvSpPr>
        <p:spPr>
          <a:xfrm>
            <a:off x="5626457" y="2262783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input</a:t>
            </a:r>
            <a:endParaRPr lang="en-US" sz="1013" dirty="0"/>
          </a:p>
        </p:txBody>
      </p:sp>
      <p:sp>
        <p:nvSpPr>
          <p:cNvPr id="35" name="Text 27"/>
          <p:cNvSpPr/>
          <p:nvPr/>
        </p:nvSpPr>
        <p:spPr>
          <a:xfrm>
            <a:off x="6012247" y="2262783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36" name="Text 28"/>
          <p:cNvSpPr/>
          <p:nvPr/>
        </p:nvSpPr>
        <p:spPr>
          <a:xfrm>
            <a:off x="6089405" y="2262783"/>
            <a:ext cx="6886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"Nome: "</a:t>
            </a:r>
            <a:endParaRPr lang="en-US" sz="1013" dirty="0"/>
          </a:p>
        </p:txBody>
      </p:sp>
      <p:sp>
        <p:nvSpPr>
          <p:cNvPr id="37" name="Text 29"/>
          <p:cNvSpPr/>
          <p:nvPr/>
        </p:nvSpPr>
        <p:spPr>
          <a:xfrm>
            <a:off x="6706642" y="2262783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38" name="Text 30"/>
          <p:cNvSpPr/>
          <p:nvPr/>
        </p:nvSpPr>
        <p:spPr>
          <a:xfrm>
            <a:off x="5086350" y="2528888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idade</a:t>
            </a:r>
            <a:endParaRPr lang="en-US" sz="1013" dirty="0"/>
          </a:p>
        </p:txBody>
      </p:sp>
      <p:sp>
        <p:nvSpPr>
          <p:cNvPr id="39" name="Text 31"/>
          <p:cNvSpPr/>
          <p:nvPr/>
        </p:nvSpPr>
        <p:spPr>
          <a:xfrm>
            <a:off x="5472140" y="2528888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40" name="Text 32"/>
          <p:cNvSpPr/>
          <p:nvPr/>
        </p:nvSpPr>
        <p:spPr>
          <a:xfrm>
            <a:off x="5703615" y="2528888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int</a:t>
            </a:r>
            <a:endParaRPr lang="en-US" sz="1013" dirty="0"/>
          </a:p>
        </p:txBody>
      </p:sp>
      <p:sp>
        <p:nvSpPr>
          <p:cNvPr id="41" name="Text 33"/>
          <p:cNvSpPr/>
          <p:nvPr/>
        </p:nvSpPr>
        <p:spPr>
          <a:xfrm>
            <a:off x="5935089" y="2528888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42" name="Text 34"/>
          <p:cNvSpPr/>
          <p:nvPr/>
        </p:nvSpPr>
        <p:spPr>
          <a:xfrm>
            <a:off x="6012247" y="2528888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input</a:t>
            </a:r>
            <a:endParaRPr lang="en-US" sz="1013" dirty="0"/>
          </a:p>
        </p:txBody>
      </p:sp>
      <p:sp>
        <p:nvSpPr>
          <p:cNvPr id="43" name="Text 35"/>
          <p:cNvSpPr/>
          <p:nvPr/>
        </p:nvSpPr>
        <p:spPr>
          <a:xfrm>
            <a:off x="6398037" y="2528888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44" name="Text 36"/>
          <p:cNvSpPr/>
          <p:nvPr/>
        </p:nvSpPr>
        <p:spPr>
          <a:xfrm>
            <a:off x="6475195" y="2528888"/>
            <a:ext cx="76583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"Idade: "</a:t>
            </a:r>
            <a:endParaRPr lang="en-US" sz="1013" dirty="0"/>
          </a:p>
        </p:txBody>
      </p:sp>
      <p:sp>
        <p:nvSpPr>
          <p:cNvPr id="45" name="Text 37"/>
          <p:cNvSpPr/>
          <p:nvPr/>
        </p:nvSpPr>
        <p:spPr>
          <a:xfrm>
            <a:off x="7169590" y="2528888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))</a:t>
            </a:r>
            <a:endParaRPr lang="en-US" sz="1013" dirty="0"/>
          </a:p>
        </p:txBody>
      </p:sp>
      <p:sp>
        <p:nvSpPr>
          <p:cNvPr id="46" name="Text 38"/>
          <p:cNvSpPr/>
          <p:nvPr/>
        </p:nvSpPr>
        <p:spPr>
          <a:xfrm>
            <a:off x="5086350" y="2794992"/>
            <a:ext cx="3080407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75715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Verificação com estrutura condicional</a:t>
            </a:r>
            <a:endParaRPr lang="en-US" sz="1013" dirty="0"/>
          </a:p>
        </p:txBody>
      </p:sp>
      <p:sp>
        <p:nvSpPr>
          <p:cNvPr id="47" name="Text 39"/>
          <p:cNvSpPr/>
          <p:nvPr/>
        </p:nvSpPr>
        <p:spPr>
          <a:xfrm>
            <a:off x="5086350" y="3061097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if</a:t>
            </a:r>
            <a:endParaRPr lang="en-US" sz="1013" dirty="0"/>
          </a:p>
        </p:txBody>
      </p:sp>
      <p:sp>
        <p:nvSpPr>
          <p:cNvPr id="48" name="Text 40"/>
          <p:cNvSpPr/>
          <p:nvPr/>
        </p:nvSpPr>
        <p:spPr>
          <a:xfrm>
            <a:off x="5240666" y="3061097"/>
            <a:ext cx="8429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idade &gt;=</a:t>
            </a:r>
            <a:endParaRPr lang="en-US" sz="1013" dirty="0"/>
          </a:p>
        </p:txBody>
      </p:sp>
      <p:sp>
        <p:nvSpPr>
          <p:cNvPr id="49" name="Text 41"/>
          <p:cNvSpPr/>
          <p:nvPr/>
        </p:nvSpPr>
        <p:spPr>
          <a:xfrm>
            <a:off x="6012219" y="3061097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18</a:t>
            </a:r>
            <a:endParaRPr lang="en-US" sz="1013" dirty="0"/>
          </a:p>
        </p:txBody>
      </p:sp>
      <p:sp>
        <p:nvSpPr>
          <p:cNvPr id="50" name="Text 42"/>
          <p:cNvSpPr/>
          <p:nvPr/>
        </p:nvSpPr>
        <p:spPr>
          <a:xfrm>
            <a:off x="6166535" y="306109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:</a:t>
            </a:r>
            <a:endParaRPr lang="en-US" sz="1013" dirty="0"/>
          </a:p>
        </p:txBody>
      </p:sp>
      <p:sp>
        <p:nvSpPr>
          <p:cNvPr id="51" name="Text 43"/>
          <p:cNvSpPr/>
          <p:nvPr/>
        </p:nvSpPr>
        <p:spPr>
          <a:xfrm>
            <a:off x="5394982" y="332720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52" name="Text 44"/>
          <p:cNvSpPr/>
          <p:nvPr/>
        </p:nvSpPr>
        <p:spPr>
          <a:xfrm>
            <a:off x="5780773" y="3327202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(f</a:t>
            </a:r>
            <a:endParaRPr lang="en-US" sz="1013" dirty="0"/>
          </a:p>
        </p:txBody>
      </p:sp>
      <p:sp>
        <p:nvSpPr>
          <p:cNvPr id="53" name="Text 45"/>
          <p:cNvSpPr/>
          <p:nvPr/>
        </p:nvSpPr>
        <p:spPr>
          <a:xfrm>
            <a:off x="5935089" y="3327202"/>
            <a:ext cx="2077408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"{nome} é maior de idade."</a:t>
            </a:r>
            <a:endParaRPr lang="en-US" sz="1013" dirty="0"/>
          </a:p>
        </p:txBody>
      </p:sp>
      <p:sp>
        <p:nvSpPr>
          <p:cNvPr id="54" name="Text 46"/>
          <p:cNvSpPr/>
          <p:nvPr/>
        </p:nvSpPr>
        <p:spPr>
          <a:xfrm>
            <a:off x="7941059" y="3327202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55" name="Text 47"/>
          <p:cNvSpPr/>
          <p:nvPr/>
        </p:nvSpPr>
        <p:spPr>
          <a:xfrm>
            <a:off x="5086350" y="3593306"/>
            <a:ext cx="3800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else</a:t>
            </a:r>
            <a:endParaRPr lang="en-US" sz="1013" dirty="0"/>
          </a:p>
        </p:txBody>
      </p:sp>
      <p:sp>
        <p:nvSpPr>
          <p:cNvPr id="56" name="Text 48"/>
          <p:cNvSpPr/>
          <p:nvPr/>
        </p:nvSpPr>
        <p:spPr>
          <a:xfrm>
            <a:off x="5394982" y="3593306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:</a:t>
            </a:r>
            <a:endParaRPr lang="en-US" sz="1013" dirty="0"/>
          </a:p>
        </p:txBody>
      </p:sp>
      <p:sp>
        <p:nvSpPr>
          <p:cNvPr id="57" name="Text 49"/>
          <p:cNvSpPr/>
          <p:nvPr/>
        </p:nvSpPr>
        <p:spPr>
          <a:xfrm>
            <a:off x="5394982" y="3859411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58" name="Text 50"/>
          <p:cNvSpPr/>
          <p:nvPr/>
        </p:nvSpPr>
        <p:spPr>
          <a:xfrm>
            <a:off x="5780773" y="3859411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(f</a:t>
            </a:r>
            <a:endParaRPr lang="en-US" sz="1013" dirty="0"/>
          </a:p>
        </p:txBody>
      </p:sp>
      <p:sp>
        <p:nvSpPr>
          <p:cNvPr id="59" name="Text 51"/>
          <p:cNvSpPr/>
          <p:nvPr/>
        </p:nvSpPr>
        <p:spPr>
          <a:xfrm>
            <a:off x="5935089" y="3859411"/>
            <a:ext cx="2077408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"{nome} é menor de idade."</a:t>
            </a:r>
            <a:endParaRPr lang="en-US" sz="1013" dirty="0"/>
          </a:p>
        </p:txBody>
      </p:sp>
      <p:sp>
        <p:nvSpPr>
          <p:cNvPr id="60" name="Text 52"/>
          <p:cNvSpPr/>
          <p:nvPr/>
        </p:nvSpPr>
        <p:spPr>
          <a:xfrm>
            <a:off x="7941059" y="3859411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61" name="Shape 53"/>
          <p:cNvSpPr/>
          <p:nvPr/>
        </p:nvSpPr>
        <p:spPr>
          <a:xfrm>
            <a:off x="4743450" y="4680942"/>
            <a:ext cx="3943350" cy="1857375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2" name="Shape 54"/>
          <p:cNvSpPr/>
          <p:nvPr/>
        </p:nvSpPr>
        <p:spPr>
          <a:xfrm>
            <a:off x="4743450" y="4680942"/>
            <a:ext cx="3943350" cy="257175"/>
          </a:xfrm>
          <a:prstGeom prst="rect">
            <a:avLst/>
          </a:prstGeom>
          <a:solidFill>
            <a:srgbClr val="3C3C3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3" name="Shape 55"/>
          <p:cNvSpPr/>
          <p:nvPr/>
        </p:nvSpPr>
        <p:spPr>
          <a:xfrm>
            <a:off x="4857750" y="4766667"/>
            <a:ext cx="85725" cy="85725"/>
          </a:xfrm>
          <a:prstGeom prst="ellipse">
            <a:avLst/>
          </a:prstGeom>
          <a:solidFill>
            <a:srgbClr val="FF5F5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4" name="Shape 56"/>
          <p:cNvSpPr/>
          <p:nvPr/>
        </p:nvSpPr>
        <p:spPr>
          <a:xfrm>
            <a:off x="4986338" y="4766667"/>
            <a:ext cx="85725" cy="85725"/>
          </a:xfrm>
          <a:prstGeom prst="ellipse">
            <a:avLst/>
          </a:prstGeom>
          <a:solidFill>
            <a:srgbClr val="FFBD2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5" name="Shape 57"/>
          <p:cNvSpPr/>
          <p:nvPr/>
        </p:nvSpPr>
        <p:spPr>
          <a:xfrm>
            <a:off x="5114925" y="4766667"/>
            <a:ext cx="85725" cy="85725"/>
          </a:xfrm>
          <a:prstGeom prst="ellipse">
            <a:avLst/>
          </a:prstGeom>
          <a:solidFill>
            <a:srgbClr val="27C93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6" name="Text 58"/>
          <p:cNvSpPr/>
          <p:nvPr/>
        </p:nvSpPr>
        <p:spPr>
          <a:xfrm>
            <a:off x="5300663" y="4738092"/>
            <a:ext cx="44938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Terminal</a:t>
            </a:r>
            <a:endParaRPr lang="en-US" sz="788" dirty="0"/>
          </a:p>
        </p:txBody>
      </p:sp>
      <p:sp>
        <p:nvSpPr>
          <p:cNvPr id="67" name="Text 59"/>
          <p:cNvSpPr/>
          <p:nvPr/>
        </p:nvSpPr>
        <p:spPr>
          <a:xfrm>
            <a:off x="4857750" y="5052417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$ python cadastro_simples.py</a:t>
            </a:r>
            <a:endParaRPr lang="en-US" sz="900" dirty="0"/>
          </a:p>
        </p:txBody>
      </p:sp>
      <p:sp>
        <p:nvSpPr>
          <p:cNvPr id="68" name="Text 60"/>
          <p:cNvSpPr/>
          <p:nvPr/>
        </p:nvSpPr>
        <p:spPr>
          <a:xfrm>
            <a:off x="4857750" y="5223867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Nome: Ana</a:t>
            </a:r>
            <a:endParaRPr lang="en-US" sz="900" dirty="0"/>
          </a:p>
        </p:txBody>
      </p:sp>
      <p:sp>
        <p:nvSpPr>
          <p:cNvPr id="69" name="Text 61"/>
          <p:cNvSpPr/>
          <p:nvPr/>
        </p:nvSpPr>
        <p:spPr>
          <a:xfrm>
            <a:off x="4857750" y="5395317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Idade: 22</a:t>
            </a:r>
            <a:endParaRPr lang="en-US" sz="900" dirty="0"/>
          </a:p>
        </p:txBody>
      </p:sp>
      <p:sp>
        <p:nvSpPr>
          <p:cNvPr id="70" name="Text 62"/>
          <p:cNvSpPr/>
          <p:nvPr/>
        </p:nvSpPr>
        <p:spPr>
          <a:xfrm>
            <a:off x="4857750" y="5566767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Ana é maior de idade.</a:t>
            </a:r>
            <a:endParaRPr lang="en-US" sz="900" dirty="0"/>
          </a:p>
        </p:txBody>
      </p:sp>
      <p:sp>
        <p:nvSpPr>
          <p:cNvPr id="71" name="Text 63"/>
          <p:cNvSpPr/>
          <p:nvPr/>
        </p:nvSpPr>
        <p:spPr>
          <a:xfrm>
            <a:off x="4857750" y="5738217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$ python cadastro_simples.py</a:t>
            </a:r>
            <a:endParaRPr lang="en-US" sz="900" dirty="0"/>
          </a:p>
        </p:txBody>
      </p:sp>
      <p:sp>
        <p:nvSpPr>
          <p:cNvPr id="72" name="Text 64"/>
          <p:cNvSpPr/>
          <p:nvPr/>
        </p:nvSpPr>
        <p:spPr>
          <a:xfrm>
            <a:off x="4857750" y="5909667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Nome: Lucas</a:t>
            </a:r>
            <a:endParaRPr lang="en-US" sz="900" dirty="0"/>
          </a:p>
        </p:txBody>
      </p:sp>
      <p:sp>
        <p:nvSpPr>
          <p:cNvPr id="73" name="Text 65"/>
          <p:cNvSpPr/>
          <p:nvPr/>
        </p:nvSpPr>
        <p:spPr>
          <a:xfrm>
            <a:off x="4857750" y="6081117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Idade: 15</a:t>
            </a:r>
            <a:endParaRPr lang="en-US" sz="900" dirty="0"/>
          </a:p>
        </p:txBody>
      </p:sp>
      <p:sp>
        <p:nvSpPr>
          <p:cNvPr id="74" name="Text 66"/>
          <p:cNvSpPr/>
          <p:nvPr/>
        </p:nvSpPr>
        <p:spPr>
          <a:xfrm>
            <a:off x="4857750" y="6252567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Lucas é menor de idade.</a:t>
            </a:r>
            <a:endParaRPr lang="en-US" sz="900" dirty="0"/>
          </a:p>
        </p:txBody>
      </p:sp>
      <p:sp>
        <p:nvSpPr>
          <p:cNvPr id="75" name="Shape 67"/>
          <p:cNvSpPr/>
          <p:nvPr/>
        </p:nvSpPr>
        <p:spPr>
          <a:xfrm>
            <a:off x="4743450" y="6709767"/>
            <a:ext cx="3943350" cy="428625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6" name="Shape 68"/>
          <p:cNvSpPr/>
          <p:nvPr/>
        </p:nvSpPr>
        <p:spPr>
          <a:xfrm>
            <a:off x="4743450" y="6709767"/>
            <a:ext cx="28575" cy="428625"/>
          </a:xfrm>
          <a:prstGeom prst="rect">
            <a:avLst/>
          </a:prstGeom>
          <a:solidFill>
            <a:srgbClr val="60A5FA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77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0" y="6852642"/>
            <a:ext cx="142875" cy="142875"/>
          </a:xfrm>
          <a:prstGeom prst="rect">
            <a:avLst/>
          </a:prstGeom>
        </p:spPr>
      </p:pic>
      <p:sp>
        <p:nvSpPr>
          <p:cNvPr id="78" name="Text 69"/>
          <p:cNvSpPr/>
          <p:nvPr/>
        </p:nvSpPr>
        <p:spPr>
          <a:xfrm>
            <a:off x="5086350" y="6824067"/>
            <a:ext cx="350244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Desafio: Adicione mais perguntas e condições ao programa!</a:t>
            </a:r>
            <a:endParaRPr lang="en-US" sz="1013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71537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6572250"/>
            <a:ext cx="2143125" cy="2143125"/>
          </a:xfrm>
          <a:prstGeom prst="rect">
            <a:avLst/>
          </a:prstGeom>
          <a:solidFill>
            <a:srgbClr val="000000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457200" y="457200"/>
            <a:ext cx="822960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457200" y="420901"/>
            <a:ext cx="8301038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 err="1">
                <a:solidFill>
                  <a:srgbClr val="4584B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Tarefa</a:t>
            </a:r>
            <a:r>
              <a:rPr lang="en-US" sz="2700" b="1" dirty="0">
                <a:solidFill>
                  <a:srgbClr val="4584B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Casa</a:t>
            </a:r>
            <a:endParaRPr lang="en-US" sz="2700" dirty="0"/>
          </a:p>
        </p:txBody>
      </p:sp>
      <p:sp>
        <p:nvSpPr>
          <p:cNvPr id="6" name="Shape 3"/>
          <p:cNvSpPr/>
          <p:nvPr/>
        </p:nvSpPr>
        <p:spPr>
          <a:xfrm>
            <a:off x="457200" y="1028700"/>
            <a:ext cx="3943350" cy="35433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4"/>
          <p:cNvSpPr/>
          <p:nvPr/>
        </p:nvSpPr>
        <p:spPr>
          <a:xfrm>
            <a:off x="628650" y="1200150"/>
            <a:ext cx="332184" cy="342900"/>
          </a:xfrm>
          <a:prstGeom prst="ellipse">
            <a:avLst/>
          </a:prstGeom>
          <a:solidFill>
            <a:srgbClr val="F59E0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285875"/>
            <a:ext cx="160734" cy="1428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075134" y="1257300"/>
            <a:ext cx="183407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Calculadora de Média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628650" y="1657350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Escreva um programa que:</a:t>
            </a:r>
            <a:endParaRPr lang="en-US" sz="1013" dirty="0"/>
          </a:p>
        </p:txBody>
      </p:sp>
      <p:sp>
        <p:nvSpPr>
          <p:cNvPr id="11" name="Shape 7"/>
          <p:cNvSpPr/>
          <p:nvPr/>
        </p:nvSpPr>
        <p:spPr>
          <a:xfrm>
            <a:off x="628650" y="1971675"/>
            <a:ext cx="3600450" cy="3714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8"/>
          <p:cNvSpPr/>
          <p:nvPr/>
        </p:nvSpPr>
        <p:spPr>
          <a:xfrm>
            <a:off x="628650" y="1971675"/>
            <a:ext cx="21431" cy="371475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9"/>
          <p:cNvSpPr/>
          <p:nvPr/>
        </p:nvSpPr>
        <p:spPr>
          <a:xfrm>
            <a:off x="714375" y="2057400"/>
            <a:ext cx="35004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Solicita três notas ao usuário.</a:t>
            </a:r>
            <a:endParaRPr lang="en-US" sz="1013" dirty="0"/>
          </a:p>
        </p:txBody>
      </p:sp>
      <p:sp>
        <p:nvSpPr>
          <p:cNvPr id="14" name="Shape 10"/>
          <p:cNvSpPr/>
          <p:nvPr/>
        </p:nvSpPr>
        <p:spPr>
          <a:xfrm>
            <a:off x="628650" y="2400300"/>
            <a:ext cx="3600450" cy="3714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Shape 11"/>
          <p:cNvSpPr/>
          <p:nvPr/>
        </p:nvSpPr>
        <p:spPr>
          <a:xfrm>
            <a:off x="628650" y="2400300"/>
            <a:ext cx="21431" cy="371475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Text 12"/>
          <p:cNvSpPr/>
          <p:nvPr/>
        </p:nvSpPr>
        <p:spPr>
          <a:xfrm>
            <a:off x="714375" y="2486025"/>
            <a:ext cx="35004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 Calcula a média das notas.</a:t>
            </a:r>
            <a:endParaRPr lang="en-US" sz="1013" dirty="0"/>
          </a:p>
        </p:txBody>
      </p:sp>
      <p:sp>
        <p:nvSpPr>
          <p:cNvPr id="17" name="Shape 13"/>
          <p:cNvSpPr/>
          <p:nvPr/>
        </p:nvSpPr>
        <p:spPr>
          <a:xfrm>
            <a:off x="628650" y="2828925"/>
            <a:ext cx="3600450" cy="5715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4"/>
          <p:cNvSpPr/>
          <p:nvPr/>
        </p:nvSpPr>
        <p:spPr>
          <a:xfrm>
            <a:off x="628650" y="2828925"/>
            <a:ext cx="21431" cy="57150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5"/>
          <p:cNvSpPr/>
          <p:nvPr/>
        </p:nvSpPr>
        <p:spPr>
          <a:xfrm>
            <a:off x="714375" y="2914650"/>
            <a:ext cx="350043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 Imprime se o aluno está aprovado (média ≥ 7) ou reprovado.</a:t>
            </a:r>
            <a:endParaRPr lang="en-US" sz="1013" dirty="0"/>
          </a:p>
        </p:txBody>
      </p:sp>
      <p:sp>
        <p:nvSpPr>
          <p:cNvPr id="20" name="Shape 16"/>
          <p:cNvSpPr/>
          <p:nvPr/>
        </p:nvSpPr>
        <p:spPr>
          <a:xfrm>
            <a:off x="628650" y="3571875"/>
            <a:ext cx="3600450" cy="828675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Shape 17"/>
          <p:cNvSpPr/>
          <p:nvPr/>
        </p:nvSpPr>
        <p:spPr>
          <a:xfrm>
            <a:off x="628650" y="3571875"/>
            <a:ext cx="28575" cy="828675"/>
          </a:xfrm>
          <a:prstGeom prst="rect">
            <a:avLst/>
          </a:prstGeom>
          <a:solidFill>
            <a:srgbClr val="60A5FA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" y="3814763"/>
            <a:ext cx="107156" cy="142875"/>
          </a:xfrm>
          <a:prstGeom prst="rect">
            <a:avLst/>
          </a:prstGeom>
        </p:spPr>
      </p:pic>
      <p:sp>
        <p:nvSpPr>
          <p:cNvPr id="23" name="Text 18"/>
          <p:cNvSpPr/>
          <p:nvPr/>
        </p:nvSpPr>
        <p:spPr>
          <a:xfrm>
            <a:off x="935831" y="3686175"/>
            <a:ext cx="3250406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Utilize todos os conceitos aprendidos: entrada de dados, estruturas condicionais e formatação de strings!</a:t>
            </a:r>
            <a:endParaRPr lang="en-US" sz="1013" dirty="0"/>
          </a:p>
        </p:txBody>
      </p:sp>
      <p:sp>
        <p:nvSpPr>
          <p:cNvPr id="24" name="Shape 19"/>
          <p:cNvSpPr/>
          <p:nvPr/>
        </p:nvSpPr>
        <p:spPr>
          <a:xfrm>
            <a:off x="457200" y="4543425"/>
            <a:ext cx="3943350" cy="14287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5" name="Text 20"/>
          <p:cNvSpPr/>
          <p:nvPr/>
        </p:nvSpPr>
        <p:spPr>
          <a:xfrm>
            <a:off x="628650" y="4714875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Dicas:</a:t>
            </a:r>
            <a:endParaRPr lang="en-US" sz="1125" dirty="0"/>
          </a:p>
        </p:txBody>
      </p:sp>
      <p:pic>
        <p:nvPicPr>
          <p:cNvPr id="2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029200"/>
            <a:ext cx="114300" cy="114300"/>
          </a:xfrm>
          <a:prstGeom prst="rect">
            <a:avLst/>
          </a:prstGeom>
        </p:spPr>
      </p:pic>
      <p:sp>
        <p:nvSpPr>
          <p:cNvPr id="27" name="Text 21"/>
          <p:cNvSpPr/>
          <p:nvPr/>
        </p:nvSpPr>
        <p:spPr>
          <a:xfrm>
            <a:off x="800100" y="5000625"/>
            <a:ext cx="228879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Lembre-se de converter as notas para float.</a:t>
            </a:r>
            <a:endParaRPr lang="en-US" sz="900" dirty="0"/>
          </a:p>
        </p:txBody>
      </p:sp>
      <p:pic>
        <p:nvPicPr>
          <p:cNvPr id="28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257800"/>
            <a:ext cx="114300" cy="114300"/>
          </a:xfrm>
          <a:prstGeom prst="rect">
            <a:avLst/>
          </a:prstGeom>
        </p:spPr>
      </p:pic>
      <p:sp>
        <p:nvSpPr>
          <p:cNvPr id="29" name="Text 22"/>
          <p:cNvSpPr/>
          <p:nvPr/>
        </p:nvSpPr>
        <p:spPr>
          <a:xfrm>
            <a:off x="800100" y="5229225"/>
            <a:ext cx="35004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média é calculada somando as notas e dividindo pelo número de notas.</a:t>
            </a:r>
            <a:endParaRPr lang="en-US" sz="900" dirty="0"/>
          </a:p>
        </p:txBody>
      </p:sp>
      <p:pic>
        <p:nvPicPr>
          <p:cNvPr id="30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5657850"/>
            <a:ext cx="114300" cy="114300"/>
          </a:xfrm>
          <a:prstGeom prst="rect">
            <a:avLst/>
          </a:prstGeom>
        </p:spPr>
      </p:pic>
      <p:sp>
        <p:nvSpPr>
          <p:cNvPr id="31" name="Text 23"/>
          <p:cNvSpPr/>
          <p:nvPr/>
        </p:nvSpPr>
        <p:spPr>
          <a:xfrm>
            <a:off x="800100" y="5629275"/>
            <a:ext cx="291102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f-strings para formatar a saída com 1 casa decimal.</a:t>
            </a:r>
            <a:endParaRPr lang="en-US" sz="900" dirty="0"/>
          </a:p>
        </p:txBody>
      </p:sp>
      <p:sp>
        <p:nvSpPr>
          <p:cNvPr id="32" name="Shape 24"/>
          <p:cNvSpPr/>
          <p:nvPr/>
        </p:nvSpPr>
        <p:spPr>
          <a:xfrm>
            <a:off x="4743450" y="1028700"/>
            <a:ext cx="3943350" cy="51720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3" name="Text 25"/>
          <p:cNvSpPr/>
          <p:nvPr/>
        </p:nvSpPr>
        <p:spPr>
          <a:xfrm>
            <a:off x="4914900" y="1200150"/>
            <a:ext cx="36718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Solução:</a:t>
            </a:r>
            <a:endParaRPr lang="en-US" sz="1350" dirty="0"/>
          </a:p>
        </p:txBody>
      </p:sp>
      <p:sp>
        <p:nvSpPr>
          <p:cNvPr id="34" name="Shape 26"/>
          <p:cNvSpPr/>
          <p:nvPr/>
        </p:nvSpPr>
        <p:spPr>
          <a:xfrm>
            <a:off x="4914900" y="1543050"/>
            <a:ext cx="3600450" cy="4371975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5" name="Text 27"/>
          <p:cNvSpPr/>
          <p:nvPr/>
        </p:nvSpPr>
        <p:spPr>
          <a:xfrm>
            <a:off x="5086350" y="1730573"/>
            <a:ext cx="1768804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75715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Calculadora de média</a:t>
            </a:r>
            <a:endParaRPr lang="en-US" sz="1013" dirty="0"/>
          </a:p>
        </p:txBody>
      </p:sp>
      <p:sp>
        <p:nvSpPr>
          <p:cNvPr id="36" name="Text 28"/>
          <p:cNvSpPr/>
          <p:nvPr/>
        </p:nvSpPr>
        <p:spPr>
          <a:xfrm>
            <a:off x="5086350" y="1996678"/>
            <a:ext cx="1460199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75715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Entrada de dados</a:t>
            </a:r>
            <a:endParaRPr lang="en-US" sz="1013" dirty="0"/>
          </a:p>
        </p:txBody>
      </p:sp>
      <p:sp>
        <p:nvSpPr>
          <p:cNvPr id="37" name="Text 29"/>
          <p:cNvSpPr/>
          <p:nvPr/>
        </p:nvSpPr>
        <p:spPr>
          <a:xfrm>
            <a:off x="5086350" y="2262783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nota1</a:t>
            </a:r>
            <a:endParaRPr lang="en-US" sz="1013" dirty="0"/>
          </a:p>
        </p:txBody>
      </p:sp>
      <p:sp>
        <p:nvSpPr>
          <p:cNvPr id="38" name="Text 30"/>
          <p:cNvSpPr/>
          <p:nvPr/>
        </p:nvSpPr>
        <p:spPr>
          <a:xfrm>
            <a:off x="5472140" y="2262783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39" name="Text 31"/>
          <p:cNvSpPr/>
          <p:nvPr/>
        </p:nvSpPr>
        <p:spPr>
          <a:xfrm>
            <a:off x="5703615" y="2262783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float</a:t>
            </a:r>
            <a:endParaRPr lang="en-US" sz="1013" dirty="0"/>
          </a:p>
        </p:txBody>
      </p:sp>
      <p:sp>
        <p:nvSpPr>
          <p:cNvPr id="40" name="Text 32"/>
          <p:cNvSpPr/>
          <p:nvPr/>
        </p:nvSpPr>
        <p:spPr>
          <a:xfrm>
            <a:off x="6089405" y="2262783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41" name="Text 33"/>
          <p:cNvSpPr/>
          <p:nvPr/>
        </p:nvSpPr>
        <p:spPr>
          <a:xfrm>
            <a:off x="6166563" y="2262783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input</a:t>
            </a:r>
            <a:endParaRPr lang="en-US" sz="1013" dirty="0"/>
          </a:p>
        </p:txBody>
      </p:sp>
      <p:sp>
        <p:nvSpPr>
          <p:cNvPr id="42" name="Text 34"/>
          <p:cNvSpPr/>
          <p:nvPr/>
        </p:nvSpPr>
        <p:spPr>
          <a:xfrm>
            <a:off x="6552354" y="2262783"/>
            <a:ext cx="148596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43" name="Text 35"/>
          <p:cNvSpPr/>
          <p:nvPr/>
        </p:nvSpPr>
        <p:spPr>
          <a:xfrm>
            <a:off x="5086350" y="2376833"/>
            <a:ext cx="3003361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</a:t>
            </a:r>
            <a:r>
              <a:rPr lang="en-US" sz="1013" dirty="0" err="1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Digite</a:t>
            </a: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a </a:t>
            </a:r>
            <a:r>
              <a:rPr lang="en-US" sz="1013" dirty="0" err="1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primeira</a:t>
            </a: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nota: "</a:t>
            </a:r>
            <a:endParaRPr lang="en-US" sz="1013" dirty="0"/>
          </a:p>
        </p:txBody>
      </p:sp>
      <p:sp>
        <p:nvSpPr>
          <p:cNvPr id="44" name="Text 36"/>
          <p:cNvSpPr/>
          <p:nvPr/>
        </p:nvSpPr>
        <p:spPr>
          <a:xfrm>
            <a:off x="5626429" y="2471738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))</a:t>
            </a:r>
            <a:endParaRPr lang="en-US" sz="1013" dirty="0"/>
          </a:p>
        </p:txBody>
      </p:sp>
      <p:sp>
        <p:nvSpPr>
          <p:cNvPr id="45" name="Text 37"/>
          <p:cNvSpPr/>
          <p:nvPr/>
        </p:nvSpPr>
        <p:spPr>
          <a:xfrm>
            <a:off x="5086350" y="273784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nota2</a:t>
            </a:r>
            <a:endParaRPr lang="en-US" sz="1013" dirty="0"/>
          </a:p>
        </p:txBody>
      </p:sp>
      <p:sp>
        <p:nvSpPr>
          <p:cNvPr id="46" name="Text 38"/>
          <p:cNvSpPr/>
          <p:nvPr/>
        </p:nvSpPr>
        <p:spPr>
          <a:xfrm>
            <a:off x="5472140" y="2737842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47" name="Text 39"/>
          <p:cNvSpPr/>
          <p:nvPr/>
        </p:nvSpPr>
        <p:spPr>
          <a:xfrm>
            <a:off x="5703615" y="273784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float</a:t>
            </a:r>
            <a:endParaRPr lang="en-US" sz="1013" dirty="0"/>
          </a:p>
        </p:txBody>
      </p:sp>
      <p:sp>
        <p:nvSpPr>
          <p:cNvPr id="48" name="Text 40"/>
          <p:cNvSpPr/>
          <p:nvPr/>
        </p:nvSpPr>
        <p:spPr>
          <a:xfrm>
            <a:off x="6089405" y="2737842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49" name="Text 41"/>
          <p:cNvSpPr/>
          <p:nvPr/>
        </p:nvSpPr>
        <p:spPr>
          <a:xfrm>
            <a:off x="6166563" y="273784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input</a:t>
            </a:r>
            <a:endParaRPr lang="en-US" sz="1013" dirty="0"/>
          </a:p>
        </p:txBody>
      </p:sp>
      <p:sp>
        <p:nvSpPr>
          <p:cNvPr id="50" name="Text 42"/>
          <p:cNvSpPr/>
          <p:nvPr/>
        </p:nvSpPr>
        <p:spPr>
          <a:xfrm>
            <a:off x="6552354" y="2737842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51" name="Text 43"/>
          <p:cNvSpPr/>
          <p:nvPr/>
        </p:nvSpPr>
        <p:spPr>
          <a:xfrm>
            <a:off x="5086350" y="2737842"/>
            <a:ext cx="2926203" cy="3839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"Digite a segunda nota: "</a:t>
            </a:r>
            <a:endParaRPr lang="en-US" sz="1013" dirty="0"/>
          </a:p>
        </p:txBody>
      </p:sp>
      <p:sp>
        <p:nvSpPr>
          <p:cNvPr id="52" name="Text 44"/>
          <p:cNvSpPr/>
          <p:nvPr/>
        </p:nvSpPr>
        <p:spPr>
          <a:xfrm>
            <a:off x="5626429" y="2946797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))</a:t>
            </a:r>
            <a:endParaRPr lang="en-US" sz="1013" dirty="0"/>
          </a:p>
        </p:txBody>
      </p:sp>
      <p:sp>
        <p:nvSpPr>
          <p:cNvPr id="53" name="Text 45"/>
          <p:cNvSpPr/>
          <p:nvPr/>
        </p:nvSpPr>
        <p:spPr>
          <a:xfrm>
            <a:off x="5086350" y="321290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nota3</a:t>
            </a:r>
            <a:endParaRPr lang="en-US" sz="1013" dirty="0"/>
          </a:p>
        </p:txBody>
      </p:sp>
      <p:sp>
        <p:nvSpPr>
          <p:cNvPr id="54" name="Text 46"/>
          <p:cNvSpPr/>
          <p:nvPr/>
        </p:nvSpPr>
        <p:spPr>
          <a:xfrm>
            <a:off x="5472140" y="3212902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55" name="Text 47"/>
          <p:cNvSpPr/>
          <p:nvPr/>
        </p:nvSpPr>
        <p:spPr>
          <a:xfrm>
            <a:off x="5703615" y="321290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float</a:t>
            </a:r>
            <a:endParaRPr lang="en-US" sz="1013" dirty="0"/>
          </a:p>
        </p:txBody>
      </p:sp>
      <p:sp>
        <p:nvSpPr>
          <p:cNvPr id="56" name="Text 48"/>
          <p:cNvSpPr/>
          <p:nvPr/>
        </p:nvSpPr>
        <p:spPr>
          <a:xfrm>
            <a:off x="6089405" y="3212902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57" name="Text 49"/>
          <p:cNvSpPr/>
          <p:nvPr/>
        </p:nvSpPr>
        <p:spPr>
          <a:xfrm>
            <a:off x="6166563" y="321290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input</a:t>
            </a:r>
            <a:endParaRPr lang="en-US" sz="1013" dirty="0"/>
          </a:p>
        </p:txBody>
      </p:sp>
      <p:sp>
        <p:nvSpPr>
          <p:cNvPr id="58" name="Text 50"/>
          <p:cNvSpPr/>
          <p:nvPr/>
        </p:nvSpPr>
        <p:spPr>
          <a:xfrm>
            <a:off x="6552354" y="3212902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59" name="Text 51"/>
          <p:cNvSpPr/>
          <p:nvPr/>
        </p:nvSpPr>
        <p:spPr>
          <a:xfrm>
            <a:off x="5086350" y="3212902"/>
            <a:ext cx="3003361" cy="3839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"Digite a terceira nota: "</a:t>
            </a:r>
            <a:endParaRPr lang="en-US" sz="1013" dirty="0"/>
          </a:p>
        </p:txBody>
      </p:sp>
      <p:sp>
        <p:nvSpPr>
          <p:cNvPr id="60" name="Text 52"/>
          <p:cNvSpPr/>
          <p:nvPr/>
        </p:nvSpPr>
        <p:spPr>
          <a:xfrm>
            <a:off x="5626429" y="3421856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))</a:t>
            </a:r>
            <a:endParaRPr lang="en-US" sz="1013" dirty="0"/>
          </a:p>
        </p:txBody>
      </p:sp>
      <p:sp>
        <p:nvSpPr>
          <p:cNvPr id="61" name="Text 53"/>
          <p:cNvSpPr/>
          <p:nvPr/>
        </p:nvSpPr>
        <p:spPr>
          <a:xfrm>
            <a:off x="5086350" y="3687961"/>
            <a:ext cx="1460199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75715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Cálculo da média</a:t>
            </a:r>
            <a:endParaRPr lang="en-US" sz="1013" dirty="0"/>
          </a:p>
        </p:txBody>
      </p:sp>
      <p:sp>
        <p:nvSpPr>
          <p:cNvPr id="62" name="Text 54"/>
          <p:cNvSpPr/>
          <p:nvPr/>
        </p:nvSpPr>
        <p:spPr>
          <a:xfrm>
            <a:off x="5086350" y="3954066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media</a:t>
            </a:r>
            <a:endParaRPr lang="en-US" sz="1013" dirty="0"/>
          </a:p>
        </p:txBody>
      </p:sp>
      <p:sp>
        <p:nvSpPr>
          <p:cNvPr id="63" name="Text 55"/>
          <p:cNvSpPr/>
          <p:nvPr/>
        </p:nvSpPr>
        <p:spPr>
          <a:xfrm>
            <a:off x="5472140" y="3954066"/>
            <a:ext cx="2308882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 (nota1 + nota2 + nota3) /</a:t>
            </a:r>
            <a:endParaRPr lang="en-US" sz="1013" dirty="0"/>
          </a:p>
        </p:txBody>
      </p:sp>
      <p:sp>
        <p:nvSpPr>
          <p:cNvPr id="64" name="Text 56"/>
          <p:cNvSpPr/>
          <p:nvPr/>
        </p:nvSpPr>
        <p:spPr>
          <a:xfrm>
            <a:off x="7709585" y="3954066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3</a:t>
            </a:r>
            <a:endParaRPr lang="en-US" sz="1013" dirty="0"/>
          </a:p>
        </p:txBody>
      </p:sp>
      <p:sp>
        <p:nvSpPr>
          <p:cNvPr id="65" name="Text 57"/>
          <p:cNvSpPr/>
          <p:nvPr/>
        </p:nvSpPr>
        <p:spPr>
          <a:xfrm>
            <a:off x="5086350" y="4220170"/>
            <a:ext cx="2077408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75715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Verificação de aprovação</a:t>
            </a:r>
            <a:endParaRPr lang="en-US" sz="1013" dirty="0"/>
          </a:p>
        </p:txBody>
      </p:sp>
      <p:sp>
        <p:nvSpPr>
          <p:cNvPr id="66" name="Text 58"/>
          <p:cNvSpPr/>
          <p:nvPr/>
        </p:nvSpPr>
        <p:spPr>
          <a:xfrm>
            <a:off x="5086350" y="4486275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67" name="Text 59"/>
          <p:cNvSpPr/>
          <p:nvPr/>
        </p:nvSpPr>
        <p:spPr>
          <a:xfrm>
            <a:off x="5472140" y="4486275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(f</a:t>
            </a:r>
            <a:endParaRPr lang="en-US" sz="1013" dirty="0"/>
          </a:p>
        </p:txBody>
      </p:sp>
      <p:sp>
        <p:nvSpPr>
          <p:cNvPr id="68" name="Text 60"/>
          <p:cNvSpPr/>
          <p:nvPr/>
        </p:nvSpPr>
        <p:spPr>
          <a:xfrm>
            <a:off x="5626457" y="4486275"/>
            <a:ext cx="1614515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"Média: {media:.1f}"</a:t>
            </a:r>
            <a:endParaRPr lang="en-US" sz="1013" dirty="0"/>
          </a:p>
        </p:txBody>
      </p:sp>
      <p:sp>
        <p:nvSpPr>
          <p:cNvPr id="69" name="Text 61"/>
          <p:cNvSpPr/>
          <p:nvPr/>
        </p:nvSpPr>
        <p:spPr>
          <a:xfrm>
            <a:off x="7169534" y="4486275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70" name="Text 62"/>
          <p:cNvSpPr/>
          <p:nvPr/>
        </p:nvSpPr>
        <p:spPr>
          <a:xfrm>
            <a:off x="5086350" y="4752380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if</a:t>
            </a:r>
            <a:endParaRPr lang="en-US" sz="1013" dirty="0"/>
          </a:p>
        </p:txBody>
      </p:sp>
      <p:sp>
        <p:nvSpPr>
          <p:cNvPr id="71" name="Text 63"/>
          <p:cNvSpPr/>
          <p:nvPr/>
        </p:nvSpPr>
        <p:spPr>
          <a:xfrm>
            <a:off x="5240666" y="4752380"/>
            <a:ext cx="8429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media &gt;=</a:t>
            </a:r>
            <a:endParaRPr lang="en-US" sz="1013" dirty="0"/>
          </a:p>
        </p:txBody>
      </p:sp>
      <p:sp>
        <p:nvSpPr>
          <p:cNvPr id="72" name="Text 64"/>
          <p:cNvSpPr/>
          <p:nvPr/>
        </p:nvSpPr>
        <p:spPr>
          <a:xfrm>
            <a:off x="6012219" y="4752380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7</a:t>
            </a:r>
            <a:endParaRPr lang="en-US" sz="1013" dirty="0"/>
          </a:p>
        </p:txBody>
      </p:sp>
      <p:sp>
        <p:nvSpPr>
          <p:cNvPr id="73" name="Text 65"/>
          <p:cNvSpPr/>
          <p:nvPr/>
        </p:nvSpPr>
        <p:spPr>
          <a:xfrm>
            <a:off x="6089377" y="4752380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:</a:t>
            </a:r>
            <a:endParaRPr lang="en-US" sz="1013" dirty="0"/>
          </a:p>
        </p:txBody>
      </p:sp>
      <p:sp>
        <p:nvSpPr>
          <p:cNvPr id="74" name="Text 66"/>
          <p:cNvSpPr/>
          <p:nvPr/>
        </p:nvSpPr>
        <p:spPr>
          <a:xfrm>
            <a:off x="5394982" y="5018484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75" name="Text 67"/>
          <p:cNvSpPr/>
          <p:nvPr/>
        </p:nvSpPr>
        <p:spPr>
          <a:xfrm>
            <a:off x="5780773" y="5018484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76" name="Text 68"/>
          <p:cNvSpPr/>
          <p:nvPr/>
        </p:nvSpPr>
        <p:spPr>
          <a:xfrm>
            <a:off x="5857931" y="5018484"/>
            <a:ext cx="1691646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"Situação: APROVADO!"</a:t>
            </a:r>
            <a:endParaRPr lang="en-US" sz="1013" dirty="0"/>
          </a:p>
        </p:txBody>
      </p:sp>
      <p:sp>
        <p:nvSpPr>
          <p:cNvPr id="77" name="Text 69"/>
          <p:cNvSpPr/>
          <p:nvPr/>
        </p:nvSpPr>
        <p:spPr>
          <a:xfrm>
            <a:off x="7478139" y="5018484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78" name="Text 70"/>
          <p:cNvSpPr/>
          <p:nvPr/>
        </p:nvSpPr>
        <p:spPr>
          <a:xfrm>
            <a:off x="5086350" y="5284589"/>
            <a:ext cx="3800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else</a:t>
            </a:r>
            <a:endParaRPr lang="en-US" sz="1013" dirty="0"/>
          </a:p>
        </p:txBody>
      </p:sp>
      <p:sp>
        <p:nvSpPr>
          <p:cNvPr id="79" name="Text 71"/>
          <p:cNvSpPr/>
          <p:nvPr/>
        </p:nvSpPr>
        <p:spPr>
          <a:xfrm>
            <a:off x="5394982" y="5284589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:</a:t>
            </a:r>
            <a:endParaRPr lang="en-US" sz="1013" dirty="0"/>
          </a:p>
        </p:txBody>
      </p:sp>
      <p:sp>
        <p:nvSpPr>
          <p:cNvPr id="80" name="Text 72"/>
          <p:cNvSpPr/>
          <p:nvPr/>
        </p:nvSpPr>
        <p:spPr>
          <a:xfrm>
            <a:off x="5394982" y="5550694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81" name="Text 73"/>
          <p:cNvSpPr/>
          <p:nvPr/>
        </p:nvSpPr>
        <p:spPr>
          <a:xfrm>
            <a:off x="5780773" y="5550694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82" name="Text 74"/>
          <p:cNvSpPr/>
          <p:nvPr/>
        </p:nvSpPr>
        <p:spPr>
          <a:xfrm>
            <a:off x="5857931" y="5550694"/>
            <a:ext cx="1768804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"Situação: REPROVADO."</a:t>
            </a:r>
            <a:endParaRPr lang="en-US" sz="1013" dirty="0"/>
          </a:p>
        </p:txBody>
      </p:sp>
      <p:sp>
        <p:nvSpPr>
          <p:cNvPr id="83" name="Text 75"/>
          <p:cNvSpPr/>
          <p:nvPr/>
        </p:nvSpPr>
        <p:spPr>
          <a:xfrm>
            <a:off x="7555297" y="5550694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84" name="Shape 76"/>
          <p:cNvSpPr/>
          <p:nvPr/>
        </p:nvSpPr>
        <p:spPr>
          <a:xfrm>
            <a:off x="4743450" y="6372225"/>
            <a:ext cx="3943350" cy="108585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5" name="Shape 77"/>
          <p:cNvSpPr/>
          <p:nvPr/>
        </p:nvSpPr>
        <p:spPr>
          <a:xfrm>
            <a:off x="4743450" y="6372225"/>
            <a:ext cx="28575" cy="108585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6" name="Text 78"/>
          <p:cNvSpPr/>
          <p:nvPr/>
        </p:nvSpPr>
        <p:spPr>
          <a:xfrm>
            <a:off x="4857750" y="6486525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Digite a primeira nota: 7.5</a:t>
            </a:r>
            <a:endParaRPr lang="en-US" sz="900" dirty="0"/>
          </a:p>
        </p:txBody>
      </p:sp>
      <p:sp>
        <p:nvSpPr>
          <p:cNvPr id="87" name="Text 79"/>
          <p:cNvSpPr/>
          <p:nvPr/>
        </p:nvSpPr>
        <p:spPr>
          <a:xfrm>
            <a:off x="4857750" y="6657975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Digite a segunda nota: 8.0</a:t>
            </a:r>
            <a:endParaRPr lang="en-US" sz="900" dirty="0"/>
          </a:p>
        </p:txBody>
      </p:sp>
      <p:sp>
        <p:nvSpPr>
          <p:cNvPr id="88" name="Text 80"/>
          <p:cNvSpPr/>
          <p:nvPr/>
        </p:nvSpPr>
        <p:spPr>
          <a:xfrm>
            <a:off x="4857750" y="6829425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Digite a terceira nota: 6.5</a:t>
            </a:r>
            <a:endParaRPr lang="en-US" sz="900" dirty="0"/>
          </a:p>
        </p:txBody>
      </p:sp>
      <p:sp>
        <p:nvSpPr>
          <p:cNvPr id="89" name="Text 81"/>
          <p:cNvSpPr/>
          <p:nvPr/>
        </p:nvSpPr>
        <p:spPr>
          <a:xfrm>
            <a:off x="4857750" y="7000875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Média: 7.3</a:t>
            </a:r>
            <a:endParaRPr lang="en-US" sz="900" dirty="0"/>
          </a:p>
        </p:txBody>
      </p:sp>
      <p:sp>
        <p:nvSpPr>
          <p:cNvPr id="90" name="Text 82"/>
          <p:cNvSpPr/>
          <p:nvPr/>
        </p:nvSpPr>
        <p:spPr>
          <a:xfrm>
            <a:off x="4857750" y="7172325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Situação: APROVADO!</a:t>
            </a:r>
            <a:endParaRPr lang="en-US" sz="900" dirty="0"/>
          </a:p>
        </p:txBody>
      </p:sp>
      <p:sp>
        <p:nvSpPr>
          <p:cNvPr id="91" name="Shape 83"/>
          <p:cNvSpPr/>
          <p:nvPr/>
        </p:nvSpPr>
        <p:spPr>
          <a:xfrm>
            <a:off x="4743450" y="7629525"/>
            <a:ext cx="3943350" cy="628650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2" name="Shape 84"/>
          <p:cNvSpPr/>
          <p:nvPr/>
        </p:nvSpPr>
        <p:spPr>
          <a:xfrm>
            <a:off x="4743450" y="7629525"/>
            <a:ext cx="28575" cy="628650"/>
          </a:xfrm>
          <a:prstGeom prst="rect">
            <a:avLst/>
          </a:prstGeom>
          <a:solidFill>
            <a:srgbClr val="34D399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93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0" y="7872413"/>
            <a:ext cx="160734" cy="142875"/>
          </a:xfrm>
          <a:prstGeom prst="rect">
            <a:avLst/>
          </a:prstGeom>
        </p:spPr>
      </p:pic>
      <p:sp>
        <p:nvSpPr>
          <p:cNvPr id="94" name="Text 85"/>
          <p:cNvSpPr/>
          <p:nvPr/>
        </p:nvSpPr>
        <p:spPr>
          <a:xfrm>
            <a:off x="5104209" y="7743825"/>
            <a:ext cx="353972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Desafio extra: Adicione uma categoria "Recuperação" para médias entre 5 e 7!</a:t>
            </a:r>
            <a:endParaRPr lang="en-US" sz="101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8280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3139678"/>
            <a:ext cx="2143125" cy="2143125"/>
          </a:xfrm>
          <a:prstGeom prst="rect">
            <a:avLst/>
          </a:prstGeom>
          <a:solidFill>
            <a:srgbClr val="000000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457200" y="457200"/>
            <a:ext cx="822960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5" name="Text 2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4584B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Objetivos da Aula</a:t>
            </a:r>
            <a:endParaRPr lang="en-US" sz="2700" dirty="0"/>
          </a:p>
        </p:txBody>
      </p:sp>
      <p:sp>
        <p:nvSpPr>
          <p:cNvPr id="6" name="Shape 3"/>
          <p:cNvSpPr/>
          <p:nvPr/>
        </p:nvSpPr>
        <p:spPr>
          <a:xfrm>
            <a:off x="457200" y="1028700"/>
            <a:ext cx="8229600" cy="7715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4"/>
          <p:cNvSpPr/>
          <p:nvPr/>
        </p:nvSpPr>
        <p:spPr>
          <a:xfrm>
            <a:off x="457200" y="1028700"/>
            <a:ext cx="35719" cy="771525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5"/>
          <p:cNvSpPr/>
          <p:nvPr/>
        </p:nvSpPr>
        <p:spPr>
          <a:xfrm>
            <a:off x="628650" y="1200150"/>
            <a:ext cx="357188" cy="357188"/>
          </a:xfrm>
          <a:prstGeom prst="ellipse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06" y="1307306"/>
            <a:ext cx="142875" cy="1428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157288" y="1200150"/>
            <a:ext cx="395975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Compreender o conceito de laço de repetição</a:t>
            </a:r>
            <a:endParaRPr lang="en-US" sz="1125" dirty="0"/>
          </a:p>
        </p:txBody>
      </p:sp>
      <p:sp>
        <p:nvSpPr>
          <p:cNvPr id="11" name="Text 7"/>
          <p:cNvSpPr/>
          <p:nvPr/>
        </p:nvSpPr>
        <p:spPr>
          <a:xfrm>
            <a:off x="1157288" y="1457325"/>
            <a:ext cx="395975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Entender como executar blocos de código múltiplas vezes de forma eficiente</a:t>
            </a:r>
            <a:endParaRPr lang="en-US" sz="900" dirty="0"/>
          </a:p>
        </p:txBody>
      </p:sp>
      <p:sp>
        <p:nvSpPr>
          <p:cNvPr id="12" name="Shape 8"/>
          <p:cNvSpPr/>
          <p:nvPr/>
        </p:nvSpPr>
        <p:spPr>
          <a:xfrm>
            <a:off x="457200" y="1971675"/>
            <a:ext cx="8229600" cy="784027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9"/>
          <p:cNvSpPr/>
          <p:nvPr/>
        </p:nvSpPr>
        <p:spPr>
          <a:xfrm>
            <a:off x="457200" y="1971675"/>
            <a:ext cx="35719" cy="784027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Shape 10"/>
          <p:cNvSpPr/>
          <p:nvPr/>
        </p:nvSpPr>
        <p:spPr>
          <a:xfrm>
            <a:off x="628650" y="2143125"/>
            <a:ext cx="357188" cy="357188"/>
          </a:xfrm>
          <a:prstGeom prst="ellipse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36" y="2250281"/>
            <a:ext cx="125016" cy="142875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157288" y="2162770"/>
            <a:ext cx="1524549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Utilizar as estruturas</a:t>
            </a:r>
            <a:endParaRPr lang="en-US" sz="1125" dirty="0"/>
          </a:p>
        </p:txBody>
      </p:sp>
      <p:sp>
        <p:nvSpPr>
          <p:cNvPr id="17" name="Text 12"/>
          <p:cNvSpPr/>
          <p:nvPr/>
        </p:nvSpPr>
        <p:spPr>
          <a:xfrm>
            <a:off x="2610399" y="2173486"/>
            <a:ext cx="500146" cy="16252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while</a:t>
            </a:r>
            <a:endParaRPr lang="en-US" sz="1125" dirty="0"/>
          </a:p>
        </p:txBody>
      </p:sp>
      <p:sp>
        <p:nvSpPr>
          <p:cNvPr id="18" name="Text 13"/>
          <p:cNvSpPr/>
          <p:nvPr/>
        </p:nvSpPr>
        <p:spPr>
          <a:xfrm>
            <a:off x="3039108" y="2162770"/>
            <a:ext cx="230302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</a:t>
            </a:r>
            <a:endParaRPr lang="en-US" sz="1125" dirty="0"/>
          </a:p>
        </p:txBody>
      </p:sp>
      <p:sp>
        <p:nvSpPr>
          <p:cNvPr id="19" name="Text 14"/>
          <p:cNvSpPr/>
          <p:nvPr/>
        </p:nvSpPr>
        <p:spPr>
          <a:xfrm>
            <a:off x="3197972" y="2173486"/>
            <a:ext cx="328668" cy="16252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for</a:t>
            </a:r>
            <a:endParaRPr lang="en-US" sz="1125" dirty="0"/>
          </a:p>
        </p:txBody>
      </p:sp>
      <p:sp>
        <p:nvSpPr>
          <p:cNvPr id="20" name="Text 15"/>
          <p:cNvSpPr/>
          <p:nvPr/>
        </p:nvSpPr>
        <p:spPr>
          <a:xfrm>
            <a:off x="1157288" y="2412802"/>
            <a:ext cx="3356614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Aprender a sintaxe e aplicação de cada tipo de laço de repetição</a:t>
            </a:r>
            <a:endParaRPr lang="en-US" sz="900" dirty="0"/>
          </a:p>
        </p:txBody>
      </p:sp>
      <p:sp>
        <p:nvSpPr>
          <p:cNvPr id="21" name="Shape 16"/>
          <p:cNvSpPr/>
          <p:nvPr/>
        </p:nvSpPr>
        <p:spPr>
          <a:xfrm>
            <a:off x="457200" y="2927152"/>
            <a:ext cx="8229600" cy="784027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" name="Shape 17"/>
          <p:cNvSpPr/>
          <p:nvPr/>
        </p:nvSpPr>
        <p:spPr>
          <a:xfrm>
            <a:off x="457200" y="2927152"/>
            <a:ext cx="35719" cy="784027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3" name="Shape 18"/>
          <p:cNvSpPr/>
          <p:nvPr/>
        </p:nvSpPr>
        <p:spPr>
          <a:xfrm>
            <a:off x="628650" y="3098602"/>
            <a:ext cx="357188" cy="357188"/>
          </a:xfrm>
          <a:prstGeom prst="ellipse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877" y="3205758"/>
            <a:ext cx="160734" cy="142875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1157288" y="3118247"/>
            <a:ext cx="587490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Utilizar</a:t>
            </a:r>
            <a:endParaRPr lang="en-US" sz="1125" dirty="0"/>
          </a:p>
        </p:txBody>
      </p:sp>
      <p:sp>
        <p:nvSpPr>
          <p:cNvPr id="26" name="Text 20"/>
          <p:cNvSpPr/>
          <p:nvPr/>
        </p:nvSpPr>
        <p:spPr>
          <a:xfrm>
            <a:off x="1673340" y="3128963"/>
            <a:ext cx="671624" cy="16252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input()</a:t>
            </a:r>
            <a:endParaRPr lang="en-US" sz="1125" dirty="0"/>
          </a:p>
        </p:txBody>
      </p:sp>
      <p:sp>
        <p:nvSpPr>
          <p:cNvPr id="27" name="Text 21"/>
          <p:cNvSpPr/>
          <p:nvPr/>
        </p:nvSpPr>
        <p:spPr>
          <a:xfrm>
            <a:off x="2273526" y="3118247"/>
            <a:ext cx="230302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</a:t>
            </a:r>
            <a:endParaRPr lang="en-US" sz="1125" dirty="0"/>
          </a:p>
        </p:txBody>
      </p:sp>
      <p:sp>
        <p:nvSpPr>
          <p:cNvPr id="28" name="Text 22"/>
          <p:cNvSpPr/>
          <p:nvPr/>
        </p:nvSpPr>
        <p:spPr>
          <a:xfrm>
            <a:off x="2432391" y="3128963"/>
            <a:ext cx="671624" cy="16252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print()</a:t>
            </a:r>
            <a:endParaRPr lang="en-US" sz="1125" dirty="0"/>
          </a:p>
        </p:txBody>
      </p:sp>
      <p:sp>
        <p:nvSpPr>
          <p:cNvPr id="29" name="Text 23"/>
          <p:cNvSpPr/>
          <p:nvPr/>
        </p:nvSpPr>
        <p:spPr>
          <a:xfrm>
            <a:off x="3032578" y="3118247"/>
            <a:ext cx="1087887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 interação</a:t>
            </a:r>
            <a:endParaRPr lang="en-US" sz="1125" dirty="0"/>
          </a:p>
        </p:txBody>
      </p:sp>
      <p:sp>
        <p:nvSpPr>
          <p:cNvPr id="30" name="Text 24"/>
          <p:cNvSpPr/>
          <p:nvPr/>
        </p:nvSpPr>
        <p:spPr>
          <a:xfrm>
            <a:off x="1157288" y="3368278"/>
            <a:ext cx="364225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Dominar a entrada e saída de dados para comunicação com o usuário</a:t>
            </a:r>
            <a:endParaRPr lang="en-US" sz="900" dirty="0"/>
          </a:p>
        </p:txBody>
      </p:sp>
      <p:sp>
        <p:nvSpPr>
          <p:cNvPr id="31" name="Shape 25"/>
          <p:cNvSpPr/>
          <p:nvPr/>
        </p:nvSpPr>
        <p:spPr>
          <a:xfrm>
            <a:off x="457200" y="3882628"/>
            <a:ext cx="8229600" cy="7715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2" name="Shape 26"/>
          <p:cNvSpPr/>
          <p:nvPr/>
        </p:nvSpPr>
        <p:spPr>
          <a:xfrm>
            <a:off x="457200" y="3882628"/>
            <a:ext cx="35719" cy="771525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3" name="Shape 27"/>
          <p:cNvSpPr/>
          <p:nvPr/>
        </p:nvSpPr>
        <p:spPr>
          <a:xfrm>
            <a:off x="628650" y="4054078"/>
            <a:ext cx="357188" cy="357188"/>
          </a:xfrm>
          <a:prstGeom prst="ellipse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736" y="4161234"/>
            <a:ext cx="125016" cy="142875"/>
          </a:xfrm>
          <a:prstGeom prst="rect">
            <a:avLst/>
          </a:prstGeom>
        </p:spPr>
      </p:pic>
      <p:sp>
        <p:nvSpPr>
          <p:cNvPr id="35" name="Text 28"/>
          <p:cNvSpPr/>
          <p:nvPr/>
        </p:nvSpPr>
        <p:spPr>
          <a:xfrm>
            <a:off x="1157288" y="4054078"/>
            <a:ext cx="279075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Aplicar formatação de strings</a:t>
            </a:r>
            <a:endParaRPr lang="en-US" sz="1125" dirty="0"/>
          </a:p>
        </p:txBody>
      </p:sp>
      <p:sp>
        <p:nvSpPr>
          <p:cNvPr id="36" name="Text 29"/>
          <p:cNvSpPr/>
          <p:nvPr/>
        </p:nvSpPr>
        <p:spPr>
          <a:xfrm>
            <a:off x="1157288" y="4311253"/>
            <a:ext cx="279075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Apresentar resultados de forma clara e personalizada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2927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3486150"/>
            <a:ext cx="2143125" cy="2143125"/>
          </a:xfrm>
          <a:prstGeom prst="rect">
            <a:avLst/>
          </a:prstGeom>
          <a:solidFill>
            <a:srgbClr val="000000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457200" y="457200"/>
            <a:ext cx="822960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4584B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 que é Repetição?</a:t>
            </a:r>
            <a:endParaRPr lang="en-US" sz="2700" dirty="0"/>
          </a:p>
        </p:txBody>
      </p:sp>
      <p:sp>
        <p:nvSpPr>
          <p:cNvPr id="6" name="Shape 3"/>
          <p:cNvSpPr/>
          <p:nvPr/>
        </p:nvSpPr>
        <p:spPr>
          <a:xfrm>
            <a:off x="457200" y="1028700"/>
            <a:ext cx="3943350" cy="24574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Shape 4"/>
          <p:cNvSpPr/>
          <p:nvPr/>
        </p:nvSpPr>
        <p:spPr>
          <a:xfrm>
            <a:off x="2143125" y="1257300"/>
            <a:ext cx="571500" cy="571500"/>
          </a:xfrm>
          <a:prstGeom prst="ellipse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288" y="1414463"/>
            <a:ext cx="257175" cy="2571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85800" y="2000250"/>
            <a:ext cx="35575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Laços de Repetição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685800" y="2343150"/>
            <a:ext cx="35575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Permitem executar um bloco de código múltiplas vezes, sem precisar reescrever o mesmo código.</a:t>
            </a:r>
            <a:endParaRPr lang="en-US" sz="1125" dirty="0"/>
          </a:p>
        </p:txBody>
      </p:sp>
      <p:sp>
        <p:nvSpPr>
          <p:cNvPr id="11" name="Text 7"/>
          <p:cNvSpPr/>
          <p:nvPr/>
        </p:nvSpPr>
        <p:spPr>
          <a:xfrm>
            <a:off x="685800" y="2857500"/>
            <a:ext cx="35575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Reduzem a repetição manual e tornam o código mais eficiente e legível.</a:t>
            </a:r>
            <a:endParaRPr lang="en-US" sz="1125" dirty="0"/>
          </a:p>
        </p:txBody>
      </p:sp>
      <p:sp>
        <p:nvSpPr>
          <p:cNvPr id="12" name="Shape 8"/>
          <p:cNvSpPr/>
          <p:nvPr/>
        </p:nvSpPr>
        <p:spPr>
          <a:xfrm>
            <a:off x="457200" y="3657600"/>
            <a:ext cx="3943350" cy="151447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9"/>
          <p:cNvSpPr/>
          <p:nvPr/>
        </p:nvSpPr>
        <p:spPr>
          <a:xfrm>
            <a:off x="457200" y="3657600"/>
            <a:ext cx="28575" cy="151447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0"/>
          <p:cNvSpPr/>
          <p:nvPr/>
        </p:nvSpPr>
        <p:spPr>
          <a:xfrm>
            <a:off x="571500" y="3771900"/>
            <a:ext cx="37861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Sem repetição:</a:t>
            </a:r>
            <a:endParaRPr lang="en-US" sz="1013" dirty="0"/>
          </a:p>
        </p:txBody>
      </p:sp>
      <p:sp>
        <p:nvSpPr>
          <p:cNvPr id="15" name="Shape 11"/>
          <p:cNvSpPr/>
          <p:nvPr/>
        </p:nvSpPr>
        <p:spPr>
          <a:xfrm>
            <a:off x="571500" y="4029075"/>
            <a:ext cx="3714750" cy="1028700"/>
          </a:xfrm>
          <a:prstGeom prst="rect">
            <a:avLst/>
          </a:prstGeom>
          <a:solidFill>
            <a:srgbClr val="1F29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Text 12"/>
          <p:cNvSpPr/>
          <p:nvPr/>
        </p:nvSpPr>
        <p:spPr>
          <a:xfrm>
            <a:off x="571500" y="4029075"/>
            <a:ext cx="3786188" cy="1028700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print("Olá, 1")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print("Olá, 2")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print("Olá, 3")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print("Olá, 4")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print("Olá, 5")</a:t>
            </a:r>
            <a:endParaRPr lang="en-US" sz="900" dirty="0"/>
          </a:p>
        </p:txBody>
      </p:sp>
      <p:sp>
        <p:nvSpPr>
          <p:cNvPr id="17" name="Shape 13"/>
          <p:cNvSpPr/>
          <p:nvPr/>
        </p:nvSpPr>
        <p:spPr>
          <a:xfrm>
            <a:off x="4743450" y="1028700"/>
            <a:ext cx="3943350" cy="41433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Text 14"/>
          <p:cNvSpPr/>
          <p:nvPr/>
        </p:nvSpPr>
        <p:spPr>
          <a:xfrm>
            <a:off x="4972050" y="1257300"/>
            <a:ext cx="35575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Tipos de Laços em Python</a:t>
            </a:r>
            <a:endParaRPr lang="en-US" sz="1350" dirty="0"/>
          </a:p>
        </p:txBody>
      </p:sp>
      <p:sp>
        <p:nvSpPr>
          <p:cNvPr id="19" name="Shape 15"/>
          <p:cNvSpPr/>
          <p:nvPr/>
        </p:nvSpPr>
        <p:spPr>
          <a:xfrm>
            <a:off x="4972050" y="1614488"/>
            <a:ext cx="314325" cy="342900"/>
          </a:xfrm>
          <a:prstGeom prst="ellipse">
            <a:avLst/>
          </a:prstGeom>
          <a:solidFill>
            <a:srgbClr val="2563E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775" y="1700213"/>
            <a:ext cx="142875" cy="142875"/>
          </a:xfrm>
          <a:prstGeom prst="rect">
            <a:avLst/>
          </a:prstGeom>
        </p:spPr>
      </p:pic>
      <p:sp>
        <p:nvSpPr>
          <p:cNvPr id="21" name="Text 16"/>
          <p:cNvSpPr/>
          <p:nvPr/>
        </p:nvSpPr>
        <p:spPr>
          <a:xfrm>
            <a:off x="5400675" y="1600200"/>
            <a:ext cx="24733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while</a:t>
            </a:r>
            <a:endParaRPr lang="en-US" sz="1125" dirty="0"/>
          </a:p>
        </p:txBody>
      </p:sp>
      <p:sp>
        <p:nvSpPr>
          <p:cNvPr id="22" name="Text 17"/>
          <p:cNvSpPr/>
          <p:nvPr/>
        </p:nvSpPr>
        <p:spPr>
          <a:xfrm>
            <a:off x="5400675" y="1800225"/>
            <a:ext cx="24733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Executa enquanto uma condição for verdadeira</a:t>
            </a:r>
            <a:endParaRPr lang="en-US" sz="900" dirty="0"/>
          </a:p>
        </p:txBody>
      </p:sp>
      <p:sp>
        <p:nvSpPr>
          <p:cNvPr id="23" name="Shape 18"/>
          <p:cNvSpPr/>
          <p:nvPr/>
        </p:nvSpPr>
        <p:spPr>
          <a:xfrm>
            <a:off x="4972050" y="2157413"/>
            <a:ext cx="332184" cy="342900"/>
          </a:xfrm>
          <a:prstGeom prst="ellipse">
            <a:avLst/>
          </a:prstGeom>
          <a:solidFill>
            <a:srgbClr val="F59E0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775" y="2243138"/>
            <a:ext cx="160734" cy="142875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5418534" y="2143125"/>
            <a:ext cx="214279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</a:t>
            </a:r>
            <a:endParaRPr lang="en-US" sz="1125" dirty="0"/>
          </a:p>
        </p:txBody>
      </p:sp>
      <p:sp>
        <p:nvSpPr>
          <p:cNvPr id="26" name="Text 20"/>
          <p:cNvSpPr/>
          <p:nvPr/>
        </p:nvSpPr>
        <p:spPr>
          <a:xfrm>
            <a:off x="5418534" y="2343150"/>
            <a:ext cx="214279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Itera sobre uma sequência de elementos</a:t>
            </a:r>
            <a:endParaRPr lang="en-US" sz="900" dirty="0"/>
          </a:p>
        </p:txBody>
      </p:sp>
      <p:sp>
        <p:nvSpPr>
          <p:cNvPr id="27" name="Shape 21"/>
          <p:cNvSpPr/>
          <p:nvPr/>
        </p:nvSpPr>
        <p:spPr>
          <a:xfrm>
            <a:off x="4972050" y="3943350"/>
            <a:ext cx="3486150" cy="100012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8" name="Shape 22"/>
          <p:cNvSpPr/>
          <p:nvPr/>
        </p:nvSpPr>
        <p:spPr>
          <a:xfrm>
            <a:off x="4972050" y="3943350"/>
            <a:ext cx="28575" cy="10001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9" name="Text 23"/>
          <p:cNvSpPr/>
          <p:nvPr/>
        </p:nvSpPr>
        <p:spPr>
          <a:xfrm>
            <a:off x="5086350" y="4057650"/>
            <a:ext cx="33289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 repetição:</a:t>
            </a:r>
            <a:endParaRPr lang="en-US" sz="1013" dirty="0"/>
          </a:p>
        </p:txBody>
      </p:sp>
      <p:sp>
        <p:nvSpPr>
          <p:cNvPr id="30" name="Shape 24"/>
          <p:cNvSpPr/>
          <p:nvPr/>
        </p:nvSpPr>
        <p:spPr>
          <a:xfrm>
            <a:off x="5086350" y="4314825"/>
            <a:ext cx="3257550" cy="514350"/>
          </a:xfrm>
          <a:prstGeom prst="rect">
            <a:avLst/>
          </a:prstGeom>
          <a:solidFill>
            <a:srgbClr val="1F293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1" name="Text 25"/>
          <p:cNvSpPr/>
          <p:nvPr/>
        </p:nvSpPr>
        <p:spPr>
          <a:xfrm>
            <a:off x="5086350" y="4314825"/>
            <a:ext cx="3328988" cy="514350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for i in range(1, 6):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print(f"Olá, {i}")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22753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4084411"/>
            <a:ext cx="2143125" cy="2143125"/>
          </a:xfrm>
          <a:prstGeom prst="rect">
            <a:avLst/>
          </a:prstGeom>
          <a:solidFill>
            <a:srgbClr val="000000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457200" y="457200"/>
            <a:ext cx="8229600" cy="369689"/>
          </a:xfrm>
          <a:prstGeom prst="rect">
            <a:avLst/>
          </a:prstGeom>
          <a:solidFill>
            <a:srgbClr val="4584B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457200" y="435769"/>
            <a:ext cx="1691004" cy="3839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Estrutura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2076766" y="460772"/>
            <a:ext cx="1100305" cy="3893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while</a:t>
            </a:r>
            <a:endParaRPr lang="en-US" sz="2700" dirty="0"/>
          </a:p>
        </p:txBody>
      </p:sp>
      <p:sp>
        <p:nvSpPr>
          <p:cNvPr id="7" name="Shape 4"/>
          <p:cNvSpPr/>
          <p:nvPr/>
        </p:nvSpPr>
        <p:spPr>
          <a:xfrm>
            <a:off x="457200" y="1055489"/>
            <a:ext cx="3943350" cy="3636169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628650" y="1226939"/>
            <a:ext cx="36718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Sintaxe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628650" y="1569839"/>
            <a:ext cx="3600450" cy="1350169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7"/>
          <p:cNvSpPr/>
          <p:nvPr/>
        </p:nvSpPr>
        <p:spPr>
          <a:xfrm>
            <a:off x="800100" y="1757363"/>
            <a:ext cx="6886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contador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1417337" y="1757363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1648811" y="1757363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0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800100" y="2023467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while</a:t>
            </a:r>
            <a:endParaRPr lang="en-US" sz="1013" dirty="0"/>
          </a:p>
        </p:txBody>
      </p:sp>
      <p:sp>
        <p:nvSpPr>
          <p:cNvPr id="14" name="Text 11"/>
          <p:cNvSpPr/>
          <p:nvPr/>
        </p:nvSpPr>
        <p:spPr>
          <a:xfrm>
            <a:off x="1185890" y="2023467"/>
            <a:ext cx="9972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contador &lt;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2111732" y="202346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5</a:t>
            </a:r>
            <a:endParaRPr lang="en-US" sz="1013" dirty="0"/>
          </a:p>
        </p:txBody>
      </p:sp>
      <p:sp>
        <p:nvSpPr>
          <p:cNvPr id="16" name="Text 13"/>
          <p:cNvSpPr/>
          <p:nvPr/>
        </p:nvSpPr>
        <p:spPr>
          <a:xfrm>
            <a:off x="2188890" y="202346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: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1108732" y="228957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1494523" y="2289572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19" name="Text 16"/>
          <p:cNvSpPr/>
          <p:nvPr/>
        </p:nvSpPr>
        <p:spPr>
          <a:xfrm>
            <a:off x="1571681" y="2289572"/>
            <a:ext cx="92012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"Contador:"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2420364" y="2289572"/>
            <a:ext cx="92012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contador)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800100" y="2555677"/>
            <a:ext cx="1305883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contador +=</a:t>
            </a:r>
            <a:endParaRPr lang="en-US" sz="1013" dirty="0"/>
          </a:p>
        </p:txBody>
      </p:sp>
      <p:sp>
        <p:nvSpPr>
          <p:cNvPr id="22" name="Text 19"/>
          <p:cNvSpPr/>
          <p:nvPr/>
        </p:nvSpPr>
        <p:spPr>
          <a:xfrm>
            <a:off x="2034546" y="255567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1</a:t>
            </a:r>
            <a:endParaRPr lang="en-US" sz="1013" dirty="0"/>
          </a:p>
        </p:txBody>
      </p:sp>
      <p:sp>
        <p:nvSpPr>
          <p:cNvPr id="23" name="Text 20"/>
          <p:cNvSpPr/>
          <p:nvPr/>
        </p:nvSpPr>
        <p:spPr>
          <a:xfrm>
            <a:off x="628650" y="3091458"/>
            <a:ext cx="36718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Resultado</a:t>
            </a:r>
            <a:endParaRPr lang="en-US" sz="1350" dirty="0"/>
          </a:p>
        </p:txBody>
      </p:sp>
      <p:sp>
        <p:nvSpPr>
          <p:cNvPr id="24" name="Shape 21"/>
          <p:cNvSpPr/>
          <p:nvPr/>
        </p:nvSpPr>
        <p:spPr>
          <a:xfrm>
            <a:off x="628650" y="3434358"/>
            <a:ext cx="3600450" cy="108585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5" name="Shape 22"/>
          <p:cNvSpPr/>
          <p:nvPr/>
        </p:nvSpPr>
        <p:spPr>
          <a:xfrm>
            <a:off x="628650" y="3434358"/>
            <a:ext cx="28575" cy="108585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6" name="Text 23"/>
          <p:cNvSpPr/>
          <p:nvPr/>
        </p:nvSpPr>
        <p:spPr>
          <a:xfrm>
            <a:off x="742950" y="3548658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Contador: 0</a:t>
            </a:r>
            <a:endParaRPr lang="en-US" sz="900" dirty="0"/>
          </a:p>
        </p:txBody>
      </p:sp>
      <p:sp>
        <p:nvSpPr>
          <p:cNvPr id="27" name="Text 24"/>
          <p:cNvSpPr/>
          <p:nvPr/>
        </p:nvSpPr>
        <p:spPr>
          <a:xfrm>
            <a:off x="742950" y="3720108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Contador: 1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742950" y="3891558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Contador: 2</a:t>
            </a:r>
            <a:endParaRPr lang="en-US" sz="900" dirty="0"/>
          </a:p>
        </p:txBody>
      </p:sp>
      <p:sp>
        <p:nvSpPr>
          <p:cNvPr id="29" name="Text 26"/>
          <p:cNvSpPr/>
          <p:nvPr/>
        </p:nvSpPr>
        <p:spPr>
          <a:xfrm>
            <a:off x="742950" y="4063008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Contador: 3</a:t>
            </a:r>
            <a:endParaRPr lang="en-US" sz="900" dirty="0"/>
          </a:p>
        </p:txBody>
      </p:sp>
      <p:sp>
        <p:nvSpPr>
          <p:cNvPr id="30" name="Text 27"/>
          <p:cNvSpPr/>
          <p:nvPr/>
        </p:nvSpPr>
        <p:spPr>
          <a:xfrm>
            <a:off x="742950" y="4234458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Contador: 4</a:t>
            </a:r>
            <a:endParaRPr lang="en-US" sz="900" dirty="0"/>
          </a:p>
        </p:txBody>
      </p:sp>
      <p:sp>
        <p:nvSpPr>
          <p:cNvPr id="31" name="Shape 28"/>
          <p:cNvSpPr/>
          <p:nvPr/>
        </p:nvSpPr>
        <p:spPr>
          <a:xfrm>
            <a:off x="457200" y="4863108"/>
            <a:ext cx="3943350" cy="437555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2" name="Shape 29"/>
          <p:cNvSpPr/>
          <p:nvPr/>
        </p:nvSpPr>
        <p:spPr>
          <a:xfrm>
            <a:off x="457200" y="4863108"/>
            <a:ext cx="28575" cy="437555"/>
          </a:xfrm>
          <a:prstGeom prst="rect">
            <a:avLst/>
          </a:prstGeom>
          <a:solidFill>
            <a:srgbClr val="60A5FA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5010448"/>
            <a:ext cx="142875" cy="142875"/>
          </a:xfrm>
          <a:prstGeom prst="rect">
            <a:avLst/>
          </a:prstGeom>
        </p:spPr>
      </p:pic>
      <p:sp>
        <p:nvSpPr>
          <p:cNvPr id="34" name="Text 30"/>
          <p:cNvSpPr/>
          <p:nvPr/>
        </p:nvSpPr>
        <p:spPr>
          <a:xfrm>
            <a:off x="800100" y="5005983"/>
            <a:ext cx="4787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 laço</a:t>
            </a:r>
            <a:endParaRPr lang="en-US" sz="1013" dirty="0"/>
          </a:p>
        </p:txBody>
      </p:sp>
      <p:sp>
        <p:nvSpPr>
          <p:cNvPr id="35" name="Text 31"/>
          <p:cNvSpPr/>
          <p:nvPr/>
        </p:nvSpPr>
        <p:spPr>
          <a:xfrm>
            <a:off x="1207461" y="5013127"/>
            <a:ext cx="45728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while</a:t>
            </a:r>
            <a:endParaRPr lang="en-US" sz="1013" dirty="0"/>
          </a:p>
        </p:txBody>
      </p:sp>
      <p:sp>
        <p:nvSpPr>
          <p:cNvPr id="36" name="Text 32"/>
          <p:cNvSpPr/>
          <p:nvPr/>
        </p:nvSpPr>
        <p:spPr>
          <a:xfrm>
            <a:off x="1593307" y="5005983"/>
            <a:ext cx="265211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executa enquanto a condição for verdadeira.</a:t>
            </a:r>
            <a:endParaRPr lang="en-US" sz="1013" dirty="0"/>
          </a:p>
        </p:txBody>
      </p:sp>
      <p:sp>
        <p:nvSpPr>
          <p:cNvPr id="37" name="Shape 33"/>
          <p:cNvSpPr/>
          <p:nvPr/>
        </p:nvSpPr>
        <p:spPr>
          <a:xfrm>
            <a:off x="4743450" y="1055489"/>
            <a:ext cx="3943350" cy="4714847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8" name="Text 34"/>
          <p:cNvSpPr/>
          <p:nvPr/>
        </p:nvSpPr>
        <p:spPr>
          <a:xfrm>
            <a:off x="4914900" y="1226939"/>
            <a:ext cx="36718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Fluxograma</a:t>
            </a:r>
            <a:endParaRPr lang="en-US" sz="1350" dirty="0"/>
          </a:p>
        </p:txBody>
      </p:sp>
      <p:pic>
        <p:nvPicPr>
          <p:cNvPr id="3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5434" y="1569839"/>
            <a:ext cx="2819381" cy="2743172"/>
          </a:xfrm>
          <a:prstGeom prst="rect">
            <a:avLst/>
          </a:prstGeom>
        </p:spPr>
      </p:pic>
      <p:sp>
        <p:nvSpPr>
          <p:cNvPr id="40" name="Text 35"/>
          <p:cNvSpPr/>
          <p:nvPr/>
        </p:nvSpPr>
        <p:spPr>
          <a:xfrm>
            <a:off x="4914900" y="4484461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Funcionamento:</a:t>
            </a:r>
            <a:endParaRPr lang="en-US" sz="1125" dirty="0"/>
          </a:p>
        </p:txBody>
      </p:sp>
      <p:sp>
        <p:nvSpPr>
          <p:cNvPr id="41" name="Text 36"/>
          <p:cNvSpPr/>
          <p:nvPr/>
        </p:nvSpPr>
        <p:spPr>
          <a:xfrm>
            <a:off x="5057775" y="4741636"/>
            <a:ext cx="35290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Verifica a condição</a:t>
            </a:r>
            <a:endParaRPr lang="en-US" sz="900" dirty="0"/>
          </a:p>
        </p:txBody>
      </p:sp>
      <p:sp>
        <p:nvSpPr>
          <p:cNvPr id="42" name="Text 37"/>
          <p:cNvSpPr/>
          <p:nvPr/>
        </p:nvSpPr>
        <p:spPr>
          <a:xfrm>
            <a:off x="5057775" y="4970236"/>
            <a:ext cx="35290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 verdadeira, executa o bloco de código</a:t>
            </a:r>
            <a:endParaRPr lang="en-US" sz="900" dirty="0"/>
          </a:p>
        </p:txBody>
      </p:sp>
      <p:sp>
        <p:nvSpPr>
          <p:cNvPr id="43" name="Text 38"/>
          <p:cNvSpPr/>
          <p:nvPr/>
        </p:nvSpPr>
        <p:spPr>
          <a:xfrm>
            <a:off x="5057775" y="5198836"/>
            <a:ext cx="35290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Retorna ao passo 1</a:t>
            </a:r>
            <a:endParaRPr lang="en-US" sz="900" dirty="0"/>
          </a:p>
        </p:txBody>
      </p:sp>
      <p:sp>
        <p:nvSpPr>
          <p:cNvPr id="44" name="Text 39"/>
          <p:cNvSpPr/>
          <p:nvPr/>
        </p:nvSpPr>
        <p:spPr>
          <a:xfrm>
            <a:off x="5057775" y="5427436"/>
            <a:ext cx="35290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 falsa, sai do laço e continua o programa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775847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4632722"/>
            <a:ext cx="2143125" cy="2143125"/>
          </a:xfrm>
          <a:prstGeom prst="rect">
            <a:avLst/>
          </a:prstGeom>
          <a:solidFill>
            <a:srgbClr val="000000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457200" y="457200"/>
            <a:ext cx="8229600" cy="369689"/>
          </a:xfrm>
          <a:prstGeom prst="rect">
            <a:avLst/>
          </a:prstGeom>
          <a:solidFill>
            <a:srgbClr val="4584B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457200" y="435769"/>
            <a:ext cx="2529167" cy="3839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Cuidados com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2914929" y="447690"/>
            <a:ext cx="844783" cy="4154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While</a:t>
            </a:r>
            <a:endParaRPr lang="en-US" sz="2700" dirty="0"/>
          </a:p>
        </p:txBody>
      </p:sp>
      <p:sp>
        <p:nvSpPr>
          <p:cNvPr id="7" name="Shape 4"/>
          <p:cNvSpPr/>
          <p:nvPr/>
        </p:nvSpPr>
        <p:spPr>
          <a:xfrm>
            <a:off x="457200" y="1055489"/>
            <a:ext cx="3943350" cy="95369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5"/>
          <p:cNvSpPr/>
          <p:nvPr/>
        </p:nvSpPr>
        <p:spPr>
          <a:xfrm>
            <a:off x="457200" y="1055489"/>
            <a:ext cx="35719" cy="953691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Shape 6"/>
          <p:cNvSpPr/>
          <p:nvPr/>
        </p:nvSpPr>
        <p:spPr>
          <a:xfrm>
            <a:off x="628650" y="1226939"/>
            <a:ext cx="357188" cy="357188"/>
          </a:xfrm>
          <a:prstGeom prst="ellipse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06" y="1334095"/>
            <a:ext cx="142875" cy="142875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1157288" y="1226939"/>
            <a:ext cx="31432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Sempre garanta uma condição de saída</a:t>
            </a:r>
            <a:endParaRPr lang="en-US" sz="1125" dirty="0"/>
          </a:p>
        </p:txBody>
      </p:sp>
      <p:sp>
        <p:nvSpPr>
          <p:cNvPr id="12" name="Text 8"/>
          <p:cNvSpPr/>
          <p:nvPr/>
        </p:nvSpPr>
        <p:spPr>
          <a:xfrm>
            <a:off x="1157288" y="1500590"/>
            <a:ext cx="65" cy="1384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900" dirty="0"/>
          </a:p>
        </p:txBody>
      </p:sp>
      <p:sp>
        <p:nvSpPr>
          <p:cNvPr id="13" name="Text 9"/>
          <p:cNvSpPr/>
          <p:nvPr/>
        </p:nvSpPr>
        <p:spPr>
          <a:xfrm>
            <a:off x="1964449" y="1498223"/>
            <a:ext cx="464426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900" dirty="0"/>
          </a:p>
        </p:txBody>
      </p:sp>
      <p:sp>
        <p:nvSpPr>
          <p:cNvPr id="14" name="Text 10"/>
          <p:cNvSpPr/>
          <p:nvPr/>
        </p:nvSpPr>
        <p:spPr>
          <a:xfrm>
            <a:off x="571500" y="1641097"/>
            <a:ext cx="3598999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</a:t>
            </a:r>
            <a:r>
              <a:rPr lang="en-US" sz="900" dirty="0" err="1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condição</a:t>
            </a: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do </a:t>
            </a:r>
            <a:r>
              <a:rPr lang="en-US" sz="900" dirty="0">
                <a:solidFill>
                  <a:srgbClr val="4B556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while </a:t>
            </a:r>
            <a:r>
              <a:rPr lang="en-US" sz="900" dirty="0" err="1">
                <a:solidFill>
                  <a:srgbClr val="4B556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</a:t>
            </a:r>
            <a:r>
              <a:rPr lang="en-US" sz="900" dirty="0" err="1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deve</a:t>
            </a: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</a:t>
            </a:r>
            <a:r>
              <a:rPr lang="en-US" sz="900" dirty="0" err="1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eventualmente</a:t>
            </a: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se </a:t>
            </a:r>
            <a:r>
              <a:rPr lang="en-US" sz="900" dirty="0" err="1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tornar</a:t>
            </a: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falsa, </a:t>
            </a:r>
            <a:r>
              <a:rPr lang="en-US" sz="900" dirty="0" err="1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caso</a:t>
            </a: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</a:t>
            </a:r>
            <a:r>
              <a:rPr lang="en-US" sz="900" dirty="0" err="1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contrário</a:t>
            </a: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, o </a:t>
            </a:r>
            <a:r>
              <a:rPr lang="en-US" sz="900" dirty="0" err="1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laço</a:t>
            </a: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</a:t>
            </a:r>
            <a:r>
              <a:rPr lang="en-US" sz="900" dirty="0" err="1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será</a:t>
            </a: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</a:t>
            </a:r>
            <a:r>
              <a:rPr lang="en-US" sz="900" dirty="0" err="1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infinito</a:t>
            </a: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.</a:t>
            </a:r>
            <a:endParaRPr lang="en-US" sz="900" dirty="0"/>
          </a:p>
        </p:txBody>
      </p:sp>
      <p:sp>
        <p:nvSpPr>
          <p:cNvPr id="15" name="Shape 11"/>
          <p:cNvSpPr/>
          <p:nvPr/>
        </p:nvSpPr>
        <p:spPr>
          <a:xfrm>
            <a:off x="457200" y="2180630"/>
            <a:ext cx="3943350" cy="9429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Shape 12"/>
          <p:cNvSpPr/>
          <p:nvPr/>
        </p:nvSpPr>
        <p:spPr>
          <a:xfrm>
            <a:off x="457200" y="2180630"/>
            <a:ext cx="35719" cy="94297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Shape 13"/>
          <p:cNvSpPr/>
          <p:nvPr/>
        </p:nvSpPr>
        <p:spPr>
          <a:xfrm>
            <a:off x="628650" y="2352080"/>
            <a:ext cx="357188" cy="357188"/>
          </a:xfrm>
          <a:prstGeom prst="ellipse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806" y="2459236"/>
            <a:ext cx="142875" cy="142875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1157288" y="2352080"/>
            <a:ext cx="31432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Atualize a variável de controle</a:t>
            </a:r>
            <a:endParaRPr lang="en-US" sz="1125" dirty="0"/>
          </a:p>
        </p:txBody>
      </p:sp>
      <p:sp>
        <p:nvSpPr>
          <p:cNvPr id="20" name="Text 15"/>
          <p:cNvSpPr/>
          <p:nvPr/>
        </p:nvSpPr>
        <p:spPr>
          <a:xfrm>
            <a:off x="1157288" y="2609255"/>
            <a:ext cx="31432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Certifique-se de que a variável usada na condição seja atualizada dentro do laço.</a:t>
            </a:r>
            <a:endParaRPr lang="en-US" sz="900" dirty="0"/>
          </a:p>
        </p:txBody>
      </p:sp>
      <p:sp>
        <p:nvSpPr>
          <p:cNvPr id="21" name="Shape 16"/>
          <p:cNvSpPr/>
          <p:nvPr/>
        </p:nvSpPr>
        <p:spPr>
          <a:xfrm>
            <a:off x="457200" y="3295055"/>
            <a:ext cx="3943350" cy="9429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" name="Shape 17"/>
          <p:cNvSpPr/>
          <p:nvPr/>
        </p:nvSpPr>
        <p:spPr>
          <a:xfrm>
            <a:off x="457200" y="3295055"/>
            <a:ext cx="35719" cy="94297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3" name="Shape 18"/>
          <p:cNvSpPr/>
          <p:nvPr/>
        </p:nvSpPr>
        <p:spPr>
          <a:xfrm>
            <a:off x="628650" y="3466505"/>
            <a:ext cx="357188" cy="357188"/>
          </a:xfrm>
          <a:prstGeom prst="ellipse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947" y="3573661"/>
            <a:ext cx="178594" cy="142875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1157288" y="3466505"/>
            <a:ext cx="31432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Teste a condição antes</a:t>
            </a:r>
            <a:endParaRPr lang="en-US" sz="1125" dirty="0"/>
          </a:p>
        </p:txBody>
      </p:sp>
      <p:sp>
        <p:nvSpPr>
          <p:cNvPr id="26" name="Text 20"/>
          <p:cNvSpPr/>
          <p:nvPr/>
        </p:nvSpPr>
        <p:spPr>
          <a:xfrm>
            <a:off x="1157288" y="3723680"/>
            <a:ext cx="31432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Verifique se a condição inicial faz sentido antes de entrar no laço.</a:t>
            </a:r>
            <a:endParaRPr lang="en-US" sz="900" dirty="0"/>
          </a:p>
        </p:txBody>
      </p:sp>
      <p:sp>
        <p:nvSpPr>
          <p:cNvPr id="27" name="Shape 21"/>
          <p:cNvSpPr/>
          <p:nvPr/>
        </p:nvSpPr>
        <p:spPr>
          <a:xfrm>
            <a:off x="457200" y="4409480"/>
            <a:ext cx="3943350" cy="428625"/>
          </a:xfrm>
          <a:prstGeom prst="rect">
            <a:avLst/>
          </a:prstGeom>
          <a:solidFill>
            <a:srgbClr val="FEF2F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8" name="Shape 22"/>
          <p:cNvSpPr/>
          <p:nvPr/>
        </p:nvSpPr>
        <p:spPr>
          <a:xfrm>
            <a:off x="457200" y="4409480"/>
            <a:ext cx="28575" cy="428625"/>
          </a:xfrm>
          <a:prstGeom prst="rect">
            <a:avLst/>
          </a:prstGeom>
          <a:solidFill>
            <a:srgbClr val="F8717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4552355"/>
            <a:ext cx="142875" cy="142875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800100" y="4523780"/>
            <a:ext cx="255165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Loops infinitos podem travar seu programa!</a:t>
            </a:r>
            <a:endParaRPr lang="en-US" sz="1013" dirty="0"/>
          </a:p>
        </p:txBody>
      </p:sp>
      <p:sp>
        <p:nvSpPr>
          <p:cNvPr id="31" name="Shape 24"/>
          <p:cNvSpPr/>
          <p:nvPr/>
        </p:nvSpPr>
        <p:spPr>
          <a:xfrm>
            <a:off x="4743450" y="1055489"/>
            <a:ext cx="3943350" cy="241637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2" name="Text 25"/>
          <p:cNvSpPr/>
          <p:nvPr/>
        </p:nvSpPr>
        <p:spPr>
          <a:xfrm>
            <a:off x="4914900" y="1226939"/>
            <a:ext cx="36718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Loop Infinito ❌</a:t>
            </a:r>
            <a:endParaRPr lang="en-US" sz="1350" dirty="0"/>
          </a:p>
        </p:txBody>
      </p:sp>
      <p:sp>
        <p:nvSpPr>
          <p:cNvPr id="33" name="Shape 26"/>
          <p:cNvSpPr/>
          <p:nvPr/>
        </p:nvSpPr>
        <p:spPr>
          <a:xfrm>
            <a:off x="4914900" y="1569839"/>
            <a:ext cx="3600450" cy="1616273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4" name="Text 27"/>
          <p:cNvSpPr/>
          <p:nvPr/>
        </p:nvSpPr>
        <p:spPr>
          <a:xfrm>
            <a:off x="5086350" y="1757363"/>
            <a:ext cx="6886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contador</a:t>
            </a:r>
            <a:endParaRPr lang="en-US" sz="1013" dirty="0"/>
          </a:p>
        </p:txBody>
      </p:sp>
      <p:sp>
        <p:nvSpPr>
          <p:cNvPr id="35" name="Text 28"/>
          <p:cNvSpPr/>
          <p:nvPr/>
        </p:nvSpPr>
        <p:spPr>
          <a:xfrm>
            <a:off x="5703587" y="1757363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36" name="Text 29"/>
          <p:cNvSpPr/>
          <p:nvPr/>
        </p:nvSpPr>
        <p:spPr>
          <a:xfrm>
            <a:off x="5935061" y="1757363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0</a:t>
            </a:r>
            <a:endParaRPr lang="en-US" sz="1013" dirty="0"/>
          </a:p>
        </p:txBody>
      </p:sp>
      <p:sp>
        <p:nvSpPr>
          <p:cNvPr id="37" name="Text 30"/>
          <p:cNvSpPr/>
          <p:nvPr/>
        </p:nvSpPr>
        <p:spPr>
          <a:xfrm>
            <a:off x="5086350" y="2023467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while</a:t>
            </a:r>
            <a:endParaRPr lang="en-US" sz="1013" dirty="0"/>
          </a:p>
        </p:txBody>
      </p:sp>
      <p:sp>
        <p:nvSpPr>
          <p:cNvPr id="38" name="Text 31"/>
          <p:cNvSpPr/>
          <p:nvPr/>
        </p:nvSpPr>
        <p:spPr>
          <a:xfrm>
            <a:off x="5472140" y="2023467"/>
            <a:ext cx="9972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contador &lt;</a:t>
            </a:r>
            <a:endParaRPr lang="en-US" sz="1013" dirty="0"/>
          </a:p>
        </p:txBody>
      </p:sp>
      <p:sp>
        <p:nvSpPr>
          <p:cNvPr id="39" name="Text 32"/>
          <p:cNvSpPr/>
          <p:nvPr/>
        </p:nvSpPr>
        <p:spPr>
          <a:xfrm>
            <a:off x="6397982" y="202346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5</a:t>
            </a:r>
            <a:endParaRPr lang="en-US" sz="1013" dirty="0"/>
          </a:p>
        </p:txBody>
      </p:sp>
      <p:sp>
        <p:nvSpPr>
          <p:cNvPr id="40" name="Text 33"/>
          <p:cNvSpPr/>
          <p:nvPr/>
        </p:nvSpPr>
        <p:spPr>
          <a:xfrm>
            <a:off x="6475140" y="202346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:</a:t>
            </a:r>
            <a:endParaRPr lang="en-US" sz="1013" dirty="0"/>
          </a:p>
        </p:txBody>
      </p:sp>
      <p:sp>
        <p:nvSpPr>
          <p:cNvPr id="41" name="Text 34"/>
          <p:cNvSpPr/>
          <p:nvPr/>
        </p:nvSpPr>
        <p:spPr>
          <a:xfrm>
            <a:off x="5394982" y="228957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42" name="Text 35"/>
          <p:cNvSpPr/>
          <p:nvPr/>
        </p:nvSpPr>
        <p:spPr>
          <a:xfrm>
            <a:off x="5780773" y="2289572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43" name="Text 36"/>
          <p:cNvSpPr/>
          <p:nvPr/>
        </p:nvSpPr>
        <p:spPr>
          <a:xfrm>
            <a:off x="5857931" y="2289572"/>
            <a:ext cx="92012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"Contador:"</a:t>
            </a:r>
            <a:endParaRPr lang="en-US" sz="1013" dirty="0"/>
          </a:p>
        </p:txBody>
      </p:sp>
      <p:sp>
        <p:nvSpPr>
          <p:cNvPr id="44" name="Text 37"/>
          <p:cNvSpPr/>
          <p:nvPr/>
        </p:nvSpPr>
        <p:spPr>
          <a:xfrm>
            <a:off x="6706614" y="2289572"/>
            <a:ext cx="92012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contador)</a:t>
            </a:r>
            <a:endParaRPr lang="en-US" sz="1013" dirty="0"/>
          </a:p>
        </p:txBody>
      </p:sp>
      <p:sp>
        <p:nvSpPr>
          <p:cNvPr id="45" name="Text 38"/>
          <p:cNvSpPr/>
          <p:nvPr/>
        </p:nvSpPr>
        <p:spPr>
          <a:xfrm>
            <a:off x="5394982" y="2555677"/>
            <a:ext cx="2926091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75715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Esqueceu de incrementar o contador!</a:t>
            </a:r>
            <a:endParaRPr lang="en-US" sz="1013" dirty="0"/>
          </a:p>
        </p:txBody>
      </p:sp>
      <p:sp>
        <p:nvSpPr>
          <p:cNvPr id="46" name="Text 39"/>
          <p:cNvSpPr/>
          <p:nvPr/>
        </p:nvSpPr>
        <p:spPr>
          <a:xfrm>
            <a:off x="5394982" y="2821781"/>
            <a:ext cx="122875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75715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contador += 1</a:t>
            </a:r>
            <a:endParaRPr lang="en-US" sz="1013" dirty="0"/>
          </a:p>
        </p:txBody>
      </p:sp>
      <p:sp>
        <p:nvSpPr>
          <p:cNvPr id="47" name="Shape 40"/>
          <p:cNvSpPr/>
          <p:nvPr/>
        </p:nvSpPr>
        <p:spPr>
          <a:xfrm>
            <a:off x="4743450" y="3643313"/>
            <a:ext cx="3943350" cy="2675334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8" name="Text 41"/>
          <p:cNvSpPr/>
          <p:nvPr/>
        </p:nvSpPr>
        <p:spPr>
          <a:xfrm>
            <a:off x="4914900" y="3814763"/>
            <a:ext cx="36718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Loop Correto ✅</a:t>
            </a:r>
            <a:endParaRPr lang="en-US" sz="1350" dirty="0"/>
          </a:p>
        </p:txBody>
      </p:sp>
      <p:sp>
        <p:nvSpPr>
          <p:cNvPr id="49" name="Shape 42"/>
          <p:cNvSpPr/>
          <p:nvPr/>
        </p:nvSpPr>
        <p:spPr>
          <a:xfrm>
            <a:off x="4914900" y="4157663"/>
            <a:ext cx="3600450" cy="1350169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0" name="Text 43"/>
          <p:cNvSpPr/>
          <p:nvPr/>
        </p:nvSpPr>
        <p:spPr>
          <a:xfrm>
            <a:off x="5086350" y="4345186"/>
            <a:ext cx="6886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contador</a:t>
            </a:r>
            <a:endParaRPr lang="en-US" sz="1013" dirty="0"/>
          </a:p>
        </p:txBody>
      </p:sp>
      <p:sp>
        <p:nvSpPr>
          <p:cNvPr id="51" name="Text 44"/>
          <p:cNvSpPr/>
          <p:nvPr/>
        </p:nvSpPr>
        <p:spPr>
          <a:xfrm>
            <a:off x="5703587" y="4345186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52" name="Text 45"/>
          <p:cNvSpPr/>
          <p:nvPr/>
        </p:nvSpPr>
        <p:spPr>
          <a:xfrm>
            <a:off x="5935061" y="4345186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0</a:t>
            </a:r>
            <a:endParaRPr lang="en-US" sz="1013" dirty="0"/>
          </a:p>
        </p:txBody>
      </p:sp>
      <p:sp>
        <p:nvSpPr>
          <p:cNvPr id="53" name="Text 46"/>
          <p:cNvSpPr/>
          <p:nvPr/>
        </p:nvSpPr>
        <p:spPr>
          <a:xfrm>
            <a:off x="5086350" y="4611291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while</a:t>
            </a:r>
            <a:endParaRPr lang="en-US" sz="1013" dirty="0"/>
          </a:p>
        </p:txBody>
      </p:sp>
      <p:sp>
        <p:nvSpPr>
          <p:cNvPr id="54" name="Text 47"/>
          <p:cNvSpPr/>
          <p:nvPr/>
        </p:nvSpPr>
        <p:spPr>
          <a:xfrm>
            <a:off x="5472140" y="4611291"/>
            <a:ext cx="99727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contador &lt;</a:t>
            </a:r>
            <a:endParaRPr lang="en-US" sz="1013" dirty="0"/>
          </a:p>
        </p:txBody>
      </p:sp>
      <p:sp>
        <p:nvSpPr>
          <p:cNvPr id="55" name="Text 48"/>
          <p:cNvSpPr/>
          <p:nvPr/>
        </p:nvSpPr>
        <p:spPr>
          <a:xfrm>
            <a:off x="6397982" y="4611291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5</a:t>
            </a:r>
            <a:endParaRPr lang="en-US" sz="1013" dirty="0"/>
          </a:p>
        </p:txBody>
      </p:sp>
      <p:sp>
        <p:nvSpPr>
          <p:cNvPr id="56" name="Text 49"/>
          <p:cNvSpPr/>
          <p:nvPr/>
        </p:nvSpPr>
        <p:spPr>
          <a:xfrm>
            <a:off x="6475140" y="4611291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:</a:t>
            </a:r>
            <a:endParaRPr lang="en-US" sz="1013" dirty="0"/>
          </a:p>
        </p:txBody>
      </p:sp>
      <p:sp>
        <p:nvSpPr>
          <p:cNvPr id="57" name="Text 50"/>
          <p:cNvSpPr/>
          <p:nvPr/>
        </p:nvSpPr>
        <p:spPr>
          <a:xfrm>
            <a:off x="5394982" y="4877395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58" name="Text 51"/>
          <p:cNvSpPr/>
          <p:nvPr/>
        </p:nvSpPr>
        <p:spPr>
          <a:xfrm>
            <a:off x="5780773" y="4877395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59" name="Text 52"/>
          <p:cNvSpPr/>
          <p:nvPr/>
        </p:nvSpPr>
        <p:spPr>
          <a:xfrm>
            <a:off x="5857931" y="4877395"/>
            <a:ext cx="92012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"Contador:"</a:t>
            </a:r>
            <a:endParaRPr lang="en-US" sz="1013" dirty="0"/>
          </a:p>
        </p:txBody>
      </p:sp>
      <p:sp>
        <p:nvSpPr>
          <p:cNvPr id="60" name="Text 53"/>
          <p:cNvSpPr/>
          <p:nvPr/>
        </p:nvSpPr>
        <p:spPr>
          <a:xfrm>
            <a:off x="6706614" y="4877395"/>
            <a:ext cx="92012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contador)</a:t>
            </a:r>
            <a:endParaRPr lang="en-US" sz="1013" dirty="0"/>
          </a:p>
        </p:txBody>
      </p:sp>
      <p:sp>
        <p:nvSpPr>
          <p:cNvPr id="61" name="Text 54"/>
          <p:cNvSpPr/>
          <p:nvPr/>
        </p:nvSpPr>
        <p:spPr>
          <a:xfrm>
            <a:off x="5086350" y="5143500"/>
            <a:ext cx="1305883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contador +=</a:t>
            </a:r>
            <a:endParaRPr lang="en-US" sz="1013" dirty="0"/>
          </a:p>
        </p:txBody>
      </p:sp>
      <p:sp>
        <p:nvSpPr>
          <p:cNvPr id="62" name="Text 55"/>
          <p:cNvSpPr/>
          <p:nvPr/>
        </p:nvSpPr>
        <p:spPr>
          <a:xfrm>
            <a:off x="6320796" y="5143500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1</a:t>
            </a:r>
            <a:endParaRPr lang="en-US" sz="1013" dirty="0"/>
          </a:p>
        </p:txBody>
      </p:sp>
      <p:sp>
        <p:nvSpPr>
          <p:cNvPr id="63" name="Shape 56"/>
          <p:cNvSpPr/>
          <p:nvPr/>
        </p:nvSpPr>
        <p:spPr>
          <a:xfrm>
            <a:off x="4914900" y="5622131"/>
            <a:ext cx="3600450" cy="525066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4" name="Shape 57"/>
          <p:cNvSpPr/>
          <p:nvPr/>
        </p:nvSpPr>
        <p:spPr>
          <a:xfrm>
            <a:off x="4914900" y="5622131"/>
            <a:ext cx="28575" cy="525066"/>
          </a:xfrm>
          <a:prstGeom prst="rect">
            <a:avLst/>
          </a:prstGeom>
          <a:solidFill>
            <a:srgbClr val="34D399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0625" y="5820370"/>
            <a:ext cx="96441" cy="128588"/>
          </a:xfrm>
          <a:prstGeom prst="rect">
            <a:avLst/>
          </a:prstGeom>
        </p:spPr>
      </p:pic>
      <p:sp>
        <p:nvSpPr>
          <p:cNvPr id="66" name="Text 58"/>
          <p:cNvSpPr/>
          <p:nvPr/>
        </p:nvSpPr>
        <p:spPr>
          <a:xfrm>
            <a:off x="5154216" y="5729288"/>
            <a:ext cx="59873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variável</a:t>
            </a:r>
            <a:endParaRPr lang="en-US" sz="900" dirty="0"/>
          </a:p>
        </p:txBody>
      </p:sp>
      <p:sp>
        <p:nvSpPr>
          <p:cNvPr id="67" name="Text 59"/>
          <p:cNvSpPr/>
          <p:nvPr/>
        </p:nvSpPr>
        <p:spPr>
          <a:xfrm>
            <a:off x="5681514" y="5740003"/>
            <a:ext cx="6201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contador</a:t>
            </a:r>
            <a:endParaRPr lang="en-US" sz="900" dirty="0"/>
          </a:p>
        </p:txBody>
      </p:sp>
      <p:sp>
        <p:nvSpPr>
          <p:cNvPr id="68" name="Text 60"/>
          <p:cNvSpPr/>
          <p:nvPr/>
        </p:nvSpPr>
        <p:spPr>
          <a:xfrm>
            <a:off x="5154216" y="5729288"/>
            <a:ext cx="2812182" cy="31075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é incrementada a cada iteração, garantindo que o loop termine.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8288000" cy="15262622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5488186"/>
            <a:ext cx="2143125" cy="2143125"/>
          </a:xfrm>
          <a:prstGeom prst="rect">
            <a:avLst/>
          </a:prstGeom>
          <a:solidFill>
            <a:srgbClr val="000000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457200" y="457200"/>
            <a:ext cx="8229600" cy="369689"/>
          </a:xfrm>
          <a:prstGeom prst="rect">
            <a:avLst/>
          </a:prstGeom>
          <a:solidFill>
            <a:srgbClr val="4584B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457200" y="435769"/>
            <a:ext cx="1691004" cy="3839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Estrutura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2076766" y="460772"/>
            <a:ext cx="688758" cy="3893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for</a:t>
            </a:r>
            <a:endParaRPr lang="en-US" sz="2700" dirty="0"/>
          </a:p>
        </p:txBody>
      </p:sp>
      <p:sp>
        <p:nvSpPr>
          <p:cNvPr id="7" name="Text 4"/>
          <p:cNvSpPr/>
          <p:nvPr/>
        </p:nvSpPr>
        <p:spPr>
          <a:xfrm>
            <a:off x="2694087" y="435769"/>
            <a:ext cx="2129172" cy="3839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 range()</a:t>
            </a:r>
            <a:endParaRPr lang="en-US" sz="2700" dirty="0"/>
          </a:p>
        </p:txBody>
      </p:sp>
      <p:sp>
        <p:nvSpPr>
          <p:cNvPr id="8" name="Shape 5"/>
          <p:cNvSpPr/>
          <p:nvPr/>
        </p:nvSpPr>
        <p:spPr>
          <a:xfrm>
            <a:off x="457200" y="1055489"/>
            <a:ext cx="3943350" cy="3103959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628650" y="1226939"/>
            <a:ext cx="36718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Sintaxe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628650" y="1569839"/>
            <a:ext cx="3600450" cy="817959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800100" y="1757363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for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1031574" y="1757363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1263048" y="1757363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</a:t>
            </a:r>
            <a:endParaRPr lang="en-US" sz="1013" dirty="0"/>
          </a:p>
        </p:txBody>
      </p:sp>
      <p:sp>
        <p:nvSpPr>
          <p:cNvPr id="14" name="Text 11"/>
          <p:cNvSpPr/>
          <p:nvPr/>
        </p:nvSpPr>
        <p:spPr>
          <a:xfrm>
            <a:off x="1494523" y="1757363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range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1880313" y="1757363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16" name="Text 13"/>
          <p:cNvSpPr/>
          <p:nvPr/>
        </p:nvSpPr>
        <p:spPr>
          <a:xfrm>
            <a:off x="1957471" y="1757363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5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2034629" y="1757363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):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1108732" y="2023467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19" name="Text 16"/>
          <p:cNvSpPr/>
          <p:nvPr/>
        </p:nvSpPr>
        <p:spPr>
          <a:xfrm>
            <a:off x="1494523" y="202346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1571681" y="2023467"/>
            <a:ext cx="3800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"i:"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1880313" y="2023467"/>
            <a:ext cx="3800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i)</a:t>
            </a:r>
            <a:endParaRPr lang="en-US" sz="1013" dirty="0"/>
          </a:p>
        </p:txBody>
      </p:sp>
      <p:sp>
        <p:nvSpPr>
          <p:cNvPr id="22" name="Text 19"/>
          <p:cNvSpPr/>
          <p:nvPr/>
        </p:nvSpPr>
        <p:spPr>
          <a:xfrm>
            <a:off x="628650" y="2559248"/>
            <a:ext cx="36718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Resultado</a:t>
            </a:r>
            <a:endParaRPr lang="en-US" sz="1350" dirty="0"/>
          </a:p>
        </p:txBody>
      </p:sp>
      <p:sp>
        <p:nvSpPr>
          <p:cNvPr id="23" name="Shape 20"/>
          <p:cNvSpPr/>
          <p:nvPr/>
        </p:nvSpPr>
        <p:spPr>
          <a:xfrm>
            <a:off x="628650" y="2902148"/>
            <a:ext cx="3600450" cy="108585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4" name="Shape 21"/>
          <p:cNvSpPr/>
          <p:nvPr/>
        </p:nvSpPr>
        <p:spPr>
          <a:xfrm>
            <a:off x="628650" y="2902148"/>
            <a:ext cx="28575" cy="108585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5" name="Text 22"/>
          <p:cNvSpPr/>
          <p:nvPr/>
        </p:nvSpPr>
        <p:spPr>
          <a:xfrm>
            <a:off x="742950" y="3016448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i: 0</a:t>
            </a:r>
            <a:endParaRPr lang="en-US" sz="900" dirty="0"/>
          </a:p>
        </p:txBody>
      </p:sp>
      <p:sp>
        <p:nvSpPr>
          <p:cNvPr id="26" name="Text 23"/>
          <p:cNvSpPr/>
          <p:nvPr/>
        </p:nvSpPr>
        <p:spPr>
          <a:xfrm>
            <a:off x="742950" y="3187898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i: 1</a:t>
            </a:r>
            <a:endParaRPr lang="en-US" sz="900" dirty="0"/>
          </a:p>
        </p:txBody>
      </p:sp>
      <p:sp>
        <p:nvSpPr>
          <p:cNvPr id="27" name="Text 24"/>
          <p:cNvSpPr/>
          <p:nvPr/>
        </p:nvSpPr>
        <p:spPr>
          <a:xfrm>
            <a:off x="742950" y="3359348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i: 2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742950" y="3530798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i: 3</a:t>
            </a:r>
            <a:endParaRPr lang="en-US" sz="900" dirty="0"/>
          </a:p>
        </p:txBody>
      </p:sp>
      <p:sp>
        <p:nvSpPr>
          <p:cNvPr id="29" name="Text 26"/>
          <p:cNvSpPr/>
          <p:nvPr/>
        </p:nvSpPr>
        <p:spPr>
          <a:xfrm>
            <a:off x="742950" y="3702248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i: 4</a:t>
            </a:r>
            <a:endParaRPr lang="en-US" sz="900" dirty="0"/>
          </a:p>
        </p:txBody>
      </p:sp>
      <p:sp>
        <p:nvSpPr>
          <p:cNvPr id="31" name="Shape 28"/>
          <p:cNvSpPr/>
          <p:nvPr/>
        </p:nvSpPr>
        <p:spPr>
          <a:xfrm>
            <a:off x="457200" y="4330898"/>
            <a:ext cx="28575" cy="646509"/>
          </a:xfrm>
          <a:prstGeom prst="rect">
            <a:avLst/>
          </a:prstGeom>
          <a:solidFill>
            <a:srgbClr val="60A5FA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582716"/>
            <a:ext cx="142875" cy="142875"/>
          </a:xfrm>
          <a:prstGeom prst="rect">
            <a:avLst/>
          </a:prstGeom>
        </p:spPr>
      </p:pic>
      <p:sp>
        <p:nvSpPr>
          <p:cNvPr id="33" name="Text 29"/>
          <p:cNvSpPr/>
          <p:nvPr/>
        </p:nvSpPr>
        <p:spPr>
          <a:xfrm>
            <a:off x="800100" y="4473773"/>
            <a:ext cx="4787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 </a:t>
            </a:r>
            <a:r>
              <a:rPr lang="en-US" sz="1013" dirty="0" err="1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laço</a:t>
            </a:r>
            <a:endParaRPr lang="en-US" sz="1013" dirty="0"/>
          </a:p>
        </p:txBody>
      </p:sp>
      <p:sp>
        <p:nvSpPr>
          <p:cNvPr id="34" name="Text 30"/>
          <p:cNvSpPr/>
          <p:nvPr/>
        </p:nvSpPr>
        <p:spPr>
          <a:xfrm>
            <a:off x="1207461" y="4476202"/>
            <a:ext cx="182742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for </a:t>
            </a:r>
            <a:endParaRPr lang="en-US" sz="1013" dirty="0"/>
          </a:p>
        </p:txBody>
      </p:sp>
      <p:sp>
        <p:nvSpPr>
          <p:cNvPr id="35" name="Text 31"/>
          <p:cNvSpPr/>
          <p:nvPr/>
        </p:nvSpPr>
        <p:spPr>
          <a:xfrm>
            <a:off x="800100" y="4473773"/>
            <a:ext cx="3469658" cy="35183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itera sobre cada elemento da sequência gerada por</a:t>
            </a:r>
            <a:endParaRPr lang="en-US" sz="1013" dirty="0"/>
          </a:p>
        </p:txBody>
      </p:sp>
      <p:sp>
        <p:nvSpPr>
          <p:cNvPr id="36" name="Text 32"/>
          <p:cNvSpPr/>
          <p:nvPr/>
        </p:nvSpPr>
        <p:spPr>
          <a:xfrm>
            <a:off x="1021696" y="4689872"/>
            <a:ext cx="61160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range()</a:t>
            </a:r>
            <a:endParaRPr lang="en-US" sz="1013" dirty="0"/>
          </a:p>
        </p:txBody>
      </p:sp>
      <p:sp>
        <p:nvSpPr>
          <p:cNvPr id="37" name="Text 33"/>
          <p:cNvSpPr/>
          <p:nvPr/>
        </p:nvSpPr>
        <p:spPr>
          <a:xfrm>
            <a:off x="1561858" y="4682728"/>
            <a:ext cx="10718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.</a:t>
            </a:r>
            <a:endParaRPr lang="en-US" sz="1013" dirty="0"/>
          </a:p>
        </p:txBody>
      </p:sp>
      <p:sp>
        <p:nvSpPr>
          <p:cNvPr id="38" name="Shape 34"/>
          <p:cNvSpPr/>
          <p:nvPr/>
        </p:nvSpPr>
        <p:spPr>
          <a:xfrm>
            <a:off x="4743450" y="1055489"/>
            <a:ext cx="3943350" cy="4575572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9" name="Text 35"/>
          <p:cNvSpPr/>
          <p:nvPr/>
        </p:nvSpPr>
        <p:spPr>
          <a:xfrm>
            <a:off x="4914900" y="1226939"/>
            <a:ext cx="36718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Função range()</a:t>
            </a:r>
            <a:endParaRPr lang="en-US" sz="1350" dirty="0"/>
          </a:p>
        </p:txBody>
      </p:sp>
      <p:sp>
        <p:nvSpPr>
          <p:cNvPr id="40" name="Shape 36"/>
          <p:cNvSpPr/>
          <p:nvPr/>
        </p:nvSpPr>
        <p:spPr>
          <a:xfrm>
            <a:off x="4914900" y="1569839"/>
            <a:ext cx="3600450" cy="112514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1" name="Text 37"/>
          <p:cNvSpPr/>
          <p:nvPr/>
        </p:nvSpPr>
        <p:spPr>
          <a:xfrm>
            <a:off x="5086350" y="1741289"/>
            <a:ext cx="33289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range(stop)</a:t>
            </a:r>
            <a:endParaRPr lang="en-US" sz="1125" dirty="0"/>
          </a:p>
        </p:txBody>
      </p:sp>
      <p:sp>
        <p:nvSpPr>
          <p:cNvPr id="42" name="Text 38"/>
          <p:cNvSpPr/>
          <p:nvPr/>
        </p:nvSpPr>
        <p:spPr>
          <a:xfrm>
            <a:off x="5086350" y="1998464"/>
            <a:ext cx="33289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Gera números de 0 até stop-1</a:t>
            </a:r>
            <a:endParaRPr lang="en-US" sz="900" dirty="0"/>
          </a:p>
        </p:txBody>
      </p:sp>
      <p:sp>
        <p:nvSpPr>
          <p:cNvPr id="43" name="Shape 39"/>
          <p:cNvSpPr/>
          <p:nvPr/>
        </p:nvSpPr>
        <p:spPr>
          <a:xfrm>
            <a:off x="5086350" y="2227064"/>
            <a:ext cx="3257550" cy="296466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4" name="Text 40"/>
          <p:cNvSpPr/>
          <p:nvPr/>
        </p:nvSpPr>
        <p:spPr>
          <a:xfrm>
            <a:off x="5143500" y="2316361"/>
            <a:ext cx="185480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range(5) → [0, 1, 2, 3, 4]</a:t>
            </a:r>
            <a:endParaRPr lang="en-US" sz="900" dirty="0"/>
          </a:p>
        </p:txBody>
      </p:sp>
      <p:sp>
        <p:nvSpPr>
          <p:cNvPr id="45" name="Shape 41"/>
          <p:cNvSpPr/>
          <p:nvPr/>
        </p:nvSpPr>
        <p:spPr>
          <a:xfrm>
            <a:off x="4914900" y="2866430"/>
            <a:ext cx="3600450" cy="112514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6" name="Text 42"/>
          <p:cNvSpPr/>
          <p:nvPr/>
        </p:nvSpPr>
        <p:spPr>
          <a:xfrm>
            <a:off x="5086350" y="3037880"/>
            <a:ext cx="33289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range(start, stop)</a:t>
            </a:r>
            <a:endParaRPr lang="en-US" sz="1125" dirty="0"/>
          </a:p>
        </p:txBody>
      </p:sp>
      <p:sp>
        <p:nvSpPr>
          <p:cNvPr id="47" name="Text 43"/>
          <p:cNvSpPr/>
          <p:nvPr/>
        </p:nvSpPr>
        <p:spPr>
          <a:xfrm>
            <a:off x="5086350" y="3295055"/>
            <a:ext cx="33289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Gera números de start até stop-1</a:t>
            </a:r>
            <a:endParaRPr lang="en-US" sz="900" dirty="0"/>
          </a:p>
        </p:txBody>
      </p:sp>
      <p:sp>
        <p:nvSpPr>
          <p:cNvPr id="48" name="Shape 44"/>
          <p:cNvSpPr/>
          <p:nvPr/>
        </p:nvSpPr>
        <p:spPr>
          <a:xfrm>
            <a:off x="5086350" y="3523655"/>
            <a:ext cx="3257550" cy="296466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9" name="Text 45"/>
          <p:cNvSpPr/>
          <p:nvPr/>
        </p:nvSpPr>
        <p:spPr>
          <a:xfrm>
            <a:off x="5143500" y="3612952"/>
            <a:ext cx="185480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range(2, 6) → [2, 3, 4, 5]</a:t>
            </a:r>
            <a:endParaRPr lang="en-US" sz="900" dirty="0"/>
          </a:p>
        </p:txBody>
      </p:sp>
      <p:sp>
        <p:nvSpPr>
          <p:cNvPr id="50" name="Shape 46"/>
          <p:cNvSpPr/>
          <p:nvPr/>
        </p:nvSpPr>
        <p:spPr>
          <a:xfrm>
            <a:off x="4914900" y="4163020"/>
            <a:ext cx="3600450" cy="112514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1" name="Text 47"/>
          <p:cNvSpPr/>
          <p:nvPr/>
        </p:nvSpPr>
        <p:spPr>
          <a:xfrm>
            <a:off x="5086350" y="4334470"/>
            <a:ext cx="33289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range(start, stop, step)</a:t>
            </a:r>
            <a:endParaRPr lang="en-US" sz="1125" dirty="0"/>
          </a:p>
        </p:txBody>
      </p:sp>
      <p:sp>
        <p:nvSpPr>
          <p:cNvPr id="52" name="Text 48"/>
          <p:cNvSpPr/>
          <p:nvPr/>
        </p:nvSpPr>
        <p:spPr>
          <a:xfrm>
            <a:off x="5086350" y="4591645"/>
            <a:ext cx="33289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Gera números de start até stop-1, pulando de step em step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086350" y="4820245"/>
            <a:ext cx="3257550" cy="296466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4" name="Text 50"/>
          <p:cNvSpPr/>
          <p:nvPr/>
        </p:nvSpPr>
        <p:spPr>
          <a:xfrm>
            <a:off x="5143500" y="4909542"/>
            <a:ext cx="2334946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range(1, 10, 2) → [1, 3, 5, 7, 9]</a:t>
            </a:r>
            <a:endParaRPr lang="en-US" sz="900" dirty="0"/>
          </a:p>
        </p:txBody>
      </p:sp>
      <p:pic>
        <p:nvPicPr>
          <p:cNvPr id="5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696" y="5143500"/>
            <a:ext cx="223197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8288000" cy="1431964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5016698"/>
            <a:ext cx="2143125" cy="2143125"/>
          </a:xfrm>
          <a:prstGeom prst="rect">
            <a:avLst/>
          </a:prstGeom>
          <a:solidFill>
            <a:srgbClr val="000000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457200" y="457200"/>
            <a:ext cx="8229600" cy="342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4584B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 com listas</a:t>
            </a:r>
            <a:endParaRPr lang="en-US" sz="2700" dirty="0"/>
          </a:p>
        </p:txBody>
      </p:sp>
      <p:sp>
        <p:nvSpPr>
          <p:cNvPr id="6" name="Shape 3"/>
          <p:cNvSpPr/>
          <p:nvPr/>
        </p:nvSpPr>
        <p:spPr>
          <a:xfrm>
            <a:off x="457200" y="1028700"/>
            <a:ext cx="3943350" cy="3027164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4"/>
          <p:cNvSpPr/>
          <p:nvPr/>
        </p:nvSpPr>
        <p:spPr>
          <a:xfrm>
            <a:off x="628650" y="1200150"/>
            <a:ext cx="36718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Sintaxe</a:t>
            </a:r>
            <a:endParaRPr lang="en-US" sz="1350" dirty="0"/>
          </a:p>
        </p:txBody>
      </p:sp>
      <p:sp>
        <p:nvSpPr>
          <p:cNvPr id="8" name="Shape 5"/>
          <p:cNvSpPr/>
          <p:nvPr/>
        </p:nvSpPr>
        <p:spPr>
          <a:xfrm>
            <a:off x="628650" y="1543050"/>
            <a:ext cx="3600450" cy="1084064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800100" y="1730573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nomes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1185890" y="1730573"/>
            <a:ext cx="3800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 [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1494523" y="1730573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"Ana"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1880313" y="1730573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2034629" y="1730573"/>
            <a:ext cx="6115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"Bruno"</a:t>
            </a:r>
            <a:endParaRPr lang="en-US" sz="1013" dirty="0"/>
          </a:p>
        </p:txBody>
      </p:sp>
      <p:sp>
        <p:nvSpPr>
          <p:cNvPr id="14" name="Text 11"/>
          <p:cNvSpPr/>
          <p:nvPr/>
        </p:nvSpPr>
        <p:spPr>
          <a:xfrm>
            <a:off x="2574708" y="1730573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2729024" y="1730573"/>
            <a:ext cx="6886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"Carlos"</a:t>
            </a:r>
            <a:endParaRPr lang="en-US" sz="1013" dirty="0"/>
          </a:p>
        </p:txBody>
      </p:sp>
      <p:sp>
        <p:nvSpPr>
          <p:cNvPr id="16" name="Text 13"/>
          <p:cNvSpPr/>
          <p:nvPr/>
        </p:nvSpPr>
        <p:spPr>
          <a:xfrm>
            <a:off x="3346261" y="1730573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]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800100" y="1996678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for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1031574" y="1996678"/>
            <a:ext cx="5343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nome</a:t>
            </a:r>
            <a:endParaRPr lang="en-US" sz="1013" dirty="0"/>
          </a:p>
        </p:txBody>
      </p:sp>
      <p:sp>
        <p:nvSpPr>
          <p:cNvPr id="19" name="Text 16"/>
          <p:cNvSpPr/>
          <p:nvPr/>
        </p:nvSpPr>
        <p:spPr>
          <a:xfrm>
            <a:off x="1494495" y="1996678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1648811" y="1996678"/>
            <a:ext cx="6115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nomes: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1108732" y="2262783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22" name="Text 19"/>
          <p:cNvSpPr/>
          <p:nvPr/>
        </p:nvSpPr>
        <p:spPr>
          <a:xfrm>
            <a:off x="1494523" y="2262783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23" name="Text 20"/>
          <p:cNvSpPr/>
          <p:nvPr/>
        </p:nvSpPr>
        <p:spPr>
          <a:xfrm>
            <a:off x="1571681" y="2262783"/>
            <a:ext cx="5343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"Olá,"</a:t>
            </a:r>
            <a:endParaRPr lang="en-US" sz="1013" dirty="0"/>
          </a:p>
        </p:txBody>
      </p:sp>
      <p:sp>
        <p:nvSpPr>
          <p:cNvPr id="24" name="Text 21"/>
          <p:cNvSpPr/>
          <p:nvPr/>
        </p:nvSpPr>
        <p:spPr>
          <a:xfrm>
            <a:off x="2034601" y="2262783"/>
            <a:ext cx="6115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nome)</a:t>
            </a:r>
            <a:endParaRPr lang="en-US" sz="1013" dirty="0"/>
          </a:p>
        </p:txBody>
      </p:sp>
      <p:sp>
        <p:nvSpPr>
          <p:cNvPr id="25" name="Text 22"/>
          <p:cNvSpPr/>
          <p:nvPr/>
        </p:nvSpPr>
        <p:spPr>
          <a:xfrm>
            <a:off x="628650" y="2798564"/>
            <a:ext cx="36718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Resultado</a:t>
            </a:r>
            <a:endParaRPr lang="en-US" sz="1350" dirty="0"/>
          </a:p>
        </p:txBody>
      </p:sp>
      <p:sp>
        <p:nvSpPr>
          <p:cNvPr id="26" name="Shape 23"/>
          <p:cNvSpPr/>
          <p:nvPr/>
        </p:nvSpPr>
        <p:spPr>
          <a:xfrm>
            <a:off x="628650" y="3141464"/>
            <a:ext cx="3600450" cy="74295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7" name="Shape 24"/>
          <p:cNvSpPr/>
          <p:nvPr/>
        </p:nvSpPr>
        <p:spPr>
          <a:xfrm>
            <a:off x="628650" y="3141464"/>
            <a:ext cx="28575" cy="74295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8" name="Text 25"/>
          <p:cNvSpPr/>
          <p:nvPr/>
        </p:nvSpPr>
        <p:spPr>
          <a:xfrm>
            <a:off x="742950" y="3255764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Olá, Ana</a:t>
            </a:r>
            <a:endParaRPr lang="en-US" sz="900" dirty="0"/>
          </a:p>
        </p:txBody>
      </p:sp>
      <p:sp>
        <p:nvSpPr>
          <p:cNvPr id="29" name="Text 26"/>
          <p:cNvSpPr/>
          <p:nvPr/>
        </p:nvSpPr>
        <p:spPr>
          <a:xfrm>
            <a:off x="742950" y="3427214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Olá, Bruno</a:t>
            </a:r>
            <a:endParaRPr lang="en-US" sz="900" dirty="0"/>
          </a:p>
        </p:txBody>
      </p:sp>
      <p:sp>
        <p:nvSpPr>
          <p:cNvPr id="30" name="Text 27"/>
          <p:cNvSpPr/>
          <p:nvPr/>
        </p:nvSpPr>
        <p:spPr>
          <a:xfrm>
            <a:off x="742950" y="3598664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Olá, Carlos</a:t>
            </a:r>
            <a:endParaRPr lang="en-US" sz="900" dirty="0"/>
          </a:p>
        </p:txBody>
      </p:sp>
      <p:sp>
        <p:nvSpPr>
          <p:cNvPr id="31" name="Shape 28"/>
          <p:cNvSpPr/>
          <p:nvPr/>
        </p:nvSpPr>
        <p:spPr>
          <a:xfrm>
            <a:off x="457200" y="4227314"/>
            <a:ext cx="3943350" cy="35183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2" name="Shape 29"/>
          <p:cNvSpPr/>
          <p:nvPr/>
        </p:nvSpPr>
        <p:spPr>
          <a:xfrm>
            <a:off x="457200" y="4227314"/>
            <a:ext cx="28575" cy="637580"/>
          </a:xfrm>
          <a:prstGeom prst="rect">
            <a:avLst/>
          </a:prstGeom>
          <a:solidFill>
            <a:srgbClr val="60A5FA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4474666"/>
            <a:ext cx="142875" cy="142875"/>
          </a:xfrm>
          <a:prstGeom prst="rect">
            <a:avLst/>
          </a:prstGeom>
        </p:spPr>
      </p:pic>
      <p:sp>
        <p:nvSpPr>
          <p:cNvPr id="34" name="Text 30"/>
          <p:cNvSpPr/>
          <p:nvPr/>
        </p:nvSpPr>
        <p:spPr>
          <a:xfrm>
            <a:off x="800100" y="4370189"/>
            <a:ext cx="4787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 laço</a:t>
            </a:r>
            <a:endParaRPr lang="en-US" sz="1013" dirty="0"/>
          </a:p>
        </p:txBody>
      </p:sp>
      <p:sp>
        <p:nvSpPr>
          <p:cNvPr id="35" name="Text 31"/>
          <p:cNvSpPr/>
          <p:nvPr/>
        </p:nvSpPr>
        <p:spPr>
          <a:xfrm>
            <a:off x="1207461" y="4377333"/>
            <a:ext cx="30294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for</a:t>
            </a:r>
            <a:endParaRPr lang="en-US" sz="1013" dirty="0"/>
          </a:p>
        </p:txBody>
      </p:sp>
      <p:sp>
        <p:nvSpPr>
          <p:cNvPr id="36" name="Text 32"/>
          <p:cNvSpPr/>
          <p:nvPr/>
        </p:nvSpPr>
        <p:spPr>
          <a:xfrm>
            <a:off x="804552" y="4603010"/>
            <a:ext cx="3262210" cy="35183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pode iterar sobre qualquer sequência, como listas, strings, tuplas e dicionários.</a:t>
            </a:r>
            <a:endParaRPr lang="en-US" sz="1013" dirty="0"/>
          </a:p>
        </p:txBody>
      </p:sp>
      <p:sp>
        <p:nvSpPr>
          <p:cNvPr id="37" name="Shape 33"/>
          <p:cNvSpPr/>
          <p:nvPr/>
        </p:nvSpPr>
        <p:spPr>
          <a:xfrm>
            <a:off x="4743450" y="1028700"/>
            <a:ext cx="3943350" cy="550247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8" name="Text 34"/>
          <p:cNvSpPr/>
          <p:nvPr/>
        </p:nvSpPr>
        <p:spPr>
          <a:xfrm>
            <a:off x="4914900" y="1200150"/>
            <a:ext cx="36718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Outros exemplos</a:t>
            </a:r>
            <a:endParaRPr lang="en-US" sz="1350" dirty="0"/>
          </a:p>
        </p:txBody>
      </p:sp>
      <p:sp>
        <p:nvSpPr>
          <p:cNvPr id="39" name="Text 35"/>
          <p:cNvSpPr/>
          <p:nvPr/>
        </p:nvSpPr>
        <p:spPr>
          <a:xfrm>
            <a:off x="4914900" y="1543050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Iterando sobre uma string:</a:t>
            </a:r>
            <a:endParaRPr lang="en-US" sz="1125" dirty="0"/>
          </a:p>
        </p:txBody>
      </p:sp>
      <p:sp>
        <p:nvSpPr>
          <p:cNvPr id="40" name="Shape 36"/>
          <p:cNvSpPr/>
          <p:nvPr/>
        </p:nvSpPr>
        <p:spPr>
          <a:xfrm>
            <a:off x="4914900" y="1800225"/>
            <a:ext cx="3600450" cy="817959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1" name="Text 37"/>
          <p:cNvSpPr/>
          <p:nvPr/>
        </p:nvSpPr>
        <p:spPr>
          <a:xfrm>
            <a:off x="5086350" y="1987748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for</a:t>
            </a:r>
            <a:endParaRPr lang="en-US" sz="1013" dirty="0"/>
          </a:p>
        </p:txBody>
      </p:sp>
      <p:sp>
        <p:nvSpPr>
          <p:cNvPr id="42" name="Text 38"/>
          <p:cNvSpPr/>
          <p:nvPr/>
        </p:nvSpPr>
        <p:spPr>
          <a:xfrm>
            <a:off x="5317824" y="1987748"/>
            <a:ext cx="6115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letra</a:t>
            </a:r>
            <a:endParaRPr lang="en-US" sz="1013" dirty="0"/>
          </a:p>
        </p:txBody>
      </p:sp>
      <p:sp>
        <p:nvSpPr>
          <p:cNvPr id="43" name="Text 39"/>
          <p:cNvSpPr/>
          <p:nvPr/>
        </p:nvSpPr>
        <p:spPr>
          <a:xfrm>
            <a:off x="5857903" y="1987748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</a:t>
            </a:r>
            <a:endParaRPr lang="en-US" sz="1013" dirty="0"/>
          </a:p>
        </p:txBody>
      </p:sp>
      <p:sp>
        <p:nvSpPr>
          <p:cNvPr id="44" name="Text 40"/>
          <p:cNvSpPr/>
          <p:nvPr/>
        </p:nvSpPr>
        <p:spPr>
          <a:xfrm>
            <a:off x="6089377" y="1987748"/>
            <a:ext cx="6886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"Python"</a:t>
            </a:r>
            <a:endParaRPr lang="en-US" sz="1013" dirty="0"/>
          </a:p>
        </p:txBody>
      </p:sp>
      <p:sp>
        <p:nvSpPr>
          <p:cNvPr id="45" name="Text 41"/>
          <p:cNvSpPr/>
          <p:nvPr/>
        </p:nvSpPr>
        <p:spPr>
          <a:xfrm>
            <a:off x="6706614" y="1987748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:</a:t>
            </a:r>
            <a:endParaRPr lang="en-US" sz="1013" dirty="0"/>
          </a:p>
        </p:txBody>
      </p:sp>
      <p:sp>
        <p:nvSpPr>
          <p:cNvPr id="46" name="Text 42"/>
          <p:cNvSpPr/>
          <p:nvPr/>
        </p:nvSpPr>
        <p:spPr>
          <a:xfrm>
            <a:off x="5394982" y="2253853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47" name="Text 43"/>
          <p:cNvSpPr/>
          <p:nvPr/>
        </p:nvSpPr>
        <p:spPr>
          <a:xfrm>
            <a:off x="5780773" y="2253853"/>
            <a:ext cx="6115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(letra)</a:t>
            </a:r>
            <a:endParaRPr lang="en-US" sz="1013" dirty="0"/>
          </a:p>
        </p:txBody>
      </p:sp>
      <p:sp>
        <p:nvSpPr>
          <p:cNvPr id="48" name="Shape 44"/>
          <p:cNvSpPr/>
          <p:nvPr/>
        </p:nvSpPr>
        <p:spPr>
          <a:xfrm>
            <a:off x="4914900" y="2732484"/>
            <a:ext cx="3600450" cy="12573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9" name="Shape 45"/>
          <p:cNvSpPr/>
          <p:nvPr/>
        </p:nvSpPr>
        <p:spPr>
          <a:xfrm>
            <a:off x="4914900" y="2732484"/>
            <a:ext cx="28575" cy="125730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0" name="Text 46"/>
          <p:cNvSpPr/>
          <p:nvPr/>
        </p:nvSpPr>
        <p:spPr>
          <a:xfrm>
            <a:off x="5029200" y="2846784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</a:t>
            </a:r>
            <a:endParaRPr lang="en-US" sz="900" dirty="0"/>
          </a:p>
        </p:txBody>
      </p:sp>
      <p:sp>
        <p:nvSpPr>
          <p:cNvPr id="51" name="Text 47"/>
          <p:cNvSpPr/>
          <p:nvPr/>
        </p:nvSpPr>
        <p:spPr>
          <a:xfrm>
            <a:off x="5029200" y="3018234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y</a:t>
            </a:r>
            <a:endParaRPr lang="en-US" sz="900" dirty="0"/>
          </a:p>
        </p:txBody>
      </p:sp>
      <p:sp>
        <p:nvSpPr>
          <p:cNvPr id="52" name="Text 48"/>
          <p:cNvSpPr/>
          <p:nvPr/>
        </p:nvSpPr>
        <p:spPr>
          <a:xfrm>
            <a:off x="5029200" y="3189684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t</a:t>
            </a:r>
            <a:endParaRPr lang="en-US" sz="900" dirty="0"/>
          </a:p>
        </p:txBody>
      </p:sp>
      <p:sp>
        <p:nvSpPr>
          <p:cNvPr id="53" name="Text 49"/>
          <p:cNvSpPr/>
          <p:nvPr/>
        </p:nvSpPr>
        <p:spPr>
          <a:xfrm>
            <a:off x="5029200" y="3361134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h</a:t>
            </a:r>
            <a:endParaRPr lang="en-US" sz="900" dirty="0"/>
          </a:p>
        </p:txBody>
      </p:sp>
      <p:sp>
        <p:nvSpPr>
          <p:cNvPr id="54" name="Text 50"/>
          <p:cNvSpPr/>
          <p:nvPr/>
        </p:nvSpPr>
        <p:spPr>
          <a:xfrm>
            <a:off x="5029200" y="3532584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o</a:t>
            </a:r>
            <a:endParaRPr lang="en-US" sz="900" dirty="0"/>
          </a:p>
        </p:txBody>
      </p:sp>
      <p:sp>
        <p:nvSpPr>
          <p:cNvPr id="55" name="Text 51"/>
          <p:cNvSpPr/>
          <p:nvPr/>
        </p:nvSpPr>
        <p:spPr>
          <a:xfrm>
            <a:off x="5029200" y="3704034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</a:t>
            </a:r>
            <a:endParaRPr lang="en-US" sz="900" dirty="0"/>
          </a:p>
        </p:txBody>
      </p:sp>
      <p:sp>
        <p:nvSpPr>
          <p:cNvPr id="56" name="Text 52"/>
          <p:cNvSpPr/>
          <p:nvPr/>
        </p:nvSpPr>
        <p:spPr>
          <a:xfrm>
            <a:off x="4914900" y="4161234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 enumerate() para obter índice:</a:t>
            </a:r>
            <a:endParaRPr lang="en-US" sz="1125" dirty="0"/>
          </a:p>
        </p:txBody>
      </p:sp>
      <p:sp>
        <p:nvSpPr>
          <p:cNvPr id="57" name="Shape 53"/>
          <p:cNvSpPr/>
          <p:nvPr/>
        </p:nvSpPr>
        <p:spPr>
          <a:xfrm>
            <a:off x="4914900" y="4418409"/>
            <a:ext cx="3600450" cy="1084064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8" name="Text 54"/>
          <p:cNvSpPr/>
          <p:nvPr/>
        </p:nvSpPr>
        <p:spPr>
          <a:xfrm>
            <a:off x="5086350" y="4605933"/>
            <a:ext cx="5343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frutas</a:t>
            </a:r>
            <a:endParaRPr lang="en-US" sz="1013" dirty="0"/>
          </a:p>
        </p:txBody>
      </p:sp>
      <p:sp>
        <p:nvSpPr>
          <p:cNvPr id="59" name="Text 55"/>
          <p:cNvSpPr/>
          <p:nvPr/>
        </p:nvSpPr>
        <p:spPr>
          <a:xfrm>
            <a:off x="5549271" y="4605933"/>
            <a:ext cx="3800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 [</a:t>
            </a:r>
            <a:endParaRPr lang="en-US" sz="1013" dirty="0"/>
          </a:p>
        </p:txBody>
      </p:sp>
      <p:sp>
        <p:nvSpPr>
          <p:cNvPr id="60" name="Text 56"/>
          <p:cNvSpPr/>
          <p:nvPr/>
        </p:nvSpPr>
        <p:spPr>
          <a:xfrm>
            <a:off x="5857903" y="4605933"/>
            <a:ext cx="5343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"maçã"</a:t>
            </a:r>
            <a:endParaRPr lang="en-US" sz="1013" dirty="0"/>
          </a:p>
        </p:txBody>
      </p:sp>
      <p:sp>
        <p:nvSpPr>
          <p:cNvPr id="61" name="Text 57"/>
          <p:cNvSpPr/>
          <p:nvPr/>
        </p:nvSpPr>
        <p:spPr>
          <a:xfrm>
            <a:off x="6320823" y="4605933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</a:t>
            </a:r>
            <a:endParaRPr lang="en-US" sz="1013" dirty="0"/>
          </a:p>
        </p:txBody>
      </p:sp>
      <p:sp>
        <p:nvSpPr>
          <p:cNvPr id="62" name="Text 58"/>
          <p:cNvSpPr/>
          <p:nvPr/>
        </p:nvSpPr>
        <p:spPr>
          <a:xfrm>
            <a:off x="6475140" y="4605933"/>
            <a:ext cx="6886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"banana"</a:t>
            </a:r>
            <a:endParaRPr lang="en-US" sz="1013" dirty="0"/>
          </a:p>
        </p:txBody>
      </p:sp>
      <p:sp>
        <p:nvSpPr>
          <p:cNvPr id="63" name="Text 59"/>
          <p:cNvSpPr/>
          <p:nvPr/>
        </p:nvSpPr>
        <p:spPr>
          <a:xfrm>
            <a:off x="7092376" y="4605933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</a:t>
            </a:r>
            <a:endParaRPr lang="en-US" sz="1013" dirty="0"/>
          </a:p>
        </p:txBody>
      </p:sp>
      <p:sp>
        <p:nvSpPr>
          <p:cNvPr id="64" name="Text 60"/>
          <p:cNvSpPr/>
          <p:nvPr/>
        </p:nvSpPr>
        <p:spPr>
          <a:xfrm>
            <a:off x="7246693" y="4605933"/>
            <a:ext cx="76583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"laranja"</a:t>
            </a:r>
            <a:endParaRPr lang="en-US" sz="1013" dirty="0"/>
          </a:p>
        </p:txBody>
      </p:sp>
      <p:sp>
        <p:nvSpPr>
          <p:cNvPr id="65" name="Text 61"/>
          <p:cNvSpPr/>
          <p:nvPr/>
        </p:nvSpPr>
        <p:spPr>
          <a:xfrm>
            <a:off x="7941087" y="4605933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]</a:t>
            </a:r>
            <a:endParaRPr lang="en-US" sz="1013" dirty="0"/>
          </a:p>
        </p:txBody>
      </p:sp>
      <p:sp>
        <p:nvSpPr>
          <p:cNvPr id="66" name="Text 62"/>
          <p:cNvSpPr/>
          <p:nvPr/>
        </p:nvSpPr>
        <p:spPr>
          <a:xfrm>
            <a:off x="5086350" y="4872038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for</a:t>
            </a:r>
            <a:endParaRPr lang="en-US" sz="1013" dirty="0"/>
          </a:p>
        </p:txBody>
      </p:sp>
      <p:sp>
        <p:nvSpPr>
          <p:cNvPr id="67" name="Text 63"/>
          <p:cNvSpPr/>
          <p:nvPr/>
        </p:nvSpPr>
        <p:spPr>
          <a:xfrm>
            <a:off x="5317824" y="4872038"/>
            <a:ext cx="8429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i, fruta</a:t>
            </a:r>
            <a:endParaRPr lang="en-US" sz="1013" dirty="0"/>
          </a:p>
        </p:txBody>
      </p:sp>
      <p:sp>
        <p:nvSpPr>
          <p:cNvPr id="68" name="Text 64"/>
          <p:cNvSpPr/>
          <p:nvPr/>
        </p:nvSpPr>
        <p:spPr>
          <a:xfrm>
            <a:off x="6089377" y="4872038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</a:t>
            </a:r>
            <a:endParaRPr lang="en-US" sz="1013" dirty="0"/>
          </a:p>
        </p:txBody>
      </p:sp>
      <p:sp>
        <p:nvSpPr>
          <p:cNvPr id="69" name="Text 65"/>
          <p:cNvSpPr/>
          <p:nvPr/>
        </p:nvSpPr>
        <p:spPr>
          <a:xfrm>
            <a:off x="6320851" y="4872038"/>
            <a:ext cx="76583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enumerate</a:t>
            </a:r>
            <a:endParaRPr lang="en-US" sz="1013" dirty="0"/>
          </a:p>
        </p:txBody>
      </p:sp>
      <p:sp>
        <p:nvSpPr>
          <p:cNvPr id="70" name="Text 66"/>
          <p:cNvSpPr/>
          <p:nvPr/>
        </p:nvSpPr>
        <p:spPr>
          <a:xfrm>
            <a:off x="7015246" y="4872038"/>
            <a:ext cx="76583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(frutas):</a:t>
            </a:r>
            <a:endParaRPr lang="en-US" sz="1013" dirty="0"/>
          </a:p>
        </p:txBody>
      </p:sp>
      <p:sp>
        <p:nvSpPr>
          <p:cNvPr id="71" name="Text 67"/>
          <p:cNvSpPr/>
          <p:nvPr/>
        </p:nvSpPr>
        <p:spPr>
          <a:xfrm>
            <a:off x="5394982" y="513814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72" name="Text 68"/>
          <p:cNvSpPr/>
          <p:nvPr/>
        </p:nvSpPr>
        <p:spPr>
          <a:xfrm>
            <a:off x="5780773" y="5138142"/>
            <a:ext cx="3800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(i,</a:t>
            </a:r>
            <a:endParaRPr lang="en-US" sz="1013" dirty="0"/>
          </a:p>
        </p:txBody>
      </p:sp>
      <p:sp>
        <p:nvSpPr>
          <p:cNvPr id="73" name="Text 69"/>
          <p:cNvSpPr/>
          <p:nvPr/>
        </p:nvSpPr>
        <p:spPr>
          <a:xfrm>
            <a:off x="6089405" y="5138142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"-"</a:t>
            </a:r>
            <a:endParaRPr lang="en-US" sz="1013" dirty="0"/>
          </a:p>
        </p:txBody>
      </p:sp>
      <p:sp>
        <p:nvSpPr>
          <p:cNvPr id="74" name="Text 70"/>
          <p:cNvSpPr/>
          <p:nvPr/>
        </p:nvSpPr>
        <p:spPr>
          <a:xfrm>
            <a:off x="6320879" y="5138142"/>
            <a:ext cx="6886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fruta)</a:t>
            </a:r>
            <a:endParaRPr lang="en-US" sz="1013" dirty="0"/>
          </a:p>
        </p:txBody>
      </p:sp>
      <p:sp>
        <p:nvSpPr>
          <p:cNvPr id="75" name="Shape 71"/>
          <p:cNvSpPr/>
          <p:nvPr/>
        </p:nvSpPr>
        <p:spPr>
          <a:xfrm>
            <a:off x="4914900" y="5616773"/>
            <a:ext cx="3600450" cy="74295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6" name="Shape 72"/>
          <p:cNvSpPr/>
          <p:nvPr/>
        </p:nvSpPr>
        <p:spPr>
          <a:xfrm>
            <a:off x="4914900" y="5616773"/>
            <a:ext cx="28575" cy="74295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7" name="Text 73"/>
          <p:cNvSpPr/>
          <p:nvPr/>
        </p:nvSpPr>
        <p:spPr>
          <a:xfrm>
            <a:off x="5029200" y="5731073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0 - maçã</a:t>
            </a:r>
            <a:endParaRPr lang="en-US" sz="900" dirty="0"/>
          </a:p>
        </p:txBody>
      </p:sp>
      <p:sp>
        <p:nvSpPr>
          <p:cNvPr id="78" name="Text 74"/>
          <p:cNvSpPr/>
          <p:nvPr/>
        </p:nvSpPr>
        <p:spPr>
          <a:xfrm>
            <a:off x="5029200" y="5902523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1 - banana</a:t>
            </a:r>
            <a:endParaRPr lang="en-US" sz="900" dirty="0"/>
          </a:p>
        </p:txBody>
      </p:sp>
      <p:sp>
        <p:nvSpPr>
          <p:cNvPr id="79" name="Text 75"/>
          <p:cNvSpPr/>
          <p:nvPr/>
        </p:nvSpPr>
        <p:spPr>
          <a:xfrm>
            <a:off x="5029200" y="6073973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2 - laranja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43473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4291608"/>
            <a:ext cx="2143125" cy="2143125"/>
          </a:xfrm>
          <a:prstGeom prst="rect">
            <a:avLst/>
          </a:prstGeom>
          <a:solidFill>
            <a:srgbClr val="000000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457200" y="457200"/>
            <a:ext cx="8229600" cy="369689"/>
          </a:xfrm>
          <a:prstGeom prst="rect">
            <a:avLst/>
          </a:prstGeom>
          <a:solidFill>
            <a:srgbClr val="4584B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457200" y="435769"/>
            <a:ext cx="3195544" cy="3839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Controle de fluxo -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3581307" y="460772"/>
            <a:ext cx="1100305" cy="3893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break</a:t>
            </a:r>
            <a:endParaRPr lang="en-US" sz="2700" dirty="0"/>
          </a:p>
        </p:txBody>
      </p:sp>
      <p:sp>
        <p:nvSpPr>
          <p:cNvPr id="7" name="Text 4"/>
          <p:cNvSpPr/>
          <p:nvPr/>
        </p:nvSpPr>
        <p:spPr>
          <a:xfrm>
            <a:off x="4610174" y="435769"/>
            <a:ext cx="452679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</a:t>
            </a:r>
            <a:endParaRPr lang="en-US" sz="2700" dirty="0"/>
          </a:p>
        </p:txBody>
      </p:sp>
      <p:sp>
        <p:nvSpPr>
          <p:cNvPr id="8" name="Text 5"/>
          <p:cNvSpPr/>
          <p:nvPr/>
        </p:nvSpPr>
        <p:spPr>
          <a:xfrm>
            <a:off x="4991416" y="460772"/>
            <a:ext cx="1717625" cy="3893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continue</a:t>
            </a:r>
            <a:endParaRPr lang="en-US" sz="2700" dirty="0"/>
          </a:p>
        </p:txBody>
      </p:sp>
      <p:sp>
        <p:nvSpPr>
          <p:cNvPr id="9" name="Shape 6"/>
          <p:cNvSpPr/>
          <p:nvPr/>
        </p:nvSpPr>
        <p:spPr>
          <a:xfrm>
            <a:off x="457200" y="1055489"/>
            <a:ext cx="3943350" cy="4579144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Shape 7"/>
          <p:cNvSpPr/>
          <p:nvPr/>
        </p:nvSpPr>
        <p:spPr>
          <a:xfrm>
            <a:off x="628650" y="1226939"/>
            <a:ext cx="278606" cy="342900"/>
          </a:xfrm>
          <a:prstGeom prst="round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312664"/>
            <a:ext cx="107156" cy="142875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1021556" y="1284089"/>
            <a:ext cx="52894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break</a:t>
            </a:r>
            <a:endParaRPr lang="en-US" sz="1350" dirty="0"/>
          </a:p>
        </p:txBody>
      </p:sp>
      <p:sp>
        <p:nvSpPr>
          <p:cNvPr id="13" name="Text 9"/>
          <p:cNvSpPr/>
          <p:nvPr/>
        </p:nvSpPr>
        <p:spPr>
          <a:xfrm>
            <a:off x="628650" y="1684139"/>
            <a:ext cx="36718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Interrompe completamente o laço e continua a execução após o bloco.</a:t>
            </a:r>
            <a:endParaRPr lang="en-US" sz="1013" dirty="0"/>
          </a:p>
        </p:txBody>
      </p:sp>
      <p:sp>
        <p:nvSpPr>
          <p:cNvPr id="14" name="Shape 10"/>
          <p:cNvSpPr/>
          <p:nvPr/>
        </p:nvSpPr>
        <p:spPr>
          <a:xfrm>
            <a:off x="628650" y="2198489"/>
            <a:ext cx="3600450" cy="1350169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1"/>
          <p:cNvSpPr/>
          <p:nvPr/>
        </p:nvSpPr>
        <p:spPr>
          <a:xfrm>
            <a:off x="800100" y="2386013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for</a:t>
            </a:r>
            <a:endParaRPr lang="en-US" sz="1013" dirty="0"/>
          </a:p>
        </p:txBody>
      </p:sp>
      <p:sp>
        <p:nvSpPr>
          <p:cNvPr id="16" name="Text 12"/>
          <p:cNvSpPr/>
          <p:nvPr/>
        </p:nvSpPr>
        <p:spPr>
          <a:xfrm>
            <a:off x="1031574" y="2386013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</a:t>
            </a:r>
            <a:endParaRPr lang="en-US" sz="1013" dirty="0"/>
          </a:p>
        </p:txBody>
      </p:sp>
      <p:sp>
        <p:nvSpPr>
          <p:cNvPr id="17" name="Text 13"/>
          <p:cNvSpPr/>
          <p:nvPr/>
        </p:nvSpPr>
        <p:spPr>
          <a:xfrm>
            <a:off x="1263048" y="2386013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</a:t>
            </a:r>
            <a:endParaRPr lang="en-US" sz="1013" dirty="0"/>
          </a:p>
        </p:txBody>
      </p:sp>
      <p:sp>
        <p:nvSpPr>
          <p:cNvPr id="18" name="Text 14"/>
          <p:cNvSpPr/>
          <p:nvPr/>
        </p:nvSpPr>
        <p:spPr>
          <a:xfrm>
            <a:off x="1494523" y="2386013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range</a:t>
            </a:r>
            <a:endParaRPr lang="en-US" sz="1013" dirty="0"/>
          </a:p>
        </p:txBody>
      </p:sp>
      <p:sp>
        <p:nvSpPr>
          <p:cNvPr id="19" name="Text 15"/>
          <p:cNvSpPr/>
          <p:nvPr/>
        </p:nvSpPr>
        <p:spPr>
          <a:xfrm>
            <a:off x="1880313" y="2386013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20" name="Text 16"/>
          <p:cNvSpPr/>
          <p:nvPr/>
        </p:nvSpPr>
        <p:spPr>
          <a:xfrm>
            <a:off x="1957471" y="2386013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10</a:t>
            </a:r>
            <a:endParaRPr lang="en-US" sz="1013" dirty="0"/>
          </a:p>
        </p:txBody>
      </p:sp>
      <p:sp>
        <p:nvSpPr>
          <p:cNvPr id="21" name="Text 17"/>
          <p:cNvSpPr/>
          <p:nvPr/>
        </p:nvSpPr>
        <p:spPr>
          <a:xfrm>
            <a:off x="2111787" y="2386013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):</a:t>
            </a:r>
            <a:endParaRPr lang="en-US" sz="1013" dirty="0"/>
          </a:p>
        </p:txBody>
      </p:sp>
      <p:sp>
        <p:nvSpPr>
          <p:cNvPr id="22" name="Text 18"/>
          <p:cNvSpPr/>
          <p:nvPr/>
        </p:nvSpPr>
        <p:spPr>
          <a:xfrm>
            <a:off x="1108732" y="2652117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if</a:t>
            </a:r>
            <a:endParaRPr lang="en-US" sz="1013" dirty="0"/>
          </a:p>
        </p:txBody>
      </p:sp>
      <p:sp>
        <p:nvSpPr>
          <p:cNvPr id="23" name="Text 19"/>
          <p:cNvSpPr/>
          <p:nvPr/>
        </p:nvSpPr>
        <p:spPr>
          <a:xfrm>
            <a:off x="1263048" y="2652117"/>
            <a:ext cx="5343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 ==</a:t>
            </a:r>
            <a:endParaRPr lang="en-US" sz="1013" dirty="0"/>
          </a:p>
        </p:txBody>
      </p:sp>
      <p:sp>
        <p:nvSpPr>
          <p:cNvPr id="24" name="Text 20"/>
          <p:cNvSpPr/>
          <p:nvPr/>
        </p:nvSpPr>
        <p:spPr>
          <a:xfrm>
            <a:off x="1725969" y="265211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5</a:t>
            </a:r>
            <a:endParaRPr lang="en-US" sz="1013" dirty="0"/>
          </a:p>
        </p:txBody>
      </p:sp>
      <p:sp>
        <p:nvSpPr>
          <p:cNvPr id="25" name="Text 21"/>
          <p:cNvSpPr/>
          <p:nvPr/>
        </p:nvSpPr>
        <p:spPr>
          <a:xfrm>
            <a:off x="1803127" y="265211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:</a:t>
            </a:r>
            <a:endParaRPr lang="en-US" sz="1013" dirty="0"/>
          </a:p>
        </p:txBody>
      </p:sp>
      <p:sp>
        <p:nvSpPr>
          <p:cNvPr id="26" name="Text 22"/>
          <p:cNvSpPr/>
          <p:nvPr/>
        </p:nvSpPr>
        <p:spPr>
          <a:xfrm>
            <a:off x="1417337" y="291822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break</a:t>
            </a:r>
            <a:endParaRPr lang="en-US" sz="1013" dirty="0"/>
          </a:p>
        </p:txBody>
      </p:sp>
      <p:sp>
        <p:nvSpPr>
          <p:cNvPr id="27" name="Text 23"/>
          <p:cNvSpPr/>
          <p:nvPr/>
        </p:nvSpPr>
        <p:spPr>
          <a:xfrm>
            <a:off x="1108732" y="3184327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28" name="Text 24"/>
          <p:cNvSpPr/>
          <p:nvPr/>
        </p:nvSpPr>
        <p:spPr>
          <a:xfrm>
            <a:off x="1494523" y="3184327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(i)</a:t>
            </a:r>
            <a:endParaRPr lang="en-US" sz="1013" dirty="0"/>
          </a:p>
        </p:txBody>
      </p:sp>
      <p:sp>
        <p:nvSpPr>
          <p:cNvPr id="29" name="Text 25"/>
          <p:cNvSpPr/>
          <p:nvPr/>
        </p:nvSpPr>
        <p:spPr>
          <a:xfrm>
            <a:off x="628650" y="3662958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Resultado:</a:t>
            </a:r>
            <a:endParaRPr lang="en-US" sz="1125" dirty="0"/>
          </a:p>
        </p:txBody>
      </p:sp>
      <p:sp>
        <p:nvSpPr>
          <p:cNvPr id="30" name="Shape 26"/>
          <p:cNvSpPr/>
          <p:nvPr/>
        </p:nvSpPr>
        <p:spPr>
          <a:xfrm>
            <a:off x="628650" y="3920133"/>
            <a:ext cx="3600450" cy="108585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1" name="Shape 27"/>
          <p:cNvSpPr/>
          <p:nvPr/>
        </p:nvSpPr>
        <p:spPr>
          <a:xfrm>
            <a:off x="628650" y="3920133"/>
            <a:ext cx="28575" cy="108585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2" name="Text 28"/>
          <p:cNvSpPr/>
          <p:nvPr/>
        </p:nvSpPr>
        <p:spPr>
          <a:xfrm>
            <a:off x="742950" y="4034433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0</a:t>
            </a:r>
            <a:endParaRPr lang="en-US" sz="900" dirty="0"/>
          </a:p>
        </p:txBody>
      </p:sp>
      <p:sp>
        <p:nvSpPr>
          <p:cNvPr id="33" name="Text 29"/>
          <p:cNvSpPr/>
          <p:nvPr/>
        </p:nvSpPr>
        <p:spPr>
          <a:xfrm>
            <a:off x="742950" y="4205883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1</a:t>
            </a:r>
            <a:endParaRPr lang="en-US" sz="900" dirty="0"/>
          </a:p>
        </p:txBody>
      </p:sp>
      <p:sp>
        <p:nvSpPr>
          <p:cNvPr id="34" name="Text 30"/>
          <p:cNvSpPr/>
          <p:nvPr/>
        </p:nvSpPr>
        <p:spPr>
          <a:xfrm>
            <a:off x="742950" y="4377333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2</a:t>
            </a:r>
            <a:endParaRPr lang="en-US" sz="900" dirty="0"/>
          </a:p>
        </p:txBody>
      </p:sp>
      <p:sp>
        <p:nvSpPr>
          <p:cNvPr id="35" name="Text 31"/>
          <p:cNvSpPr/>
          <p:nvPr/>
        </p:nvSpPr>
        <p:spPr>
          <a:xfrm>
            <a:off x="742950" y="4548783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3</a:t>
            </a:r>
            <a:endParaRPr lang="en-US" sz="900" dirty="0"/>
          </a:p>
        </p:txBody>
      </p:sp>
      <p:sp>
        <p:nvSpPr>
          <p:cNvPr id="36" name="Text 32"/>
          <p:cNvSpPr/>
          <p:nvPr/>
        </p:nvSpPr>
        <p:spPr>
          <a:xfrm>
            <a:off x="742950" y="4720233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4</a:t>
            </a:r>
            <a:endParaRPr lang="en-US" sz="900" dirty="0"/>
          </a:p>
        </p:txBody>
      </p:sp>
      <p:sp>
        <p:nvSpPr>
          <p:cNvPr id="37" name="Shape 33"/>
          <p:cNvSpPr/>
          <p:nvPr/>
        </p:nvSpPr>
        <p:spPr>
          <a:xfrm>
            <a:off x="628650" y="5120283"/>
            <a:ext cx="3600450" cy="342900"/>
          </a:xfrm>
          <a:prstGeom prst="rect">
            <a:avLst/>
          </a:prstGeom>
          <a:solidFill>
            <a:srgbClr val="FEF2F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8" name="Shape 34"/>
          <p:cNvSpPr/>
          <p:nvPr/>
        </p:nvSpPr>
        <p:spPr>
          <a:xfrm>
            <a:off x="628650" y="5120283"/>
            <a:ext cx="28575" cy="342900"/>
          </a:xfrm>
          <a:prstGeom prst="rect">
            <a:avLst/>
          </a:prstGeom>
          <a:solidFill>
            <a:srgbClr val="F8717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375" y="5227439"/>
            <a:ext cx="128588" cy="128588"/>
          </a:xfrm>
          <a:prstGeom prst="rect">
            <a:avLst/>
          </a:prstGeom>
        </p:spPr>
      </p:pic>
      <p:sp>
        <p:nvSpPr>
          <p:cNvPr id="40" name="Text 35"/>
          <p:cNvSpPr/>
          <p:nvPr/>
        </p:nvSpPr>
        <p:spPr>
          <a:xfrm>
            <a:off x="900113" y="5206008"/>
            <a:ext cx="214608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 loop para completamente quando i = 5</a:t>
            </a:r>
            <a:endParaRPr lang="en-US" sz="900" dirty="0"/>
          </a:p>
        </p:txBody>
      </p:sp>
      <p:sp>
        <p:nvSpPr>
          <p:cNvPr id="41" name="Shape 36"/>
          <p:cNvSpPr/>
          <p:nvPr/>
        </p:nvSpPr>
        <p:spPr>
          <a:xfrm>
            <a:off x="4743450" y="1055489"/>
            <a:ext cx="3943350" cy="4750594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2" name="Shape 37"/>
          <p:cNvSpPr/>
          <p:nvPr/>
        </p:nvSpPr>
        <p:spPr>
          <a:xfrm>
            <a:off x="4914900" y="1226939"/>
            <a:ext cx="314325" cy="342900"/>
          </a:xfrm>
          <a:prstGeom prst="ellipse">
            <a:avLst/>
          </a:prstGeom>
          <a:solidFill>
            <a:srgbClr val="F59E0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0625" y="1312664"/>
            <a:ext cx="142875" cy="142875"/>
          </a:xfrm>
          <a:prstGeom prst="rect">
            <a:avLst/>
          </a:prstGeom>
        </p:spPr>
      </p:pic>
      <p:sp>
        <p:nvSpPr>
          <p:cNvPr id="44" name="Text 38"/>
          <p:cNvSpPr/>
          <p:nvPr/>
        </p:nvSpPr>
        <p:spPr>
          <a:xfrm>
            <a:off x="5343525" y="1284089"/>
            <a:ext cx="78578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continue</a:t>
            </a:r>
            <a:endParaRPr lang="en-US" sz="1350" dirty="0"/>
          </a:p>
        </p:txBody>
      </p:sp>
      <p:sp>
        <p:nvSpPr>
          <p:cNvPr id="45" name="Text 39"/>
          <p:cNvSpPr/>
          <p:nvPr/>
        </p:nvSpPr>
        <p:spPr>
          <a:xfrm>
            <a:off x="4914900" y="1684139"/>
            <a:ext cx="36718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Pula para a próxima iteração do laço, ignorando o código restante na iteração atual.</a:t>
            </a:r>
            <a:endParaRPr lang="en-US" sz="1013" dirty="0"/>
          </a:p>
        </p:txBody>
      </p:sp>
      <p:sp>
        <p:nvSpPr>
          <p:cNvPr id="46" name="Shape 40"/>
          <p:cNvSpPr/>
          <p:nvPr/>
        </p:nvSpPr>
        <p:spPr>
          <a:xfrm>
            <a:off x="4914900" y="2198489"/>
            <a:ext cx="3600450" cy="1350169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7" name="Text 41"/>
          <p:cNvSpPr/>
          <p:nvPr/>
        </p:nvSpPr>
        <p:spPr>
          <a:xfrm>
            <a:off x="5086350" y="2386013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for</a:t>
            </a:r>
            <a:endParaRPr lang="en-US" sz="1013" dirty="0"/>
          </a:p>
        </p:txBody>
      </p:sp>
      <p:sp>
        <p:nvSpPr>
          <p:cNvPr id="48" name="Text 42"/>
          <p:cNvSpPr/>
          <p:nvPr/>
        </p:nvSpPr>
        <p:spPr>
          <a:xfrm>
            <a:off x="5317824" y="2386013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</a:t>
            </a:r>
            <a:endParaRPr lang="en-US" sz="1013" dirty="0"/>
          </a:p>
        </p:txBody>
      </p:sp>
      <p:sp>
        <p:nvSpPr>
          <p:cNvPr id="49" name="Text 43"/>
          <p:cNvSpPr/>
          <p:nvPr/>
        </p:nvSpPr>
        <p:spPr>
          <a:xfrm>
            <a:off x="5549298" y="2386013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</a:t>
            </a:r>
            <a:endParaRPr lang="en-US" sz="1013" dirty="0"/>
          </a:p>
        </p:txBody>
      </p:sp>
      <p:sp>
        <p:nvSpPr>
          <p:cNvPr id="50" name="Text 44"/>
          <p:cNvSpPr/>
          <p:nvPr/>
        </p:nvSpPr>
        <p:spPr>
          <a:xfrm>
            <a:off x="5780773" y="2386013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range</a:t>
            </a:r>
            <a:endParaRPr lang="en-US" sz="1013" dirty="0"/>
          </a:p>
        </p:txBody>
      </p:sp>
      <p:sp>
        <p:nvSpPr>
          <p:cNvPr id="51" name="Text 45"/>
          <p:cNvSpPr/>
          <p:nvPr/>
        </p:nvSpPr>
        <p:spPr>
          <a:xfrm>
            <a:off x="6166563" y="2386013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52" name="Text 46"/>
          <p:cNvSpPr/>
          <p:nvPr/>
        </p:nvSpPr>
        <p:spPr>
          <a:xfrm>
            <a:off x="6243721" y="2386013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10</a:t>
            </a:r>
            <a:endParaRPr lang="en-US" sz="1013" dirty="0"/>
          </a:p>
        </p:txBody>
      </p:sp>
      <p:sp>
        <p:nvSpPr>
          <p:cNvPr id="53" name="Text 47"/>
          <p:cNvSpPr/>
          <p:nvPr/>
        </p:nvSpPr>
        <p:spPr>
          <a:xfrm>
            <a:off x="6398037" y="2386013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):</a:t>
            </a:r>
            <a:endParaRPr lang="en-US" sz="1013" dirty="0"/>
          </a:p>
        </p:txBody>
      </p:sp>
      <p:sp>
        <p:nvSpPr>
          <p:cNvPr id="54" name="Text 48"/>
          <p:cNvSpPr/>
          <p:nvPr/>
        </p:nvSpPr>
        <p:spPr>
          <a:xfrm>
            <a:off x="5394982" y="2652117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if</a:t>
            </a:r>
            <a:endParaRPr lang="en-US" sz="1013" dirty="0"/>
          </a:p>
        </p:txBody>
      </p:sp>
      <p:sp>
        <p:nvSpPr>
          <p:cNvPr id="55" name="Text 49"/>
          <p:cNvSpPr/>
          <p:nvPr/>
        </p:nvSpPr>
        <p:spPr>
          <a:xfrm>
            <a:off x="5549298" y="2652117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 %</a:t>
            </a:r>
            <a:endParaRPr lang="en-US" sz="1013" dirty="0"/>
          </a:p>
        </p:txBody>
      </p:sp>
      <p:sp>
        <p:nvSpPr>
          <p:cNvPr id="56" name="Text 50"/>
          <p:cNvSpPr/>
          <p:nvPr/>
        </p:nvSpPr>
        <p:spPr>
          <a:xfrm>
            <a:off x="5935089" y="265211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2</a:t>
            </a:r>
            <a:endParaRPr lang="en-US" sz="1013" dirty="0"/>
          </a:p>
        </p:txBody>
      </p:sp>
      <p:sp>
        <p:nvSpPr>
          <p:cNvPr id="57" name="Text 51"/>
          <p:cNvSpPr/>
          <p:nvPr/>
        </p:nvSpPr>
        <p:spPr>
          <a:xfrm>
            <a:off x="6012247" y="2652117"/>
            <a:ext cx="3800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==</a:t>
            </a:r>
            <a:endParaRPr lang="en-US" sz="1013" dirty="0"/>
          </a:p>
        </p:txBody>
      </p:sp>
      <p:sp>
        <p:nvSpPr>
          <p:cNvPr id="58" name="Text 52"/>
          <p:cNvSpPr/>
          <p:nvPr/>
        </p:nvSpPr>
        <p:spPr>
          <a:xfrm>
            <a:off x="6320879" y="265211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E81F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0</a:t>
            </a:r>
            <a:endParaRPr lang="en-US" sz="1013" dirty="0"/>
          </a:p>
        </p:txBody>
      </p:sp>
      <p:sp>
        <p:nvSpPr>
          <p:cNvPr id="59" name="Text 53"/>
          <p:cNvSpPr/>
          <p:nvPr/>
        </p:nvSpPr>
        <p:spPr>
          <a:xfrm>
            <a:off x="6398037" y="265211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:</a:t>
            </a:r>
            <a:endParaRPr lang="en-US" sz="1013" dirty="0"/>
          </a:p>
        </p:txBody>
      </p:sp>
      <p:sp>
        <p:nvSpPr>
          <p:cNvPr id="60" name="Text 54"/>
          <p:cNvSpPr/>
          <p:nvPr/>
        </p:nvSpPr>
        <p:spPr>
          <a:xfrm>
            <a:off x="5703587" y="2918222"/>
            <a:ext cx="6886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9267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continue</a:t>
            </a:r>
            <a:endParaRPr lang="en-US" sz="1013" dirty="0"/>
          </a:p>
        </p:txBody>
      </p:sp>
      <p:sp>
        <p:nvSpPr>
          <p:cNvPr id="61" name="Text 55"/>
          <p:cNvSpPr/>
          <p:nvPr/>
        </p:nvSpPr>
        <p:spPr>
          <a:xfrm>
            <a:off x="5394982" y="3184327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62" name="Text 56"/>
          <p:cNvSpPr/>
          <p:nvPr/>
        </p:nvSpPr>
        <p:spPr>
          <a:xfrm>
            <a:off x="5780773" y="3184327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(i)</a:t>
            </a:r>
            <a:endParaRPr lang="en-US" sz="1013" dirty="0"/>
          </a:p>
        </p:txBody>
      </p:sp>
      <p:sp>
        <p:nvSpPr>
          <p:cNvPr id="63" name="Text 57"/>
          <p:cNvSpPr/>
          <p:nvPr/>
        </p:nvSpPr>
        <p:spPr>
          <a:xfrm>
            <a:off x="4914900" y="3662958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Resultado:</a:t>
            </a:r>
            <a:endParaRPr lang="en-US" sz="1125" dirty="0"/>
          </a:p>
        </p:txBody>
      </p:sp>
      <p:sp>
        <p:nvSpPr>
          <p:cNvPr id="64" name="Shape 58"/>
          <p:cNvSpPr/>
          <p:nvPr/>
        </p:nvSpPr>
        <p:spPr>
          <a:xfrm>
            <a:off x="4914900" y="3920133"/>
            <a:ext cx="3600450" cy="108585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5" name="Shape 59"/>
          <p:cNvSpPr/>
          <p:nvPr/>
        </p:nvSpPr>
        <p:spPr>
          <a:xfrm>
            <a:off x="4914900" y="3920133"/>
            <a:ext cx="28575" cy="1085850"/>
          </a:xfrm>
          <a:prstGeom prst="rect">
            <a:avLst/>
          </a:prstGeom>
          <a:solidFill>
            <a:srgbClr val="30699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6" name="Text 60"/>
          <p:cNvSpPr/>
          <p:nvPr/>
        </p:nvSpPr>
        <p:spPr>
          <a:xfrm>
            <a:off x="5029200" y="4034433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1</a:t>
            </a:r>
            <a:endParaRPr lang="en-US" sz="900" dirty="0"/>
          </a:p>
        </p:txBody>
      </p:sp>
      <p:sp>
        <p:nvSpPr>
          <p:cNvPr id="67" name="Text 61"/>
          <p:cNvSpPr/>
          <p:nvPr/>
        </p:nvSpPr>
        <p:spPr>
          <a:xfrm>
            <a:off x="5029200" y="4205883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3</a:t>
            </a:r>
            <a:endParaRPr lang="en-US" sz="900" dirty="0"/>
          </a:p>
        </p:txBody>
      </p:sp>
      <p:sp>
        <p:nvSpPr>
          <p:cNvPr id="68" name="Text 62"/>
          <p:cNvSpPr/>
          <p:nvPr/>
        </p:nvSpPr>
        <p:spPr>
          <a:xfrm>
            <a:off x="5029200" y="4377333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5</a:t>
            </a:r>
            <a:endParaRPr lang="en-US" sz="900" dirty="0"/>
          </a:p>
        </p:txBody>
      </p:sp>
      <p:sp>
        <p:nvSpPr>
          <p:cNvPr id="69" name="Text 63"/>
          <p:cNvSpPr/>
          <p:nvPr/>
        </p:nvSpPr>
        <p:spPr>
          <a:xfrm>
            <a:off x="5029200" y="4548783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7</a:t>
            </a:r>
            <a:endParaRPr lang="en-US" sz="900" dirty="0"/>
          </a:p>
        </p:txBody>
      </p:sp>
      <p:sp>
        <p:nvSpPr>
          <p:cNvPr id="70" name="Text 64"/>
          <p:cNvSpPr/>
          <p:nvPr/>
        </p:nvSpPr>
        <p:spPr>
          <a:xfrm>
            <a:off x="5029200" y="4720233"/>
            <a:ext cx="34432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00000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9</a:t>
            </a:r>
            <a:endParaRPr lang="en-US" sz="900" dirty="0"/>
          </a:p>
        </p:txBody>
      </p:sp>
      <p:sp>
        <p:nvSpPr>
          <p:cNvPr id="71" name="Shape 65"/>
          <p:cNvSpPr/>
          <p:nvPr/>
        </p:nvSpPr>
        <p:spPr>
          <a:xfrm>
            <a:off x="4914900" y="5120283"/>
            <a:ext cx="3600450" cy="514350"/>
          </a:xfrm>
          <a:prstGeom prst="rect">
            <a:avLst/>
          </a:prstGeom>
          <a:solidFill>
            <a:srgbClr val="FFFBE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2" name="Shape 66"/>
          <p:cNvSpPr/>
          <p:nvPr/>
        </p:nvSpPr>
        <p:spPr>
          <a:xfrm>
            <a:off x="4914900" y="5120283"/>
            <a:ext cx="28575" cy="514350"/>
          </a:xfrm>
          <a:prstGeom prst="rect">
            <a:avLst/>
          </a:prstGeom>
          <a:solidFill>
            <a:srgbClr val="FBBF24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7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0625" y="5227439"/>
            <a:ext cx="128588" cy="128588"/>
          </a:xfrm>
          <a:prstGeom prst="rect">
            <a:avLst/>
          </a:prstGeom>
        </p:spPr>
      </p:pic>
      <p:sp>
        <p:nvSpPr>
          <p:cNvPr id="74" name="Text 67"/>
          <p:cNvSpPr/>
          <p:nvPr/>
        </p:nvSpPr>
        <p:spPr>
          <a:xfrm>
            <a:off x="5186363" y="5206008"/>
            <a:ext cx="329890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Apenas números ímpares são impressos, os pares são pulados</a:t>
            </a:r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07945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4936331"/>
            <a:ext cx="2143125" cy="2143125"/>
          </a:xfrm>
          <a:prstGeom prst="rect">
            <a:avLst/>
          </a:prstGeom>
          <a:solidFill>
            <a:srgbClr val="000000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457200" y="457200"/>
            <a:ext cx="8229600" cy="369689"/>
          </a:xfrm>
          <a:prstGeom prst="rect">
            <a:avLst/>
          </a:prstGeom>
          <a:solidFill>
            <a:srgbClr val="4584B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457200" y="435769"/>
            <a:ext cx="3291483" cy="3839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Entrada de Dados -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3677245" y="460772"/>
            <a:ext cx="1511852" cy="3893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input()</a:t>
            </a:r>
            <a:endParaRPr lang="en-US" sz="2700" dirty="0"/>
          </a:p>
        </p:txBody>
      </p:sp>
      <p:sp>
        <p:nvSpPr>
          <p:cNvPr id="7" name="Shape 4"/>
          <p:cNvSpPr/>
          <p:nvPr/>
        </p:nvSpPr>
        <p:spPr>
          <a:xfrm>
            <a:off x="457200" y="1055489"/>
            <a:ext cx="3943350" cy="2684264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5"/>
          <p:cNvSpPr/>
          <p:nvPr/>
        </p:nvSpPr>
        <p:spPr>
          <a:xfrm>
            <a:off x="628650" y="1226939"/>
            <a:ext cx="332184" cy="342900"/>
          </a:xfrm>
          <a:prstGeom prst="ellipse">
            <a:avLst/>
          </a:prstGeom>
          <a:solidFill>
            <a:srgbClr val="2563E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312664"/>
            <a:ext cx="160734" cy="1428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075134" y="1284089"/>
            <a:ext cx="126179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Função input()</a:t>
            </a:r>
            <a:endParaRPr lang="en-US" sz="1350" dirty="0"/>
          </a:p>
        </p:txBody>
      </p:sp>
      <p:sp>
        <p:nvSpPr>
          <p:cNvPr id="11" name="Text 7"/>
          <p:cNvSpPr/>
          <p:nvPr/>
        </p:nvSpPr>
        <p:spPr>
          <a:xfrm>
            <a:off x="628650" y="1684139"/>
            <a:ext cx="36718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Permite que o usuário digite valores durante a execução do programa.</a:t>
            </a:r>
            <a:endParaRPr lang="en-US" sz="1013" dirty="0"/>
          </a:p>
        </p:txBody>
      </p:sp>
      <p:sp>
        <p:nvSpPr>
          <p:cNvPr id="12" name="Shape 8"/>
          <p:cNvSpPr/>
          <p:nvPr/>
        </p:nvSpPr>
        <p:spPr>
          <a:xfrm>
            <a:off x="628650" y="2198489"/>
            <a:ext cx="3600450" cy="817959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9"/>
          <p:cNvSpPr/>
          <p:nvPr/>
        </p:nvSpPr>
        <p:spPr>
          <a:xfrm>
            <a:off x="800100" y="2386013"/>
            <a:ext cx="3800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nome</a:t>
            </a:r>
            <a:endParaRPr lang="en-US" sz="1013" dirty="0"/>
          </a:p>
        </p:txBody>
      </p:sp>
      <p:sp>
        <p:nvSpPr>
          <p:cNvPr id="14" name="Text 10"/>
          <p:cNvSpPr/>
          <p:nvPr/>
        </p:nvSpPr>
        <p:spPr>
          <a:xfrm>
            <a:off x="1108732" y="2386013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15" name="Text 11"/>
          <p:cNvSpPr/>
          <p:nvPr/>
        </p:nvSpPr>
        <p:spPr>
          <a:xfrm>
            <a:off x="1340207" y="2386013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input</a:t>
            </a:r>
            <a:endParaRPr lang="en-US" sz="1013" dirty="0"/>
          </a:p>
        </p:txBody>
      </p:sp>
      <p:sp>
        <p:nvSpPr>
          <p:cNvPr id="16" name="Text 12"/>
          <p:cNvSpPr/>
          <p:nvPr/>
        </p:nvSpPr>
        <p:spPr>
          <a:xfrm>
            <a:off x="1725997" y="2386013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17" name="Text 13"/>
          <p:cNvSpPr/>
          <p:nvPr/>
        </p:nvSpPr>
        <p:spPr>
          <a:xfrm>
            <a:off x="1803155" y="2386013"/>
            <a:ext cx="1537357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"Digite seu nome: "</a:t>
            </a:r>
            <a:endParaRPr lang="en-US" sz="1013" dirty="0"/>
          </a:p>
        </p:txBody>
      </p:sp>
      <p:sp>
        <p:nvSpPr>
          <p:cNvPr id="18" name="Text 14"/>
          <p:cNvSpPr/>
          <p:nvPr/>
        </p:nvSpPr>
        <p:spPr>
          <a:xfrm>
            <a:off x="3269075" y="2386013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19" name="Text 15"/>
          <p:cNvSpPr/>
          <p:nvPr/>
        </p:nvSpPr>
        <p:spPr>
          <a:xfrm>
            <a:off x="800100" y="2652117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idade</a:t>
            </a:r>
            <a:endParaRPr lang="en-US" sz="1013" dirty="0"/>
          </a:p>
        </p:txBody>
      </p:sp>
      <p:sp>
        <p:nvSpPr>
          <p:cNvPr id="20" name="Text 16"/>
          <p:cNvSpPr/>
          <p:nvPr/>
        </p:nvSpPr>
        <p:spPr>
          <a:xfrm>
            <a:off x="1185890" y="2652117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21" name="Text 17"/>
          <p:cNvSpPr/>
          <p:nvPr/>
        </p:nvSpPr>
        <p:spPr>
          <a:xfrm>
            <a:off x="1417365" y="2652117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input</a:t>
            </a:r>
            <a:endParaRPr lang="en-US" sz="1013" dirty="0"/>
          </a:p>
        </p:txBody>
      </p:sp>
      <p:sp>
        <p:nvSpPr>
          <p:cNvPr id="22" name="Text 18"/>
          <p:cNvSpPr/>
          <p:nvPr/>
        </p:nvSpPr>
        <p:spPr>
          <a:xfrm>
            <a:off x="1803155" y="265211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23" name="Text 19"/>
          <p:cNvSpPr/>
          <p:nvPr/>
        </p:nvSpPr>
        <p:spPr>
          <a:xfrm>
            <a:off x="1880313" y="2652117"/>
            <a:ext cx="1614515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"Digite sua idade: "</a:t>
            </a:r>
            <a:endParaRPr lang="en-US" sz="1013" dirty="0"/>
          </a:p>
        </p:txBody>
      </p:sp>
      <p:sp>
        <p:nvSpPr>
          <p:cNvPr id="24" name="Text 20"/>
          <p:cNvSpPr/>
          <p:nvPr/>
        </p:nvSpPr>
        <p:spPr>
          <a:xfrm>
            <a:off x="3423391" y="265211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25" name="Shape 21"/>
          <p:cNvSpPr/>
          <p:nvPr/>
        </p:nvSpPr>
        <p:spPr>
          <a:xfrm>
            <a:off x="628650" y="3130748"/>
            <a:ext cx="3600450" cy="437555"/>
          </a:xfrm>
          <a:prstGeom prst="rect">
            <a:avLst/>
          </a:prstGeom>
          <a:solidFill>
            <a:srgbClr val="FFFBE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6" name="Shape 22"/>
          <p:cNvSpPr/>
          <p:nvPr/>
        </p:nvSpPr>
        <p:spPr>
          <a:xfrm>
            <a:off x="628650" y="3130748"/>
            <a:ext cx="28575" cy="437555"/>
          </a:xfrm>
          <a:prstGeom prst="rect">
            <a:avLst/>
          </a:prstGeom>
          <a:solidFill>
            <a:srgbClr val="FBBF24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50" y="3278088"/>
            <a:ext cx="142875" cy="142875"/>
          </a:xfrm>
          <a:prstGeom prst="rect">
            <a:avLst/>
          </a:prstGeom>
        </p:spPr>
      </p:pic>
      <p:sp>
        <p:nvSpPr>
          <p:cNvPr id="28" name="Text 23"/>
          <p:cNvSpPr/>
          <p:nvPr/>
        </p:nvSpPr>
        <p:spPr>
          <a:xfrm>
            <a:off x="971550" y="3280767"/>
            <a:ext cx="61160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input()</a:t>
            </a:r>
            <a:endParaRPr lang="en-US" sz="1013" dirty="0"/>
          </a:p>
        </p:txBody>
      </p:sp>
      <p:sp>
        <p:nvSpPr>
          <p:cNvPr id="29" name="Text 24"/>
          <p:cNvSpPr/>
          <p:nvPr/>
        </p:nvSpPr>
        <p:spPr>
          <a:xfrm>
            <a:off x="1511712" y="3273623"/>
            <a:ext cx="165084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sempre retorna uma string!</a:t>
            </a:r>
            <a:endParaRPr lang="en-US" sz="1013" dirty="0"/>
          </a:p>
        </p:txBody>
      </p:sp>
      <p:sp>
        <p:nvSpPr>
          <p:cNvPr id="30" name="Shape 25"/>
          <p:cNvSpPr/>
          <p:nvPr/>
        </p:nvSpPr>
        <p:spPr>
          <a:xfrm>
            <a:off x="457200" y="3911203"/>
            <a:ext cx="3943350" cy="1769864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1" name="Text 26"/>
          <p:cNvSpPr/>
          <p:nvPr/>
        </p:nvSpPr>
        <p:spPr>
          <a:xfrm>
            <a:off x="628650" y="4082653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Conversão de tipos:</a:t>
            </a:r>
            <a:endParaRPr lang="en-US" sz="1125" dirty="0"/>
          </a:p>
        </p:txBody>
      </p:sp>
      <p:sp>
        <p:nvSpPr>
          <p:cNvPr id="32" name="Shape 27"/>
          <p:cNvSpPr/>
          <p:nvPr/>
        </p:nvSpPr>
        <p:spPr>
          <a:xfrm>
            <a:off x="628650" y="4368403"/>
            <a:ext cx="3600450" cy="1026914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3" name="Text 28"/>
          <p:cNvSpPr/>
          <p:nvPr/>
        </p:nvSpPr>
        <p:spPr>
          <a:xfrm>
            <a:off x="800100" y="4555927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idade</a:t>
            </a:r>
            <a:endParaRPr lang="en-US" sz="1013" dirty="0"/>
          </a:p>
        </p:txBody>
      </p:sp>
      <p:sp>
        <p:nvSpPr>
          <p:cNvPr id="34" name="Text 29"/>
          <p:cNvSpPr/>
          <p:nvPr/>
        </p:nvSpPr>
        <p:spPr>
          <a:xfrm>
            <a:off x="1185890" y="4555927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35" name="Text 30"/>
          <p:cNvSpPr/>
          <p:nvPr/>
        </p:nvSpPr>
        <p:spPr>
          <a:xfrm>
            <a:off x="1417365" y="4555927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int</a:t>
            </a:r>
            <a:endParaRPr lang="en-US" sz="1013" dirty="0"/>
          </a:p>
        </p:txBody>
      </p:sp>
      <p:sp>
        <p:nvSpPr>
          <p:cNvPr id="36" name="Text 31"/>
          <p:cNvSpPr/>
          <p:nvPr/>
        </p:nvSpPr>
        <p:spPr>
          <a:xfrm>
            <a:off x="1648839" y="455592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37" name="Text 32"/>
          <p:cNvSpPr/>
          <p:nvPr/>
        </p:nvSpPr>
        <p:spPr>
          <a:xfrm>
            <a:off x="1725997" y="4555927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input</a:t>
            </a:r>
            <a:endParaRPr lang="en-US" sz="1013" dirty="0"/>
          </a:p>
        </p:txBody>
      </p:sp>
      <p:sp>
        <p:nvSpPr>
          <p:cNvPr id="38" name="Text 33"/>
          <p:cNvSpPr/>
          <p:nvPr/>
        </p:nvSpPr>
        <p:spPr>
          <a:xfrm>
            <a:off x="2111787" y="455592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39" name="Text 34"/>
          <p:cNvSpPr/>
          <p:nvPr/>
        </p:nvSpPr>
        <p:spPr>
          <a:xfrm>
            <a:off x="2188945" y="4555927"/>
            <a:ext cx="1614515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"Digite sua idade: "</a:t>
            </a:r>
            <a:endParaRPr lang="en-US" sz="1013" dirty="0"/>
          </a:p>
        </p:txBody>
      </p:sp>
      <p:sp>
        <p:nvSpPr>
          <p:cNvPr id="40" name="Text 35"/>
          <p:cNvSpPr/>
          <p:nvPr/>
        </p:nvSpPr>
        <p:spPr>
          <a:xfrm>
            <a:off x="3732023" y="4555927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))</a:t>
            </a:r>
            <a:endParaRPr lang="en-US" sz="1013" dirty="0"/>
          </a:p>
        </p:txBody>
      </p:sp>
      <p:sp>
        <p:nvSpPr>
          <p:cNvPr id="41" name="Text 36"/>
          <p:cNvSpPr/>
          <p:nvPr/>
        </p:nvSpPr>
        <p:spPr>
          <a:xfrm>
            <a:off x="800100" y="4822031"/>
            <a:ext cx="5343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altura</a:t>
            </a:r>
            <a:endParaRPr lang="en-US" sz="1013" dirty="0"/>
          </a:p>
        </p:txBody>
      </p:sp>
      <p:sp>
        <p:nvSpPr>
          <p:cNvPr id="42" name="Text 37"/>
          <p:cNvSpPr/>
          <p:nvPr/>
        </p:nvSpPr>
        <p:spPr>
          <a:xfrm>
            <a:off x="1263021" y="4822031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43" name="Text 38"/>
          <p:cNvSpPr/>
          <p:nvPr/>
        </p:nvSpPr>
        <p:spPr>
          <a:xfrm>
            <a:off x="1494495" y="4822031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float</a:t>
            </a:r>
            <a:endParaRPr lang="en-US" sz="1013" dirty="0"/>
          </a:p>
        </p:txBody>
      </p:sp>
      <p:sp>
        <p:nvSpPr>
          <p:cNvPr id="44" name="Text 39"/>
          <p:cNvSpPr/>
          <p:nvPr/>
        </p:nvSpPr>
        <p:spPr>
          <a:xfrm>
            <a:off x="1880285" y="4822031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45" name="Text 40"/>
          <p:cNvSpPr/>
          <p:nvPr/>
        </p:nvSpPr>
        <p:spPr>
          <a:xfrm>
            <a:off x="1957443" y="4822031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input</a:t>
            </a:r>
            <a:endParaRPr lang="en-US" sz="1013" dirty="0"/>
          </a:p>
        </p:txBody>
      </p:sp>
      <p:sp>
        <p:nvSpPr>
          <p:cNvPr id="46" name="Text 41"/>
          <p:cNvSpPr/>
          <p:nvPr/>
        </p:nvSpPr>
        <p:spPr>
          <a:xfrm>
            <a:off x="2343234" y="4675728"/>
            <a:ext cx="1731243" cy="46762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endParaRPr lang="en-US" sz="1013" dirty="0">
              <a:solidFill>
                <a:srgbClr val="F8F8F2"/>
              </a:solidFill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</a:t>
            </a:r>
            <a:r>
              <a:rPr lang="en-US" sz="1013" dirty="0" err="1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Digite</a:t>
            </a: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r>
              <a:rPr lang="en-US" sz="1013" dirty="0" err="1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sua</a:t>
            </a: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r>
              <a:rPr lang="en-US" sz="1013" dirty="0" err="1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altura</a:t>
            </a: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: “))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</p:txBody>
      </p:sp>
      <p:sp>
        <p:nvSpPr>
          <p:cNvPr id="47" name="Text 42"/>
          <p:cNvSpPr/>
          <p:nvPr/>
        </p:nvSpPr>
        <p:spPr>
          <a:xfrm>
            <a:off x="800100" y="4936081"/>
            <a:ext cx="3157649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013" dirty="0"/>
          </a:p>
        </p:txBody>
      </p:sp>
      <p:sp>
        <p:nvSpPr>
          <p:cNvPr id="50" name="Shape 45"/>
          <p:cNvSpPr/>
          <p:nvPr/>
        </p:nvSpPr>
        <p:spPr>
          <a:xfrm>
            <a:off x="4743450" y="1055489"/>
            <a:ext cx="3943350" cy="257175"/>
          </a:xfrm>
          <a:prstGeom prst="rect">
            <a:avLst/>
          </a:prstGeom>
          <a:solidFill>
            <a:srgbClr val="3C3C3C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1" name="Shape 46"/>
          <p:cNvSpPr/>
          <p:nvPr/>
        </p:nvSpPr>
        <p:spPr>
          <a:xfrm>
            <a:off x="4857750" y="1141214"/>
            <a:ext cx="85725" cy="85725"/>
          </a:xfrm>
          <a:prstGeom prst="ellipse">
            <a:avLst/>
          </a:prstGeom>
          <a:solidFill>
            <a:srgbClr val="FF5F5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2" name="Shape 47"/>
          <p:cNvSpPr/>
          <p:nvPr/>
        </p:nvSpPr>
        <p:spPr>
          <a:xfrm>
            <a:off x="4986338" y="1141214"/>
            <a:ext cx="85725" cy="85725"/>
          </a:xfrm>
          <a:prstGeom prst="ellipse">
            <a:avLst/>
          </a:prstGeom>
          <a:solidFill>
            <a:srgbClr val="FFBD2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3" name="Shape 48"/>
          <p:cNvSpPr/>
          <p:nvPr/>
        </p:nvSpPr>
        <p:spPr>
          <a:xfrm>
            <a:off x="5114925" y="1141214"/>
            <a:ext cx="85725" cy="85725"/>
          </a:xfrm>
          <a:prstGeom prst="ellipse">
            <a:avLst/>
          </a:prstGeom>
          <a:solidFill>
            <a:srgbClr val="27C93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4" name="Text 49"/>
          <p:cNvSpPr/>
          <p:nvPr/>
        </p:nvSpPr>
        <p:spPr>
          <a:xfrm>
            <a:off x="5300663" y="1112639"/>
            <a:ext cx="44938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Terminal</a:t>
            </a:r>
            <a:endParaRPr lang="en-US" sz="788" dirty="0"/>
          </a:p>
        </p:txBody>
      </p:sp>
      <p:sp>
        <p:nvSpPr>
          <p:cNvPr id="58" name="Text 53"/>
          <p:cNvSpPr/>
          <p:nvPr/>
        </p:nvSpPr>
        <p:spPr>
          <a:xfrm>
            <a:off x="6023632" y="1605558"/>
            <a:ext cx="41433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Maria</a:t>
            </a:r>
            <a:endParaRPr lang="en-US" sz="900" dirty="0"/>
          </a:p>
        </p:txBody>
      </p:sp>
      <p:sp>
        <p:nvSpPr>
          <p:cNvPr id="60" name="Text 55"/>
          <p:cNvSpPr/>
          <p:nvPr/>
        </p:nvSpPr>
        <p:spPr>
          <a:xfrm>
            <a:off x="6092196" y="1777008"/>
            <a:ext cx="2086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25</a:t>
            </a:r>
            <a:endParaRPr lang="en-US" sz="900" dirty="0"/>
          </a:p>
        </p:txBody>
      </p:sp>
      <p:sp>
        <p:nvSpPr>
          <p:cNvPr id="62" name="Text 57"/>
          <p:cNvSpPr/>
          <p:nvPr/>
        </p:nvSpPr>
        <p:spPr>
          <a:xfrm>
            <a:off x="6160787" y="1948458"/>
            <a:ext cx="3457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1.65</a:t>
            </a:r>
            <a:endParaRPr lang="en-US" sz="900" dirty="0"/>
          </a:p>
        </p:txBody>
      </p: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B4B9B49E-4684-7CC8-D914-DAECB3CF19A6}"/>
              </a:ext>
            </a:extLst>
          </p:cNvPr>
          <p:cNvGrpSpPr/>
          <p:nvPr/>
        </p:nvGrpSpPr>
        <p:grpSpPr>
          <a:xfrm>
            <a:off x="4743450" y="1055489"/>
            <a:ext cx="3943350" cy="2028825"/>
            <a:chOff x="4743450" y="1055489"/>
            <a:chExt cx="3943350" cy="2028825"/>
          </a:xfrm>
        </p:grpSpPr>
        <p:sp>
          <p:nvSpPr>
            <p:cNvPr id="49" name="Shape 44"/>
            <p:cNvSpPr/>
            <p:nvPr/>
          </p:nvSpPr>
          <p:spPr>
            <a:xfrm>
              <a:off x="4743450" y="1055489"/>
              <a:ext cx="3943350" cy="2028825"/>
            </a:xfrm>
            <a:prstGeom prst="rect">
              <a:avLst/>
            </a:prstGeom>
            <a:solidFill>
              <a:srgbClr val="2D2D2D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Text 50"/>
            <p:cNvSpPr/>
            <p:nvPr/>
          </p:nvSpPr>
          <p:spPr>
            <a:xfrm>
              <a:off x="4857750" y="1434108"/>
              <a:ext cx="140029" cy="1553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A6E22E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$</a:t>
              </a:r>
              <a:endParaRPr lang="en-US" sz="900" dirty="0"/>
            </a:p>
          </p:txBody>
        </p:sp>
        <p:sp>
          <p:nvSpPr>
            <p:cNvPr id="56" name="Text 51"/>
            <p:cNvSpPr/>
            <p:nvPr/>
          </p:nvSpPr>
          <p:spPr>
            <a:xfrm>
              <a:off x="5052082" y="1434108"/>
              <a:ext cx="1305883" cy="1553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66D9EF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python cadastro.py</a:t>
              </a:r>
              <a:endParaRPr lang="en-US" sz="900" dirty="0"/>
            </a:p>
          </p:txBody>
        </p:sp>
        <p:sp>
          <p:nvSpPr>
            <p:cNvPr id="57" name="Text 52"/>
            <p:cNvSpPr/>
            <p:nvPr/>
          </p:nvSpPr>
          <p:spPr>
            <a:xfrm>
              <a:off x="4857750" y="1605558"/>
              <a:ext cx="1237320" cy="15537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Digite seu nome:</a:t>
              </a:r>
              <a:endParaRPr lang="en-US" sz="900" dirty="0"/>
            </a:p>
          </p:txBody>
        </p:sp>
        <p:sp>
          <p:nvSpPr>
            <p:cNvPr id="59" name="Text 54"/>
            <p:cNvSpPr/>
            <p:nvPr/>
          </p:nvSpPr>
          <p:spPr>
            <a:xfrm>
              <a:off x="4857750" y="1777008"/>
              <a:ext cx="1305883" cy="1553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Digite sua idade:</a:t>
              </a:r>
              <a:endParaRPr lang="en-US" sz="900" dirty="0"/>
            </a:p>
          </p:txBody>
        </p:sp>
        <p:sp>
          <p:nvSpPr>
            <p:cNvPr id="61" name="Text 56"/>
            <p:cNvSpPr/>
            <p:nvPr/>
          </p:nvSpPr>
          <p:spPr>
            <a:xfrm>
              <a:off x="4857750" y="1948458"/>
              <a:ext cx="1374474" cy="1553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Digite sua altura:</a:t>
              </a:r>
              <a:endParaRPr lang="en-US" sz="900" dirty="0"/>
            </a:p>
          </p:txBody>
        </p:sp>
        <p:sp>
          <p:nvSpPr>
            <p:cNvPr id="63" name="Text 58"/>
            <p:cNvSpPr/>
            <p:nvPr/>
          </p:nvSpPr>
          <p:spPr>
            <a:xfrm>
              <a:off x="4857750" y="2112764"/>
              <a:ext cx="3786188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----- Dados do Cadastro -----</a:t>
              </a:r>
              <a:endParaRPr lang="en-US" sz="900" dirty="0"/>
            </a:p>
          </p:txBody>
        </p:sp>
        <p:sp>
          <p:nvSpPr>
            <p:cNvPr id="64" name="Text 59"/>
            <p:cNvSpPr/>
            <p:nvPr/>
          </p:nvSpPr>
          <p:spPr>
            <a:xfrm>
              <a:off x="4857750" y="2284214"/>
              <a:ext cx="3786188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Nome: Maria</a:t>
              </a:r>
              <a:endParaRPr lang="en-US" sz="900" dirty="0"/>
            </a:p>
          </p:txBody>
        </p:sp>
        <p:sp>
          <p:nvSpPr>
            <p:cNvPr id="65" name="Text 60"/>
            <p:cNvSpPr/>
            <p:nvPr/>
          </p:nvSpPr>
          <p:spPr>
            <a:xfrm>
              <a:off x="4857750" y="2455664"/>
              <a:ext cx="3786188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Idade: 25 anos</a:t>
              </a:r>
              <a:endParaRPr lang="en-US" sz="900" dirty="0"/>
            </a:p>
          </p:txBody>
        </p:sp>
        <p:sp>
          <p:nvSpPr>
            <p:cNvPr id="66" name="Text 61"/>
            <p:cNvSpPr/>
            <p:nvPr/>
          </p:nvSpPr>
          <p:spPr>
            <a:xfrm>
              <a:off x="4857750" y="2627114"/>
              <a:ext cx="3786188" cy="1714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8F8F2"/>
                  </a:solidFill>
                  <a:latin typeface="Consolas" pitchFamily="34" charset="0"/>
                  <a:ea typeface="Consolas" pitchFamily="34" charset="-122"/>
                  <a:cs typeface="Consolas" pitchFamily="34" charset="-120"/>
                </a:rPr>
                <a:t>Altura: 1.65 metros</a:t>
              </a:r>
              <a:endParaRPr lang="en-US" sz="900" dirty="0"/>
            </a:p>
          </p:txBody>
        </p:sp>
      </p:grpSp>
      <p:sp>
        <p:nvSpPr>
          <p:cNvPr id="67" name="Text 62"/>
          <p:cNvSpPr/>
          <p:nvPr/>
        </p:nvSpPr>
        <p:spPr>
          <a:xfrm>
            <a:off x="4857750" y="2798564"/>
            <a:ext cx="37861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----------------------------</a:t>
            </a:r>
            <a:endParaRPr lang="en-US" sz="900" dirty="0"/>
          </a:p>
        </p:txBody>
      </p:sp>
      <p:sp>
        <p:nvSpPr>
          <p:cNvPr id="68" name="Shape 63"/>
          <p:cNvSpPr/>
          <p:nvPr/>
        </p:nvSpPr>
        <p:spPr>
          <a:xfrm>
            <a:off x="4743450" y="3255764"/>
            <a:ext cx="3943350" cy="3366492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9" name="Text 64"/>
          <p:cNvSpPr/>
          <p:nvPr/>
        </p:nvSpPr>
        <p:spPr>
          <a:xfrm>
            <a:off x="4914900" y="3427214"/>
            <a:ext cx="36718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74151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Código do exemplo:</a:t>
            </a:r>
            <a:endParaRPr lang="en-US" sz="1125" dirty="0"/>
          </a:p>
        </p:txBody>
      </p:sp>
      <p:sp>
        <p:nvSpPr>
          <p:cNvPr id="70" name="Shape 65"/>
          <p:cNvSpPr/>
          <p:nvPr/>
        </p:nvSpPr>
        <p:spPr>
          <a:xfrm>
            <a:off x="4914900" y="3712964"/>
            <a:ext cx="3600450" cy="2623542"/>
          </a:xfrm>
          <a:prstGeom prst="rect">
            <a:avLst/>
          </a:prstGeom>
          <a:solidFill>
            <a:srgbClr val="2D2D2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1" name="Text 66"/>
          <p:cNvSpPr/>
          <p:nvPr/>
        </p:nvSpPr>
        <p:spPr>
          <a:xfrm>
            <a:off x="5109038" y="3900488"/>
            <a:ext cx="3800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nome</a:t>
            </a:r>
            <a:endParaRPr lang="en-US" sz="1013" dirty="0"/>
          </a:p>
        </p:txBody>
      </p:sp>
      <p:sp>
        <p:nvSpPr>
          <p:cNvPr id="72" name="Text 67"/>
          <p:cNvSpPr/>
          <p:nvPr/>
        </p:nvSpPr>
        <p:spPr>
          <a:xfrm>
            <a:off x="5394982" y="3900488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73" name="Text 68"/>
          <p:cNvSpPr/>
          <p:nvPr/>
        </p:nvSpPr>
        <p:spPr>
          <a:xfrm>
            <a:off x="5649145" y="3900488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input</a:t>
            </a:r>
            <a:endParaRPr lang="en-US" sz="1013" dirty="0"/>
          </a:p>
        </p:txBody>
      </p:sp>
      <p:sp>
        <p:nvSpPr>
          <p:cNvPr id="74" name="Text 69"/>
          <p:cNvSpPr/>
          <p:nvPr/>
        </p:nvSpPr>
        <p:spPr>
          <a:xfrm>
            <a:off x="6012247" y="3900488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75" name="Text 70"/>
          <p:cNvSpPr/>
          <p:nvPr/>
        </p:nvSpPr>
        <p:spPr>
          <a:xfrm>
            <a:off x="6112093" y="3900488"/>
            <a:ext cx="1537357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"Digite seu nome: "</a:t>
            </a:r>
            <a:endParaRPr lang="en-US" sz="1013" dirty="0"/>
          </a:p>
        </p:txBody>
      </p:sp>
      <p:sp>
        <p:nvSpPr>
          <p:cNvPr id="76" name="Text 71"/>
          <p:cNvSpPr/>
          <p:nvPr/>
        </p:nvSpPr>
        <p:spPr>
          <a:xfrm>
            <a:off x="7555325" y="3900488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77" name="Text 72"/>
          <p:cNvSpPr/>
          <p:nvPr/>
        </p:nvSpPr>
        <p:spPr>
          <a:xfrm>
            <a:off x="5109038" y="416659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idade</a:t>
            </a:r>
            <a:endParaRPr lang="en-US" sz="1013" dirty="0"/>
          </a:p>
        </p:txBody>
      </p:sp>
      <p:sp>
        <p:nvSpPr>
          <p:cNvPr id="78" name="Text 73"/>
          <p:cNvSpPr/>
          <p:nvPr/>
        </p:nvSpPr>
        <p:spPr>
          <a:xfrm>
            <a:off x="5472140" y="4166592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79" name="Text 74"/>
          <p:cNvSpPr/>
          <p:nvPr/>
        </p:nvSpPr>
        <p:spPr>
          <a:xfrm>
            <a:off x="5726303" y="4166592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int</a:t>
            </a:r>
            <a:endParaRPr lang="en-US" sz="1013" dirty="0"/>
          </a:p>
        </p:txBody>
      </p:sp>
      <p:sp>
        <p:nvSpPr>
          <p:cNvPr id="80" name="Text 75"/>
          <p:cNvSpPr/>
          <p:nvPr/>
        </p:nvSpPr>
        <p:spPr>
          <a:xfrm>
            <a:off x="5935089" y="4166592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81" name="Text 76"/>
          <p:cNvSpPr/>
          <p:nvPr/>
        </p:nvSpPr>
        <p:spPr>
          <a:xfrm>
            <a:off x="6034935" y="4166592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input</a:t>
            </a:r>
            <a:endParaRPr lang="en-US" sz="1013" dirty="0"/>
          </a:p>
        </p:txBody>
      </p:sp>
      <p:sp>
        <p:nvSpPr>
          <p:cNvPr id="82" name="Text 77"/>
          <p:cNvSpPr/>
          <p:nvPr/>
        </p:nvSpPr>
        <p:spPr>
          <a:xfrm>
            <a:off x="6398037" y="4166592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83" name="Text 78"/>
          <p:cNvSpPr/>
          <p:nvPr/>
        </p:nvSpPr>
        <p:spPr>
          <a:xfrm>
            <a:off x="6497883" y="4166592"/>
            <a:ext cx="1614515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"Digite sua idade: "</a:t>
            </a:r>
            <a:endParaRPr lang="en-US" sz="1013" dirty="0"/>
          </a:p>
        </p:txBody>
      </p:sp>
      <p:sp>
        <p:nvSpPr>
          <p:cNvPr id="84" name="Text 79"/>
          <p:cNvSpPr/>
          <p:nvPr/>
        </p:nvSpPr>
        <p:spPr>
          <a:xfrm>
            <a:off x="8018273" y="4166592"/>
            <a:ext cx="2257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))</a:t>
            </a:r>
            <a:endParaRPr lang="en-US" sz="1013" dirty="0"/>
          </a:p>
        </p:txBody>
      </p:sp>
      <p:sp>
        <p:nvSpPr>
          <p:cNvPr id="85" name="Text 80"/>
          <p:cNvSpPr/>
          <p:nvPr/>
        </p:nvSpPr>
        <p:spPr>
          <a:xfrm>
            <a:off x="5109038" y="4432697"/>
            <a:ext cx="5343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66D9E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altura</a:t>
            </a:r>
            <a:endParaRPr lang="en-US" sz="1013" dirty="0"/>
          </a:p>
        </p:txBody>
      </p:sp>
      <p:sp>
        <p:nvSpPr>
          <p:cNvPr id="86" name="Text 81"/>
          <p:cNvSpPr/>
          <p:nvPr/>
        </p:nvSpPr>
        <p:spPr>
          <a:xfrm>
            <a:off x="5549271" y="4432697"/>
            <a:ext cx="3029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endParaRPr lang="en-US" sz="1013" dirty="0"/>
          </a:p>
        </p:txBody>
      </p:sp>
      <p:sp>
        <p:nvSpPr>
          <p:cNvPr id="87" name="Text 82"/>
          <p:cNvSpPr/>
          <p:nvPr/>
        </p:nvSpPr>
        <p:spPr>
          <a:xfrm>
            <a:off x="5803433" y="4432697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float</a:t>
            </a:r>
            <a:endParaRPr lang="en-US" sz="1013" dirty="0"/>
          </a:p>
        </p:txBody>
      </p:sp>
      <p:sp>
        <p:nvSpPr>
          <p:cNvPr id="88" name="Text 83"/>
          <p:cNvSpPr/>
          <p:nvPr/>
        </p:nvSpPr>
        <p:spPr>
          <a:xfrm>
            <a:off x="6166535" y="4432697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89" name="Text 84"/>
          <p:cNvSpPr/>
          <p:nvPr/>
        </p:nvSpPr>
        <p:spPr>
          <a:xfrm>
            <a:off x="6266381" y="4432697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input</a:t>
            </a:r>
            <a:endParaRPr lang="en-US" sz="1013" dirty="0"/>
          </a:p>
        </p:txBody>
      </p:sp>
      <p:sp>
        <p:nvSpPr>
          <p:cNvPr id="90" name="Text 85"/>
          <p:cNvSpPr/>
          <p:nvPr/>
        </p:nvSpPr>
        <p:spPr>
          <a:xfrm>
            <a:off x="6629484" y="4442269"/>
            <a:ext cx="1731243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</a:t>
            </a:r>
            <a:r>
              <a:rPr lang="en-US" sz="1013" dirty="0" err="1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Digite</a:t>
            </a: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r>
              <a:rPr lang="en-US" sz="1013" dirty="0" err="1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sua</a:t>
            </a: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r>
              <a:rPr lang="en-US" sz="1013" dirty="0" err="1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altura</a:t>
            </a: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: “))</a:t>
            </a:r>
            <a:endParaRPr lang="en-US" sz="1013" dirty="0"/>
          </a:p>
        </p:txBody>
      </p:sp>
      <p:sp>
        <p:nvSpPr>
          <p:cNvPr id="91" name="Text 86"/>
          <p:cNvSpPr/>
          <p:nvPr/>
        </p:nvSpPr>
        <p:spPr>
          <a:xfrm>
            <a:off x="5109038" y="4546747"/>
            <a:ext cx="3157649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          </a:t>
            </a:r>
            <a:endParaRPr lang="en-US" sz="1013" dirty="0"/>
          </a:p>
        </p:txBody>
      </p:sp>
      <p:sp>
        <p:nvSpPr>
          <p:cNvPr id="92" name="Text 87"/>
          <p:cNvSpPr/>
          <p:nvPr/>
        </p:nvSpPr>
        <p:spPr>
          <a:xfrm>
            <a:off x="5163508" y="4651224"/>
            <a:ext cx="65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013" dirty="0"/>
          </a:p>
        </p:txBody>
      </p:sp>
      <p:sp>
        <p:nvSpPr>
          <p:cNvPr id="93" name="Text 88"/>
          <p:cNvSpPr/>
          <p:nvPr/>
        </p:nvSpPr>
        <p:spPr>
          <a:xfrm>
            <a:off x="5109038" y="4907756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94" name="Text 89"/>
          <p:cNvSpPr/>
          <p:nvPr/>
        </p:nvSpPr>
        <p:spPr>
          <a:xfrm>
            <a:off x="5472140" y="4907756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95" name="Text 90"/>
          <p:cNvSpPr/>
          <p:nvPr/>
        </p:nvSpPr>
        <p:spPr>
          <a:xfrm>
            <a:off x="5571986" y="4907756"/>
            <a:ext cx="2463171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"----- Dados do Cadastro -----"</a:t>
            </a:r>
            <a:endParaRPr lang="en-US" sz="1013" dirty="0"/>
          </a:p>
        </p:txBody>
      </p:sp>
      <p:sp>
        <p:nvSpPr>
          <p:cNvPr id="96" name="Text 91"/>
          <p:cNvSpPr/>
          <p:nvPr/>
        </p:nvSpPr>
        <p:spPr>
          <a:xfrm>
            <a:off x="7941032" y="4907756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97" name="Text 92"/>
          <p:cNvSpPr/>
          <p:nvPr/>
        </p:nvSpPr>
        <p:spPr>
          <a:xfrm>
            <a:off x="5109038" y="5173861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98" name="Text 93"/>
          <p:cNvSpPr/>
          <p:nvPr/>
        </p:nvSpPr>
        <p:spPr>
          <a:xfrm>
            <a:off x="5472140" y="5173861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99" name="Text 94"/>
          <p:cNvSpPr/>
          <p:nvPr/>
        </p:nvSpPr>
        <p:spPr>
          <a:xfrm>
            <a:off x="5571986" y="5173861"/>
            <a:ext cx="6115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"Nome:"</a:t>
            </a:r>
            <a:endParaRPr lang="en-US" sz="1013" dirty="0"/>
          </a:p>
        </p:txBody>
      </p:sp>
      <p:sp>
        <p:nvSpPr>
          <p:cNvPr id="100" name="Text 95"/>
          <p:cNvSpPr/>
          <p:nvPr/>
        </p:nvSpPr>
        <p:spPr>
          <a:xfrm>
            <a:off x="6112065" y="5173861"/>
            <a:ext cx="6115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nome)</a:t>
            </a:r>
            <a:endParaRPr lang="en-US" sz="1013" dirty="0"/>
          </a:p>
        </p:txBody>
      </p:sp>
      <p:sp>
        <p:nvSpPr>
          <p:cNvPr id="101" name="Text 96"/>
          <p:cNvSpPr/>
          <p:nvPr/>
        </p:nvSpPr>
        <p:spPr>
          <a:xfrm>
            <a:off x="5109038" y="5439966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102" name="Text 97"/>
          <p:cNvSpPr/>
          <p:nvPr/>
        </p:nvSpPr>
        <p:spPr>
          <a:xfrm>
            <a:off x="5472140" y="5439966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103" name="Text 98"/>
          <p:cNvSpPr/>
          <p:nvPr/>
        </p:nvSpPr>
        <p:spPr>
          <a:xfrm>
            <a:off x="5571986" y="5439966"/>
            <a:ext cx="6886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"Idade:"</a:t>
            </a:r>
            <a:endParaRPr lang="en-US" sz="1013" dirty="0"/>
          </a:p>
        </p:txBody>
      </p:sp>
      <p:sp>
        <p:nvSpPr>
          <p:cNvPr id="104" name="Text 99"/>
          <p:cNvSpPr/>
          <p:nvPr/>
        </p:nvSpPr>
        <p:spPr>
          <a:xfrm>
            <a:off x="6189223" y="5439966"/>
            <a:ext cx="76583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idade,</a:t>
            </a:r>
            <a:endParaRPr lang="en-US" sz="1013" dirty="0"/>
          </a:p>
        </p:txBody>
      </p:sp>
      <p:sp>
        <p:nvSpPr>
          <p:cNvPr id="105" name="Text 100"/>
          <p:cNvSpPr/>
          <p:nvPr/>
        </p:nvSpPr>
        <p:spPr>
          <a:xfrm>
            <a:off x="6860930" y="5439966"/>
            <a:ext cx="5343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"anos"</a:t>
            </a:r>
            <a:endParaRPr lang="en-US" sz="1013" dirty="0"/>
          </a:p>
        </p:txBody>
      </p:sp>
      <p:sp>
        <p:nvSpPr>
          <p:cNvPr id="106" name="Text 101"/>
          <p:cNvSpPr/>
          <p:nvPr/>
        </p:nvSpPr>
        <p:spPr>
          <a:xfrm>
            <a:off x="7323851" y="5439966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107" name="Text 102"/>
          <p:cNvSpPr/>
          <p:nvPr/>
        </p:nvSpPr>
        <p:spPr>
          <a:xfrm>
            <a:off x="5086350" y="5706070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108" name="Text 103"/>
          <p:cNvSpPr/>
          <p:nvPr/>
        </p:nvSpPr>
        <p:spPr>
          <a:xfrm>
            <a:off x="5472140" y="5706070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109" name="Text 104"/>
          <p:cNvSpPr/>
          <p:nvPr/>
        </p:nvSpPr>
        <p:spPr>
          <a:xfrm>
            <a:off x="5549298" y="5706070"/>
            <a:ext cx="76583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"Altura:"</a:t>
            </a:r>
            <a:endParaRPr lang="en-US" sz="1013" dirty="0"/>
          </a:p>
        </p:txBody>
      </p:sp>
      <p:sp>
        <p:nvSpPr>
          <p:cNvPr id="110" name="Text 105"/>
          <p:cNvSpPr/>
          <p:nvPr/>
        </p:nvSpPr>
        <p:spPr>
          <a:xfrm>
            <a:off x="6243693" y="5706070"/>
            <a:ext cx="8429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altura,</a:t>
            </a:r>
            <a:endParaRPr lang="en-US" sz="1013" dirty="0"/>
          </a:p>
        </p:txBody>
      </p:sp>
      <p:sp>
        <p:nvSpPr>
          <p:cNvPr id="111" name="Text 106"/>
          <p:cNvSpPr/>
          <p:nvPr/>
        </p:nvSpPr>
        <p:spPr>
          <a:xfrm>
            <a:off x="7015246" y="5706070"/>
            <a:ext cx="6886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"metros"</a:t>
            </a:r>
            <a:endParaRPr lang="en-US" sz="1013" dirty="0"/>
          </a:p>
        </p:txBody>
      </p:sp>
      <p:sp>
        <p:nvSpPr>
          <p:cNvPr id="112" name="Text 107"/>
          <p:cNvSpPr/>
          <p:nvPr/>
        </p:nvSpPr>
        <p:spPr>
          <a:xfrm>
            <a:off x="7632483" y="5706070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  <p:sp>
        <p:nvSpPr>
          <p:cNvPr id="113" name="Text 108"/>
          <p:cNvSpPr/>
          <p:nvPr/>
        </p:nvSpPr>
        <p:spPr>
          <a:xfrm>
            <a:off x="5086350" y="5972175"/>
            <a:ext cx="4572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D971F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print</a:t>
            </a:r>
            <a:endParaRPr lang="en-US" sz="1013" dirty="0"/>
          </a:p>
        </p:txBody>
      </p:sp>
      <p:sp>
        <p:nvSpPr>
          <p:cNvPr id="114" name="Text 109"/>
          <p:cNvSpPr/>
          <p:nvPr/>
        </p:nvSpPr>
        <p:spPr>
          <a:xfrm>
            <a:off x="5472140" y="5972175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endParaRPr lang="en-US" sz="1013" dirty="0"/>
          </a:p>
        </p:txBody>
      </p:sp>
      <p:sp>
        <p:nvSpPr>
          <p:cNvPr id="115" name="Text 110"/>
          <p:cNvSpPr/>
          <p:nvPr/>
        </p:nvSpPr>
        <p:spPr>
          <a:xfrm>
            <a:off x="5549298" y="5972175"/>
            <a:ext cx="2386040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A6E22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"----------------------------"</a:t>
            </a:r>
            <a:endParaRPr lang="en-US" sz="1013" dirty="0"/>
          </a:p>
        </p:txBody>
      </p:sp>
      <p:sp>
        <p:nvSpPr>
          <p:cNvPr id="116" name="Text 111"/>
          <p:cNvSpPr/>
          <p:nvPr/>
        </p:nvSpPr>
        <p:spPr>
          <a:xfrm>
            <a:off x="7863901" y="5972175"/>
            <a:ext cx="1485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8F8F2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1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2347</Words>
  <Application>Microsoft Office PowerPoint</Application>
  <PresentationFormat>Apresentação na tela (16:9)</PresentationFormat>
  <Paragraphs>716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Consolas</vt:lpstr>
      <vt:lpstr>Segoe UI</vt:lpstr>
      <vt:lpstr>ui-monospace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igor rocha</cp:lastModifiedBy>
  <cp:revision>9</cp:revision>
  <dcterms:created xsi:type="dcterms:W3CDTF">2025-06-18T14:09:02Z</dcterms:created>
  <dcterms:modified xsi:type="dcterms:W3CDTF">2025-07-23T13:33:45Z</dcterms:modified>
</cp:coreProperties>
</file>