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10"/>
  </p:normalViewPr>
  <p:slideViewPr>
    <p:cSldViewPr snapToGrid="0" snapToObjects="1">
      <p:cViewPr varScale="1">
        <p:scale>
          <a:sx n="146" d="100"/>
          <a:sy n="146" d="100"/>
        </p:scale>
        <p:origin x="63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9978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12.png"/><Relationship Id="rId10" Type="http://schemas.openxmlformats.org/officeDocument/2006/relationships/image" Target="../media/image4.png"/><Relationship Id="rId4" Type="http://schemas.openxmlformats.org/officeDocument/2006/relationships/image" Target="../media/image21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732778" y="866180"/>
            <a:ext cx="5749882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405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Aula 5 - Listas e Tuplas</a:t>
            </a:r>
            <a:endParaRPr lang="en-US" sz="4050" dirty="0"/>
          </a:p>
        </p:txBody>
      </p:sp>
      <p:sp>
        <p:nvSpPr>
          <p:cNvPr id="4" name="Text 1"/>
          <p:cNvSpPr/>
          <p:nvPr/>
        </p:nvSpPr>
        <p:spPr>
          <a:xfrm>
            <a:off x="2377780" y="1752005"/>
            <a:ext cx="4459877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Curso de Desenvolvimento em Python</a:t>
            </a:r>
            <a:endParaRPr lang="en-US" sz="2025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7625" y="2709267"/>
            <a:ext cx="1428750" cy="1568053"/>
          </a:xfrm>
          <a:prstGeom prst="rect">
            <a:avLst/>
          </a:prstGeom>
        </p:spPr>
      </p:pic>
      <p:sp>
        <p:nvSpPr>
          <p:cNvPr id="6" name="Text 9">
            <a:extLst>
              <a:ext uri="{FF2B5EF4-FFF2-40B4-BE49-F238E27FC236}">
                <a16:creationId xmlns:a16="http://schemas.microsoft.com/office/drawing/2014/main" id="{9607852D-5255-D687-58F7-D4B822D0BE4C}"/>
              </a:ext>
            </a:extLst>
          </p:cNvPr>
          <p:cNvSpPr/>
          <p:nvPr/>
        </p:nvSpPr>
        <p:spPr>
          <a:xfrm>
            <a:off x="4996543" y="4782836"/>
            <a:ext cx="3990294" cy="12125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6B728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Curso de Desenvolvimento </a:t>
            </a:r>
            <a:r>
              <a:rPr lang="en-US" sz="788" dirty="0" err="1">
                <a:solidFill>
                  <a:srgbClr val="6B728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em</a:t>
            </a:r>
            <a:r>
              <a:rPr lang="en-US" sz="788" dirty="0">
                <a:solidFill>
                  <a:srgbClr val="6B728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 Python Prof. Me Ronaldo Caetano de Mendonça Junior</a:t>
            </a:r>
            <a:endParaRPr lang="en-US" sz="788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E755126-FE24-520B-70F2-FE739BD0D0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7855" y="4105274"/>
            <a:ext cx="5419725" cy="43815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106E4C1-0451-9A21-1CC0-62EE29F7E9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38" y="66080"/>
            <a:ext cx="1619250" cy="16002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EC85C62-6BFB-CF39-841C-458E6D1473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3312" y="66080"/>
            <a:ext cx="161925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48349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28600" y="228600"/>
            <a:ext cx="8758238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Exercício 1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28600" y="785813"/>
            <a:ext cx="4114800" cy="1407319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" name="Shape 2"/>
          <p:cNvSpPr/>
          <p:nvPr/>
        </p:nvSpPr>
        <p:spPr>
          <a:xfrm>
            <a:off x="228600" y="785813"/>
            <a:ext cx="35719" cy="1407319"/>
          </a:xfrm>
          <a:prstGeom prst="rect">
            <a:avLst/>
          </a:prstGeom>
          <a:solidFill>
            <a:srgbClr val="FFD43B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50" y="1000125"/>
            <a:ext cx="171450" cy="17145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28650" y="957263"/>
            <a:ext cx="2761311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FFD43B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Manipulação de Lista de Animais</a:t>
            </a:r>
            <a:endParaRPr lang="en-US" sz="1350" dirty="0"/>
          </a:p>
        </p:txBody>
      </p:sp>
      <p:sp>
        <p:nvSpPr>
          <p:cNvPr id="8" name="Shape 4"/>
          <p:cNvSpPr/>
          <p:nvPr/>
        </p:nvSpPr>
        <p:spPr>
          <a:xfrm>
            <a:off x="364415" y="1425178"/>
            <a:ext cx="161181" cy="171450"/>
          </a:xfrm>
          <a:prstGeom prst="ellipse">
            <a:avLst/>
          </a:prstGeom>
          <a:solidFill>
            <a:srgbClr val="FFD43B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9" name="Text 5"/>
          <p:cNvSpPr/>
          <p:nvPr/>
        </p:nvSpPr>
        <p:spPr>
          <a:xfrm>
            <a:off x="400050" y="1435894"/>
            <a:ext cx="23261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1</a:t>
            </a:r>
            <a:endParaRPr lang="en-US" sz="1013" dirty="0"/>
          </a:p>
        </p:txBody>
      </p:sp>
      <p:sp>
        <p:nvSpPr>
          <p:cNvPr id="10" name="Text 6"/>
          <p:cNvSpPr/>
          <p:nvPr/>
        </p:nvSpPr>
        <p:spPr>
          <a:xfrm>
            <a:off x="618381" y="1328738"/>
            <a:ext cx="1663601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Criar uma lista com 5 animais</a:t>
            </a:r>
            <a:endParaRPr lang="en-US" sz="1013" dirty="0"/>
          </a:p>
        </p:txBody>
      </p:sp>
      <p:sp>
        <p:nvSpPr>
          <p:cNvPr id="11" name="Shape 7"/>
          <p:cNvSpPr/>
          <p:nvPr/>
        </p:nvSpPr>
        <p:spPr>
          <a:xfrm>
            <a:off x="2318939" y="1435894"/>
            <a:ext cx="171450" cy="171450"/>
          </a:xfrm>
          <a:prstGeom prst="ellipse">
            <a:avLst/>
          </a:prstGeom>
          <a:solidFill>
            <a:srgbClr val="FFD43B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2" name="Text 8"/>
          <p:cNvSpPr/>
          <p:nvPr/>
        </p:nvSpPr>
        <p:spPr>
          <a:xfrm>
            <a:off x="2361456" y="1435894"/>
            <a:ext cx="2428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2</a:t>
            </a:r>
            <a:endParaRPr lang="en-US" sz="1013" dirty="0"/>
          </a:p>
        </p:txBody>
      </p:sp>
      <p:sp>
        <p:nvSpPr>
          <p:cNvPr id="13" name="Text 9"/>
          <p:cNvSpPr/>
          <p:nvPr/>
        </p:nvSpPr>
        <p:spPr>
          <a:xfrm>
            <a:off x="2590056" y="1425178"/>
            <a:ext cx="1536325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Imprimir todos os animais</a:t>
            </a:r>
            <a:endParaRPr lang="en-US" sz="1013" dirty="0"/>
          </a:p>
        </p:txBody>
      </p:sp>
      <p:sp>
        <p:nvSpPr>
          <p:cNvPr id="14" name="Shape 10"/>
          <p:cNvSpPr/>
          <p:nvPr/>
        </p:nvSpPr>
        <p:spPr>
          <a:xfrm>
            <a:off x="354146" y="1782366"/>
            <a:ext cx="171450" cy="171450"/>
          </a:xfrm>
          <a:prstGeom prst="ellipse">
            <a:avLst/>
          </a:prstGeom>
          <a:solidFill>
            <a:srgbClr val="FFD43B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5" name="Text 11"/>
          <p:cNvSpPr/>
          <p:nvPr/>
        </p:nvSpPr>
        <p:spPr>
          <a:xfrm>
            <a:off x="400050" y="1782366"/>
            <a:ext cx="2428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3</a:t>
            </a:r>
            <a:endParaRPr lang="en-US" sz="1013" dirty="0"/>
          </a:p>
        </p:txBody>
      </p:sp>
      <p:sp>
        <p:nvSpPr>
          <p:cNvPr id="16" name="Text 12"/>
          <p:cNvSpPr/>
          <p:nvPr/>
        </p:nvSpPr>
        <p:spPr>
          <a:xfrm>
            <a:off x="628650" y="1771650"/>
            <a:ext cx="1579327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Remover o terceiro animal</a:t>
            </a:r>
            <a:endParaRPr lang="en-US" sz="1013" dirty="0"/>
          </a:p>
        </p:txBody>
      </p:sp>
      <p:sp>
        <p:nvSpPr>
          <p:cNvPr id="17" name="Shape 13"/>
          <p:cNvSpPr/>
          <p:nvPr/>
        </p:nvSpPr>
        <p:spPr>
          <a:xfrm>
            <a:off x="2318939" y="1782366"/>
            <a:ext cx="171450" cy="171450"/>
          </a:xfrm>
          <a:prstGeom prst="ellipse">
            <a:avLst/>
          </a:prstGeom>
          <a:solidFill>
            <a:srgbClr val="FFD43B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8" name="Text 14"/>
          <p:cNvSpPr/>
          <p:nvPr/>
        </p:nvSpPr>
        <p:spPr>
          <a:xfrm>
            <a:off x="2361456" y="1782366"/>
            <a:ext cx="2428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4</a:t>
            </a:r>
            <a:endParaRPr lang="en-US" sz="1013" dirty="0"/>
          </a:p>
        </p:txBody>
      </p:sp>
      <p:sp>
        <p:nvSpPr>
          <p:cNvPr id="19" name="Text 15"/>
          <p:cNvSpPr/>
          <p:nvPr/>
        </p:nvSpPr>
        <p:spPr>
          <a:xfrm>
            <a:off x="2590056" y="1771650"/>
            <a:ext cx="1529293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Imprimir a lista atualizada</a:t>
            </a:r>
            <a:endParaRPr lang="en-US" sz="1013" dirty="0"/>
          </a:p>
        </p:txBody>
      </p:sp>
      <p:sp>
        <p:nvSpPr>
          <p:cNvPr id="20" name="Shape 16"/>
          <p:cNvSpPr/>
          <p:nvPr/>
        </p:nvSpPr>
        <p:spPr>
          <a:xfrm>
            <a:off x="4572000" y="785813"/>
            <a:ext cx="4343400" cy="3314700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1" name="Shape 17"/>
          <p:cNvSpPr/>
          <p:nvPr/>
        </p:nvSpPr>
        <p:spPr>
          <a:xfrm>
            <a:off x="4572000" y="785813"/>
            <a:ext cx="35719" cy="3314700"/>
          </a:xfrm>
          <a:prstGeom prst="rect">
            <a:avLst/>
          </a:prstGeom>
          <a:solidFill>
            <a:srgbClr val="FFD43B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2" name="Text 18"/>
          <p:cNvSpPr/>
          <p:nvPr/>
        </p:nvSpPr>
        <p:spPr>
          <a:xfrm>
            <a:off x="4686300" y="923330"/>
            <a:ext cx="2232059" cy="14644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# Criando a lista de animais</a:t>
            </a:r>
            <a:endParaRPr lang="en-US" sz="1013" dirty="0"/>
          </a:p>
        </p:txBody>
      </p:sp>
      <p:sp>
        <p:nvSpPr>
          <p:cNvPr id="23" name="Text 19"/>
          <p:cNvSpPr/>
          <p:nvPr/>
        </p:nvSpPr>
        <p:spPr>
          <a:xfrm>
            <a:off x="4686300" y="1116211"/>
            <a:ext cx="3312384" cy="14644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animais = ["cachorro", "gato", "papagaio",</a:t>
            </a:r>
            <a:endParaRPr lang="en-US" sz="1013" dirty="0"/>
          </a:p>
        </p:txBody>
      </p:sp>
      <p:sp>
        <p:nvSpPr>
          <p:cNvPr id="24" name="Text 20"/>
          <p:cNvSpPr/>
          <p:nvPr/>
        </p:nvSpPr>
        <p:spPr>
          <a:xfrm>
            <a:off x="4686300" y="1309092"/>
            <a:ext cx="2232059" cy="14644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"coelho", "hamster"]</a:t>
            </a:r>
            <a:endParaRPr lang="en-US" sz="1013" dirty="0"/>
          </a:p>
        </p:txBody>
      </p:sp>
      <p:sp>
        <p:nvSpPr>
          <p:cNvPr id="25" name="Text 21"/>
          <p:cNvSpPr/>
          <p:nvPr/>
        </p:nvSpPr>
        <p:spPr>
          <a:xfrm>
            <a:off x="4686300" y="1694855"/>
            <a:ext cx="2309245" cy="14644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# Imprimindo todos os animais</a:t>
            </a:r>
            <a:endParaRPr lang="en-US" sz="1013" dirty="0"/>
          </a:p>
        </p:txBody>
      </p:sp>
      <p:sp>
        <p:nvSpPr>
          <p:cNvPr id="26" name="Text 22"/>
          <p:cNvSpPr/>
          <p:nvPr/>
        </p:nvSpPr>
        <p:spPr>
          <a:xfrm>
            <a:off x="4686300" y="1887736"/>
            <a:ext cx="1923399" cy="14644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print("Lista original:")</a:t>
            </a:r>
            <a:endParaRPr lang="en-US" sz="1013" dirty="0"/>
          </a:p>
        </p:txBody>
      </p:sp>
      <p:sp>
        <p:nvSpPr>
          <p:cNvPr id="27" name="Text 23"/>
          <p:cNvSpPr/>
          <p:nvPr/>
        </p:nvSpPr>
        <p:spPr>
          <a:xfrm>
            <a:off x="4686300" y="2080617"/>
            <a:ext cx="1769083" cy="14644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for animal in animais:</a:t>
            </a:r>
            <a:endParaRPr lang="en-US" sz="1013" dirty="0"/>
          </a:p>
        </p:txBody>
      </p:sp>
      <p:sp>
        <p:nvSpPr>
          <p:cNvPr id="28" name="Text 24"/>
          <p:cNvSpPr/>
          <p:nvPr/>
        </p:nvSpPr>
        <p:spPr>
          <a:xfrm>
            <a:off x="4686300" y="2273498"/>
            <a:ext cx="1383264" cy="14644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print(animal)</a:t>
            </a:r>
            <a:endParaRPr lang="en-US" sz="1013" dirty="0"/>
          </a:p>
        </p:txBody>
      </p:sp>
      <p:sp>
        <p:nvSpPr>
          <p:cNvPr id="29" name="Text 25"/>
          <p:cNvSpPr/>
          <p:nvPr/>
        </p:nvSpPr>
        <p:spPr>
          <a:xfrm>
            <a:off x="4686300" y="2659261"/>
            <a:ext cx="2309245" cy="14644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# Removendo o terceiro animal</a:t>
            </a:r>
            <a:endParaRPr lang="en-US" sz="1013" dirty="0"/>
          </a:p>
        </p:txBody>
      </p:sp>
      <p:sp>
        <p:nvSpPr>
          <p:cNvPr id="30" name="Text 26"/>
          <p:cNvSpPr/>
          <p:nvPr/>
        </p:nvSpPr>
        <p:spPr>
          <a:xfrm>
            <a:off x="4686300" y="2852142"/>
            <a:ext cx="1151762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animais.pop(2)</a:t>
            </a:r>
            <a:endParaRPr lang="en-US" sz="1013" dirty="0"/>
          </a:p>
        </p:txBody>
      </p:sp>
      <p:sp>
        <p:nvSpPr>
          <p:cNvPr id="31" name="Text 27"/>
          <p:cNvSpPr/>
          <p:nvPr/>
        </p:nvSpPr>
        <p:spPr>
          <a:xfrm>
            <a:off x="4686300" y="3237905"/>
            <a:ext cx="2463561" cy="14644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# Imprimindo a lista atualizada</a:t>
            </a:r>
            <a:endParaRPr lang="en-US" sz="1013" dirty="0"/>
          </a:p>
        </p:txBody>
      </p:sp>
      <p:sp>
        <p:nvSpPr>
          <p:cNvPr id="32" name="Text 28"/>
          <p:cNvSpPr/>
          <p:nvPr/>
        </p:nvSpPr>
        <p:spPr>
          <a:xfrm>
            <a:off x="4686300" y="3430786"/>
            <a:ext cx="2386403" cy="14644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print("\nLista após remoção:")</a:t>
            </a:r>
            <a:endParaRPr lang="en-US" sz="1013" dirty="0"/>
          </a:p>
        </p:txBody>
      </p:sp>
      <p:sp>
        <p:nvSpPr>
          <p:cNvPr id="33" name="Text 29"/>
          <p:cNvSpPr/>
          <p:nvPr/>
        </p:nvSpPr>
        <p:spPr>
          <a:xfrm>
            <a:off x="4686300" y="3623667"/>
            <a:ext cx="1769083" cy="14644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for animal in animais:</a:t>
            </a:r>
            <a:endParaRPr lang="en-US" sz="1013" dirty="0"/>
          </a:p>
        </p:txBody>
      </p:sp>
      <p:sp>
        <p:nvSpPr>
          <p:cNvPr id="34" name="Text 30"/>
          <p:cNvSpPr/>
          <p:nvPr/>
        </p:nvSpPr>
        <p:spPr>
          <a:xfrm>
            <a:off x="4686300" y="3816548"/>
            <a:ext cx="1383264" cy="14644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print(animal)</a:t>
            </a:r>
            <a:endParaRPr lang="en-US" sz="1013" dirty="0"/>
          </a:p>
        </p:txBody>
      </p:sp>
      <p:sp>
        <p:nvSpPr>
          <p:cNvPr id="35" name="Shape 31"/>
          <p:cNvSpPr/>
          <p:nvPr/>
        </p:nvSpPr>
        <p:spPr>
          <a:xfrm>
            <a:off x="4572000" y="4214813"/>
            <a:ext cx="4343400" cy="1040085"/>
          </a:xfrm>
          <a:prstGeom prst="rect">
            <a:avLst/>
          </a:prstGeom>
          <a:solidFill>
            <a:srgbClr val="333333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6" name="Text 32"/>
          <p:cNvSpPr/>
          <p:nvPr/>
        </p:nvSpPr>
        <p:spPr>
          <a:xfrm>
            <a:off x="4663418" y="4327661"/>
            <a:ext cx="110030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FFD43B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Lista original:</a:t>
            </a:r>
            <a:endParaRPr lang="en-US" sz="900" dirty="0"/>
          </a:p>
        </p:txBody>
      </p:sp>
      <p:sp>
        <p:nvSpPr>
          <p:cNvPr id="37" name="Text 33"/>
          <p:cNvSpPr/>
          <p:nvPr/>
        </p:nvSpPr>
        <p:spPr>
          <a:xfrm>
            <a:off x="4663418" y="4499111"/>
            <a:ext cx="2883675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FFD43B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cachorro, gato, papagaio, coelho, hamster</a:t>
            </a:r>
            <a:endParaRPr lang="en-US" sz="900" dirty="0"/>
          </a:p>
        </p:txBody>
      </p:sp>
      <p:sp>
        <p:nvSpPr>
          <p:cNvPr id="38" name="Text 34"/>
          <p:cNvSpPr/>
          <p:nvPr/>
        </p:nvSpPr>
        <p:spPr>
          <a:xfrm>
            <a:off x="4663418" y="4842011"/>
            <a:ext cx="1374670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FFD43B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Lista após remoção:</a:t>
            </a:r>
            <a:endParaRPr lang="en-US" sz="900" dirty="0"/>
          </a:p>
        </p:txBody>
      </p:sp>
      <p:sp>
        <p:nvSpPr>
          <p:cNvPr id="39" name="Text 35"/>
          <p:cNvSpPr/>
          <p:nvPr/>
        </p:nvSpPr>
        <p:spPr>
          <a:xfrm>
            <a:off x="4663418" y="5013461"/>
            <a:ext cx="2197764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FFD43B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cachorro, gato, coelho, hamster</a:t>
            </a:r>
            <a:endParaRPr lang="en-US" sz="900" dirty="0"/>
          </a:p>
        </p:txBody>
      </p:sp>
      <p:pic>
        <p:nvPicPr>
          <p:cNvPr id="40" name="Imagem 39">
            <a:extLst>
              <a:ext uri="{FF2B5EF4-FFF2-40B4-BE49-F238E27FC236}">
                <a16:creationId xmlns:a16="http://schemas.microsoft.com/office/drawing/2014/main" id="{0D352705-1C56-47B4-C0D7-4FB6D6C1A8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451" y="4751524"/>
            <a:ext cx="4167051" cy="4381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Agrupar 43">
            <a:extLst>
              <a:ext uri="{FF2B5EF4-FFF2-40B4-BE49-F238E27FC236}">
                <a16:creationId xmlns:a16="http://schemas.microsoft.com/office/drawing/2014/main" id="{093A6758-349D-9D2F-C1B7-AF980C12ED82}"/>
              </a:ext>
            </a:extLst>
          </p:cNvPr>
          <p:cNvGrpSpPr/>
          <p:nvPr/>
        </p:nvGrpSpPr>
        <p:grpSpPr>
          <a:xfrm>
            <a:off x="0" y="15183"/>
            <a:ext cx="9144000" cy="5128317"/>
            <a:chOff x="0" y="0"/>
            <a:chExt cx="9144000" cy="5826398"/>
          </a:xfrm>
        </p:grpSpPr>
        <p:pic>
          <p:nvPicPr>
            <p:cNvPr id="2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9144000" cy="5826398"/>
            </a:xfrm>
            <a:prstGeom prst="rect">
              <a:avLst/>
            </a:prstGeom>
          </p:spPr>
        </p:pic>
        <p:sp>
          <p:nvSpPr>
            <p:cNvPr id="3" name="Text 0"/>
            <p:cNvSpPr/>
            <p:nvPr/>
          </p:nvSpPr>
          <p:spPr>
            <a:xfrm>
              <a:off x="228600" y="228600"/>
              <a:ext cx="8758238" cy="38576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2025" b="1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Exercício 2</a:t>
              </a:r>
              <a:endParaRPr lang="en-US" sz="2025" dirty="0"/>
            </a:p>
          </p:txBody>
        </p:sp>
        <p:sp>
          <p:nvSpPr>
            <p:cNvPr id="4" name="Shape 1"/>
            <p:cNvSpPr/>
            <p:nvPr/>
          </p:nvSpPr>
          <p:spPr>
            <a:xfrm>
              <a:off x="228600" y="785813"/>
              <a:ext cx="4114800" cy="2611710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/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Shape 2"/>
            <p:cNvSpPr/>
            <p:nvPr/>
          </p:nvSpPr>
          <p:spPr>
            <a:xfrm>
              <a:off x="228600" y="785813"/>
              <a:ext cx="35719" cy="2611710"/>
            </a:xfrm>
            <a:prstGeom prst="rect">
              <a:avLst/>
            </a:prstGeom>
            <a:solidFill>
              <a:srgbClr val="FFD43B"/>
            </a:solidFill>
            <a:ln/>
          </p:spPr>
          <p:txBody>
            <a:bodyPr/>
            <a:lstStyle/>
            <a:p>
              <a:endParaRPr lang="pt-BR"/>
            </a:p>
          </p:txBody>
        </p:sp>
        <p:pic>
          <p:nvPicPr>
            <p:cNvPr id="6" name="Image 1" descr="preencode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0050" y="1000125"/>
              <a:ext cx="214313" cy="171450"/>
            </a:xfrm>
            <a:prstGeom prst="rect">
              <a:avLst/>
            </a:prstGeom>
          </p:spPr>
        </p:pic>
        <p:sp>
          <p:nvSpPr>
            <p:cNvPr id="7" name="Text 3"/>
            <p:cNvSpPr/>
            <p:nvPr/>
          </p:nvSpPr>
          <p:spPr>
            <a:xfrm>
              <a:off x="671513" y="957263"/>
              <a:ext cx="1338644" cy="25717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350" b="1" dirty="0">
                  <a:solidFill>
                    <a:srgbClr val="FFD43B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Lista de Nomes</a:t>
              </a:r>
              <a:endParaRPr lang="en-US" sz="1350" dirty="0"/>
            </a:p>
          </p:txBody>
        </p:sp>
        <p:sp>
          <p:nvSpPr>
            <p:cNvPr id="8" name="Text 4"/>
            <p:cNvSpPr/>
            <p:nvPr/>
          </p:nvSpPr>
          <p:spPr>
            <a:xfrm>
              <a:off x="400050" y="1328738"/>
              <a:ext cx="3843338" cy="19288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Vamos criar uma lista a partir de entradas do usuário!</a:t>
              </a:r>
              <a:endParaRPr lang="en-US" sz="1013" dirty="0"/>
            </a:p>
          </p:txBody>
        </p:sp>
        <p:sp>
          <p:nvSpPr>
            <p:cNvPr id="9" name="Shape 5"/>
            <p:cNvSpPr/>
            <p:nvPr/>
          </p:nvSpPr>
          <p:spPr>
            <a:xfrm>
              <a:off x="349332" y="1646634"/>
              <a:ext cx="171450" cy="171450"/>
            </a:xfrm>
            <a:prstGeom prst="ellipse">
              <a:avLst/>
            </a:prstGeom>
            <a:solidFill>
              <a:srgbClr val="FFD43B"/>
            </a:solidFill>
            <a:ln/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Text 6"/>
            <p:cNvSpPr/>
            <p:nvPr/>
          </p:nvSpPr>
          <p:spPr>
            <a:xfrm>
              <a:off x="400050" y="1646634"/>
              <a:ext cx="242888" cy="17145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b="1" dirty="0">
                  <a:solidFill>
                    <a:srgbClr val="33333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1</a:t>
              </a:r>
              <a:endParaRPr lang="en-US" sz="1013" dirty="0"/>
            </a:p>
          </p:txBody>
        </p:sp>
        <p:sp>
          <p:nvSpPr>
            <p:cNvPr id="11" name="Text 7"/>
            <p:cNvSpPr/>
            <p:nvPr/>
          </p:nvSpPr>
          <p:spPr>
            <a:xfrm>
              <a:off x="628650" y="1635919"/>
              <a:ext cx="1722620" cy="19288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Receber 3 nomes do usuário</a:t>
              </a:r>
              <a:endParaRPr lang="en-US" sz="1013" dirty="0"/>
            </a:p>
          </p:txBody>
        </p:sp>
        <p:sp>
          <p:nvSpPr>
            <p:cNvPr id="12" name="Shape 8"/>
            <p:cNvSpPr/>
            <p:nvPr/>
          </p:nvSpPr>
          <p:spPr>
            <a:xfrm>
              <a:off x="360759" y="1896665"/>
              <a:ext cx="171450" cy="171450"/>
            </a:xfrm>
            <a:prstGeom prst="ellipse">
              <a:avLst/>
            </a:prstGeom>
            <a:solidFill>
              <a:srgbClr val="FFD43B"/>
            </a:solidFill>
            <a:ln/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Text 9"/>
            <p:cNvSpPr/>
            <p:nvPr/>
          </p:nvSpPr>
          <p:spPr>
            <a:xfrm>
              <a:off x="400050" y="1896666"/>
              <a:ext cx="242888" cy="17145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b="1" dirty="0">
                  <a:solidFill>
                    <a:srgbClr val="33333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2</a:t>
              </a:r>
              <a:endParaRPr lang="en-US" sz="1013" dirty="0"/>
            </a:p>
          </p:txBody>
        </p:sp>
        <p:sp>
          <p:nvSpPr>
            <p:cNvPr id="14" name="Text 10"/>
            <p:cNvSpPr/>
            <p:nvPr/>
          </p:nvSpPr>
          <p:spPr>
            <a:xfrm>
              <a:off x="628650" y="1885950"/>
              <a:ext cx="1900991" cy="19288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Guardar os nomes em uma lista</a:t>
              </a:r>
              <a:endParaRPr lang="en-US" sz="1013" dirty="0"/>
            </a:p>
          </p:txBody>
        </p:sp>
        <p:sp>
          <p:nvSpPr>
            <p:cNvPr id="15" name="Shape 11"/>
            <p:cNvSpPr/>
            <p:nvPr/>
          </p:nvSpPr>
          <p:spPr>
            <a:xfrm>
              <a:off x="360759" y="2146697"/>
              <a:ext cx="171450" cy="171450"/>
            </a:xfrm>
            <a:prstGeom prst="ellipse">
              <a:avLst/>
            </a:prstGeom>
            <a:solidFill>
              <a:srgbClr val="FFD43B"/>
            </a:solidFill>
            <a:ln/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Text 12"/>
            <p:cNvSpPr/>
            <p:nvPr/>
          </p:nvSpPr>
          <p:spPr>
            <a:xfrm>
              <a:off x="400050" y="2146697"/>
              <a:ext cx="242888" cy="17145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b="1" dirty="0">
                  <a:solidFill>
                    <a:srgbClr val="33333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3</a:t>
              </a:r>
              <a:endParaRPr lang="en-US" sz="1013" dirty="0"/>
            </a:p>
          </p:txBody>
        </p:sp>
        <p:sp>
          <p:nvSpPr>
            <p:cNvPr id="17" name="Text 13"/>
            <p:cNvSpPr/>
            <p:nvPr/>
          </p:nvSpPr>
          <p:spPr>
            <a:xfrm>
              <a:off x="628650" y="2135981"/>
              <a:ext cx="1464804" cy="19288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Imprimir a lista completa</a:t>
              </a:r>
              <a:endParaRPr lang="en-US" sz="1013" dirty="0"/>
            </a:p>
          </p:txBody>
        </p:sp>
        <p:sp>
          <p:nvSpPr>
            <p:cNvPr id="18" name="Shape 14"/>
            <p:cNvSpPr/>
            <p:nvPr/>
          </p:nvSpPr>
          <p:spPr>
            <a:xfrm>
              <a:off x="777246" y="2500313"/>
              <a:ext cx="3017509" cy="725760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 w="198">
              <a:solidFill>
                <a:srgbClr val="FFD43B"/>
              </a:solidFill>
              <a:prstDash val="dash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Text 15"/>
            <p:cNvSpPr/>
            <p:nvPr/>
          </p:nvSpPr>
          <p:spPr>
            <a:xfrm>
              <a:off x="1754460" y="2613161"/>
              <a:ext cx="1134517" cy="12858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900" i="1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Digite um nome: Ana</a:t>
              </a:r>
              <a:endParaRPr lang="en-US" sz="900" dirty="0"/>
            </a:p>
          </p:txBody>
        </p:sp>
        <p:sp>
          <p:nvSpPr>
            <p:cNvPr id="20" name="Text 16"/>
            <p:cNvSpPr/>
            <p:nvPr/>
          </p:nvSpPr>
          <p:spPr>
            <a:xfrm>
              <a:off x="1688883" y="2784611"/>
              <a:ext cx="1265672" cy="12858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900" i="1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Digite um nome: Carlos</a:t>
              </a:r>
              <a:endParaRPr lang="en-US" sz="900" dirty="0"/>
            </a:p>
          </p:txBody>
        </p:sp>
        <p:sp>
          <p:nvSpPr>
            <p:cNvPr id="21" name="Text 17"/>
            <p:cNvSpPr/>
            <p:nvPr/>
          </p:nvSpPr>
          <p:spPr>
            <a:xfrm>
              <a:off x="1711123" y="2956061"/>
              <a:ext cx="1221191" cy="12858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900" i="1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Digite um nome: Maria</a:t>
              </a:r>
              <a:endParaRPr lang="en-US" sz="900" dirty="0"/>
            </a:p>
          </p:txBody>
        </p:sp>
        <p:sp>
          <p:nvSpPr>
            <p:cNvPr id="22" name="Shape 18"/>
            <p:cNvSpPr/>
            <p:nvPr/>
          </p:nvSpPr>
          <p:spPr>
            <a:xfrm>
              <a:off x="4572000" y="785813"/>
              <a:ext cx="4343400" cy="3314700"/>
            </a:xfrm>
            <a:prstGeom prst="rect">
              <a:avLst/>
            </a:prstGeom>
            <a:solidFill>
              <a:srgbClr val="F5F5F5"/>
            </a:solidFill>
            <a:ln/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Shape 19"/>
            <p:cNvSpPr/>
            <p:nvPr/>
          </p:nvSpPr>
          <p:spPr>
            <a:xfrm>
              <a:off x="4572000" y="785813"/>
              <a:ext cx="35719" cy="3314700"/>
            </a:xfrm>
            <a:prstGeom prst="rect">
              <a:avLst/>
            </a:prstGeom>
            <a:solidFill>
              <a:srgbClr val="FFD43B"/>
            </a:solidFill>
            <a:ln/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Text 20"/>
            <p:cNvSpPr/>
            <p:nvPr/>
          </p:nvSpPr>
          <p:spPr>
            <a:xfrm>
              <a:off x="4686300" y="923330"/>
              <a:ext cx="2000585" cy="14644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dirty="0">
                  <a:solidFill>
                    <a:srgbClr val="333333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# Criando uma lista vazia</a:t>
              </a:r>
              <a:endParaRPr lang="en-US" sz="1013" dirty="0"/>
            </a:p>
          </p:txBody>
        </p:sp>
        <p:sp>
          <p:nvSpPr>
            <p:cNvPr id="25" name="Text 21"/>
            <p:cNvSpPr/>
            <p:nvPr/>
          </p:nvSpPr>
          <p:spPr>
            <a:xfrm>
              <a:off x="4686300" y="1116211"/>
              <a:ext cx="843102" cy="14644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dirty="0">
                  <a:solidFill>
                    <a:srgbClr val="333333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nomes = []</a:t>
              </a:r>
              <a:endParaRPr lang="en-US" sz="1013" dirty="0"/>
            </a:p>
          </p:txBody>
        </p:sp>
        <p:sp>
          <p:nvSpPr>
            <p:cNvPr id="26" name="Text 22"/>
            <p:cNvSpPr/>
            <p:nvPr/>
          </p:nvSpPr>
          <p:spPr>
            <a:xfrm>
              <a:off x="4686300" y="1501973"/>
              <a:ext cx="1614739" cy="14644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dirty="0">
                  <a:solidFill>
                    <a:srgbClr val="333333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# Recebendo os nomes</a:t>
              </a:r>
              <a:endParaRPr lang="en-US" sz="1013" dirty="0"/>
            </a:p>
          </p:txBody>
        </p:sp>
        <p:sp>
          <p:nvSpPr>
            <p:cNvPr id="27" name="Text 23"/>
            <p:cNvSpPr/>
            <p:nvPr/>
          </p:nvSpPr>
          <p:spPr>
            <a:xfrm>
              <a:off x="4686300" y="1694855"/>
              <a:ext cx="1460422" cy="14644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dirty="0">
                  <a:solidFill>
                    <a:srgbClr val="333333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for i in range(3):</a:t>
              </a:r>
              <a:endParaRPr lang="en-US" sz="1013" dirty="0"/>
            </a:p>
          </p:txBody>
        </p:sp>
        <p:sp>
          <p:nvSpPr>
            <p:cNvPr id="28" name="Text 24"/>
            <p:cNvSpPr/>
            <p:nvPr/>
          </p:nvSpPr>
          <p:spPr>
            <a:xfrm>
              <a:off x="4686300" y="1887736"/>
              <a:ext cx="2849380" cy="14644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dirty="0">
                  <a:solidFill>
                    <a:srgbClr val="333333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nome = input("Digite um nome: ")</a:t>
              </a:r>
              <a:endParaRPr lang="en-US" sz="1013" dirty="0"/>
            </a:p>
          </p:txBody>
        </p:sp>
        <p:sp>
          <p:nvSpPr>
            <p:cNvPr id="29" name="Text 25"/>
            <p:cNvSpPr/>
            <p:nvPr/>
          </p:nvSpPr>
          <p:spPr>
            <a:xfrm>
              <a:off x="4686300" y="2080617"/>
              <a:ext cx="1769083" cy="14644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dirty="0">
                  <a:solidFill>
                    <a:srgbClr val="333333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nomes.append(nome)</a:t>
              </a:r>
              <a:endParaRPr lang="en-US" sz="1013" dirty="0"/>
            </a:p>
          </p:txBody>
        </p:sp>
        <p:sp>
          <p:nvSpPr>
            <p:cNvPr id="30" name="Text 26"/>
            <p:cNvSpPr/>
            <p:nvPr/>
          </p:nvSpPr>
          <p:spPr>
            <a:xfrm>
              <a:off x="4686300" y="2466380"/>
              <a:ext cx="2309245" cy="14644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dirty="0">
                  <a:solidFill>
                    <a:srgbClr val="333333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# Imprimindo a lista completa</a:t>
              </a:r>
              <a:endParaRPr lang="en-US" sz="1013" dirty="0"/>
            </a:p>
          </p:txBody>
        </p:sp>
        <p:sp>
          <p:nvSpPr>
            <p:cNvPr id="31" name="Text 27"/>
            <p:cNvSpPr/>
            <p:nvPr/>
          </p:nvSpPr>
          <p:spPr>
            <a:xfrm>
              <a:off x="4686300" y="2659261"/>
              <a:ext cx="2077743" cy="14644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dirty="0">
                  <a:solidFill>
                    <a:srgbClr val="333333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print("\nLista de nomes:")</a:t>
              </a:r>
              <a:endParaRPr lang="en-US" sz="1013" dirty="0"/>
            </a:p>
          </p:txBody>
        </p:sp>
        <p:sp>
          <p:nvSpPr>
            <p:cNvPr id="32" name="Text 28"/>
            <p:cNvSpPr/>
            <p:nvPr/>
          </p:nvSpPr>
          <p:spPr>
            <a:xfrm>
              <a:off x="4686300" y="2852142"/>
              <a:ext cx="997418" cy="14644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dirty="0">
                  <a:solidFill>
                    <a:srgbClr val="333333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print(nomes)</a:t>
              </a:r>
              <a:endParaRPr lang="en-US" sz="1013" dirty="0"/>
            </a:p>
          </p:txBody>
        </p:sp>
        <p:sp>
          <p:nvSpPr>
            <p:cNvPr id="33" name="Text 29"/>
            <p:cNvSpPr/>
            <p:nvPr/>
          </p:nvSpPr>
          <p:spPr>
            <a:xfrm>
              <a:off x="4686300" y="3237905"/>
              <a:ext cx="1769083" cy="14644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dirty="0">
                  <a:solidFill>
                    <a:srgbClr val="333333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# Imprimindo cada nome</a:t>
              </a:r>
              <a:endParaRPr lang="en-US" sz="1013" dirty="0"/>
            </a:p>
          </p:txBody>
        </p:sp>
        <p:sp>
          <p:nvSpPr>
            <p:cNvPr id="34" name="Text 30"/>
            <p:cNvSpPr/>
            <p:nvPr/>
          </p:nvSpPr>
          <p:spPr>
            <a:xfrm>
              <a:off x="4686300" y="3430786"/>
              <a:ext cx="2077743" cy="14644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dirty="0">
                  <a:solidFill>
                    <a:srgbClr val="333333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print("\nNomes na lista:")</a:t>
              </a:r>
              <a:endParaRPr lang="en-US" sz="1013" dirty="0"/>
            </a:p>
          </p:txBody>
        </p:sp>
        <p:sp>
          <p:nvSpPr>
            <p:cNvPr id="35" name="Text 31"/>
            <p:cNvSpPr/>
            <p:nvPr/>
          </p:nvSpPr>
          <p:spPr>
            <a:xfrm>
              <a:off x="4686300" y="3623667"/>
              <a:ext cx="1460422" cy="14644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dirty="0">
                  <a:solidFill>
                    <a:srgbClr val="333333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for nome in nomes:</a:t>
              </a:r>
              <a:endParaRPr lang="en-US" sz="1013" dirty="0"/>
            </a:p>
          </p:txBody>
        </p:sp>
        <p:sp>
          <p:nvSpPr>
            <p:cNvPr id="36" name="Text 32"/>
            <p:cNvSpPr/>
            <p:nvPr/>
          </p:nvSpPr>
          <p:spPr>
            <a:xfrm>
              <a:off x="4686300" y="3816548"/>
              <a:ext cx="1228920" cy="14644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dirty="0">
                  <a:solidFill>
                    <a:srgbClr val="333333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print(nome)</a:t>
              </a:r>
              <a:endParaRPr lang="en-US" sz="1013" dirty="0"/>
            </a:p>
          </p:txBody>
        </p:sp>
        <p:sp>
          <p:nvSpPr>
            <p:cNvPr id="37" name="Shape 33"/>
            <p:cNvSpPr/>
            <p:nvPr/>
          </p:nvSpPr>
          <p:spPr>
            <a:xfrm>
              <a:off x="4572000" y="4214813"/>
              <a:ext cx="4343400" cy="1382985"/>
            </a:xfrm>
            <a:prstGeom prst="rect">
              <a:avLst/>
            </a:prstGeom>
            <a:solidFill>
              <a:srgbClr val="333333"/>
            </a:solidFill>
            <a:ln/>
          </p:spPr>
          <p:txBody>
            <a:bodyPr/>
            <a:lstStyle/>
            <a:p>
              <a:endParaRPr lang="pt-BR"/>
            </a:p>
          </p:txBody>
        </p:sp>
        <p:sp>
          <p:nvSpPr>
            <p:cNvPr id="38" name="Text 34"/>
            <p:cNvSpPr/>
            <p:nvPr/>
          </p:nvSpPr>
          <p:spPr>
            <a:xfrm>
              <a:off x="4663418" y="4327661"/>
              <a:ext cx="1100305" cy="12858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dirty="0">
                  <a:solidFill>
                    <a:srgbClr val="FFD43B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Lista de nomes:</a:t>
              </a:r>
              <a:endParaRPr lang="en-US" sz="900" dirty="0"/>
            </a:p>
          </p:txBody>
        </p:sp>
        <p:sp>
          <p:nvSpPr>
            <p:cNvPr id="39" name="Text 35"/>
            <p:cNvSpPr/>
            <p:nvPr/>
          </p:nvSpPr>
          <p:spPr>
            <a:xfrm>
              <a:off x="4663418" y="4499111"/>
              <a:ext cx="1854808" cy="12858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dirty="0">
                  <a:solidFill>
                    <a:srgbClr val="FFD43B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['Ana', 'Carlos', 'Maria']</a:t>
              </a:r>
              <a:endParaRPr lang="en-US" sz="900" dirty="0"/>
            </a:p>
          </p:txBody>
        </p:sp>
        <p:sp>
          <p:nvSpPr>
            <p:cNvPr id="40" name="Text 36"/>
            <p:cNvSpPr/>
            <p:nvPr/>
          </p:nvSpPr>
          <p:spPr>
            <a:xfrm>
              <a:off x="4663418" y="4842011"/>
              <a:ext cx="1100305" cy="12858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dirty="0">
                  <a:solidFill>
                    <a:srgbClr val="FFD43B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Nomes na lista:</a:t>
              </a:r>
              <a:endParaRPr lang="en-US" sz="900" dirty="0"/>
            </a:p>
          </p:txBody>
        </p:sp>
        <p:sp>
          <p:nvSpPr>
            <p:cNvPr id="41" name="Text 37"/>
            <p:cNvSpPr/>
            <p:nvPr/>
          </p:nvSpPr>
          <p:spPr>
            <a:xfrm>
              <a:off x="4663418" y="5013461"/>
              <a:ext cx="277211" cy="12858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dirty="0">
                  <a:solidFill>
                    <a:srgbClr val="FFD43B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Ana</a:t>
              </a:r>
              <a:endParaRPr lang="en-US" sz="900" dirty="0"/>
            </a:p>
          </p:txBody>
        </p:sp>
        <p:sp>
          <p:nvSpPr>
            <p:cNvPr id="42" name="Text 38"/>
            <p:cNvSpPr/>
            <p:nvPr/>
          </p:nvSpPr>
          <p:spPr>
            <a:xfrm>
              <a:off x="4663418" y="5184911"/>
              <a:ext cx="482984" cy="12858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dirty="0">
                  <a:solidFill>
                    <a:srgbClr val="FFD43B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Carlos</a:t>
              </a:r>
              <a:endParaRPr lang="en-US" sz="900" dirty="0"/>
            </a:p>
          </p:txBody>
        </p:sp>
        <p:sp>
          <p:nvSpPr>
            <p:cNvPr id="43" name="Text 39"/>
            <p:cNvSpPr/>
            <p:nvPr/>
          </p:nvSpPr>
          <p:spPr>
            <a:xfrm>
              <a:off x="4663418" y="5356361"/>
              <a:ext cx="414393" cy="12858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dirty="0">
                  <a:solidFill>
                    <a:srgbClr val="FFD43B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Maria</a:t>
              </a:r>
              <a:endParaRPr lang="en-US" sz="900" dirty="0"/>
            </a:p>
          </p:txBody>
        </p:sp>
      </p:grpSp>
      <p:pic>
        <p:nvPicPr>
          <p:cNvPr id="45" name="Imagem 44">
            <a:extLst>
              <a:ext uri="{FF2B5EF4-FFF2-40B4-BE49-F238E27FC236}">
                <a16:creationId xmlns:a16="http://schemas.microsoft.com/office/drawing/2014/main" id="{4E18C0F3-AF90-6673-BFEE-96C13BA6FC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812" y="4567295"/>
            <a:ext cx="4167051" cy="4381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Agrupar 35">
            <a:extLst>
              <a:ext uri="{FF2B5EF4-FFF2-40B4-BE49-F238E27FC236}">
                <a16:creationId xmlns:a16="http://schemas.microsoft.com/office/drawing/2014/main" id="{13A6015C-C457-CAC7-1C36-1F9B5921D313}"/>
              </a:ext>
            </a:extLst>
          </p:cNvPr>
          <p:cNvGrpSpPr/>
          <p:nvPr/>
        </p:nvGrpSpPr>
        <p:grpSpPr>
          <a:xfrm>
            <a:off x="21980" y="65314"/>
            <a:ext cx="9167739" cy="5174508"/>
            <a:chOff x="88312" y="228600"/>
            <a:chExt cx="8898526" cy="5871945"/>
          </a:xfrm>
        </p:grpSpPr>
        <p:pic>
          <p:nvPicPr>
            <p:cNvPr id="2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312" y="299629"/>
              <a:ext cx="8827088" cy="5800916"/>
            </a:xfrm>
            <a:prstGeom prst="rect">
              <a:avLst/>
            </a:prstGeom>
          </p:spPr>
        </p:pic>
        <p:sp>
          <p:nvSpPr>
            <p:cNvPr id="3" name="Text 0"/>
            <p:cNvSpPr/>
            <p:nvPr/>
          </p:nvSpPr>
          <p:spPr>
            <a:xfrm>
              <a:off x="228600" y="228600"/>
              <a:ext cx="8758238" cy="38576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2025" b="1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Dinâmica - Organizador de Mochila</a:t>
              </a:r>
              <a:endParaRPr lang="en-US" sz="2025" dirty="0"/>
            </a:p>
          </p:txBody>
        </p:sp>
        <p:sp>
          <p:nvSpPr>
            <p:cNvPr id="4" name="Shape 1"/>
            <p:cNvSpPr/>
            <p:nvPr/>
          </p:nvSpPr>
          <p:spPr>
            <a:xfrm>
              <a:off x="228600" y="785813"/>
              <a:ext cx="4114800" cy="2423071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/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Shape 2"/>
            <p:cNvSpPr/>
            <p:nvPr/>
          </p:nvSpPr>
          <p:spPr>
            <a:xfrm>
              <a:off x="228600" y="785813"/>
              <a:ext cx="35719" cy="2423071"/>
            </a:xfrm>
            <a:prstGeom prst="rect">
              <a:avLst/>
            </a:prstGeom>
            <a:solidFill>
              <a:srgbClr val="FFD43B"/>
            </a:solidFill>
            <a:ln/>
          </p:spPr>
          <p:txBody>
            <a:bodyPr/>
            <a:lstStyle/>
            <a:p>
              <a:endParaRPr lang="pt-BR"/>
            </a:p>
          </p:txBody>
        </p:sp>
        <p:pic>
          <p:nvPicPr>
            <p:cNvPr id="6" name="Image 1" descr="preencode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0050" y="1000125"/>
              <a:ext cx="171450" cy="171450"/>
            </a:xfrm>
            <a:prstGeom prst="rect">
              <a:avLst/>
            </a:prstGeom>
          </p:spPr>
        </p:pic>
        <p:sp>
          <p:nvSpPr>
            <p:cNvPr id="7" name="Text 3"/>
            <p:cNvSpPr/>
            <p:nvPr/>
          </p:nvSpPr>
          <p:spPr>
            <a:xfrm>
              <a:off x="628650" y="957263"/>
              <a:ext cx="1373721" cy="25717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350" b="1" dirty="0">
                  <a:solidFill>
                    <a:srgbClr val="FFD43B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Lista de Viagem</a:t>
              </a:r>
              <a:endParaRPr lang="en-US" sz="1350" dirty="0"/>
            </a:p>
          </p:txBody>
        </p:sp>
        <p:sp>
          <p:nvSpPr>
            <p:cNvPr id="8" name="Text 4"/>
            <p:cNvSpPr/>
            <p:nvPr/>
          </p:nvSpPr>
          <p:spPr>
            <a:xfrm>
              <a:off x="400050" y="1328738"/>
              <a:ext cx="3843338" cy="38576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Vamos criar uma lista de itens para levar em uma viagem e praticar operações com listas!</a:t>
              </a:r>
              <a:endParaRPr lang="en-US" sz="1013" dirty="0"/>
            </a:p>
          </p:txBody>
        </p:sp>
        <p:sp>
          <p:nvSpPr>
            <p:cNvPr id="9" name="Shape 5"/>
            <p:cNvSpPr/>
            <p:nvPr/>
          </p:nvSpPr>
          <p:spPr>
            <a:xfrm>
              <a:off x="400050" y="1828800"/>
              <a:ext cx="3771900" cy="1208633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/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Text 6"/>
            <p:cNvSpPr/>
            <p:nvPr/>
          </p:nvSpPr>
          <p:spPr>
            <a:xfrm>
              <a:off x="514350" y="1943100"/>
              <a:ext cx="3614738" cy="21431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1125" b="1" dirty="0">
                  <a:solidFill>
                    <a:srgbClr val="FFD43B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Mochila Inicial</a:t>
              </a:r>
              <a:endParaRPr lang="en-US" sz="1125" dirty="0"/>
            </a:p>
          </p:txBody>
        </p:sp>
        <p:sp>
          <p:nvSpPr>
            <p:cNvPr id="11" name="Shape 7"/>
            <p:cNvSpPr/>
            <p:nvPr/>
          </p:nvSpPr>
          <p:spPr>
            <a:xfrm>
              <a:off x="982461" y="2248830"/>
              <a:ext cx="717891" cy="285750"/>
            </a:xfrm>
            <a:prstGeom prst="rect">
              <a:avLst/>
            </a:prstGeom>
            <a:solidFill>
              <a:srgbClr val="FFD43B"/>
            </a:solidFill>
            <a:ln/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Text 8"/>
            <p:cNvSpPr/>
            <p:nvPr/>
          </p:nvSpPr>
          <p:spPr>
            <a:xfrm>
              <a:off x="982461" y="2248830"/>
              <a:ext cx="789329" cy="285750"/>
            </a:xfrm>
            <a:prstGeom prst="rect">
              <a:avLst/>
            </a:prstGeom>
            <a:noFill/>
            <a:ln/>
          </p:spPr>
          <p:txBody>
            <a:bodyPr wrap="none" lIns="136017" tIns="68072" rIns="136017" bIns="68072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b="1" dirty="0">
                  <a:solidFill>
                    <a:srgbClr val="33333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camiseta</a:t>
              </a:r>
              <a:endParaRPr lang="en-US" sz="900" dirty="0"/>
            </a:p>
          </p:txBody>
        </p:sp>
        <p:sp>
          <p:nvSpPr>
            <p:cNvPr id="13" name="Shape 9"/>
            <p:cNvSpPr/>
            <p:nvPr/>
          </p:nvSpPr>
          <p:spPr>
            <a:xfrm>
              <a:off x="1768887" y="2248830"/>
              <a:ext cx="514629" cy="285750"/>
            </a:xfrm>
            <a:prstGeom prst="rect">
              <a:avLst/>
            </a:prstGeom>
            <a:solidFill>
              <a:srgbClr val="FFD43B"/>
            </a:solidFill>
            <a:ln/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Text 10"/>
            <p:cNvSpPr/>
            <p:nvPr/>
          </p:nvSpPr>
          <p:spPr>
            <a:xfrm>
              <a:off x="1768887" y="2248830"/>
              <a:ext cx="586067" cy="285750"/>
            </a:xfrm>
            <a:prstGeom prst="rect">
              <a:avLst/>
            </a:prstGeom>
            <a:noFill/>
            <a:ln/>
          </p:spPr>
          <p:txBody>
            <a:bodyPr wrap="none" lIns="136017" tIns="68072" rIns="136017" bIns="68072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b="1" dirty="0">
                  <a:solidFill>
                    <a:srgbClr val="33333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calça</a:t>
              </a:r>
              <a:endParaRPr lang="en-US" sz="900" dirty="0"/>
            </a:p>
          </p:txBody>
        </p:sp>
        <p:sp>
          <p:nvSpPr>
            <p:cNvPr id="15" name="Shape 11"/>
            <p:cNvSpPr/>
            <p:nvPr/>
          </p:nvSpPr>
          <p:spPr>
            <a:xfrm>
              <a:off x="2352052" y="2248830"/>
              <a:ext cx="552692" cy="285750"/>
            </a:xfrm>
            <a:prstGeom prst="rect">
              <a:avLst/>
            </a:prstGeom>
            <a:solidFill>
              <a:srgbClr val="FFD43B"/>
            </a:solidFill>
            <a:ln/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Text 12"/>
            <p:cNvSpPr/>
            <p:nvPr/>
          </p:nvSpPr>
          <p:spPr>
            <a:xfrm>
              <a:off x="2352052" y="2248830"/>
              <a:ext cx="624129" cy="285750"/>
            </a:xfrm>
            <a:prstGeom prst="rect">
              <a:avLst/>
            </a:prstGeom>
            <a:noFill/>
            <a:ln/>
          </p:spPr>
          <p:txBody>
            <a:bodyPr wrap="none" lIns="136017" tIns="68072" rIns="136017" bIns="68072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b="1" dirty="0">
                  <a:solidFill>
                    <a:srgbClr val="33333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meias</a:t>
              </a:r>
              <a:endParaRPr lang="en-US" sz="900" dirty="0"/>
            </a:p>
          </p:txBody>
        </p:sp>
        <p:sp>
          <p:nvSpPr>
            <p:cNvPr id="17" name="Shape 13"/>
            <p:cNvSpPr/>
            <p:nvPr/>
          </p:nvSpPr>
          <p:spPr>
            <a:xfrm>
              <a:off x="2973279" y="2248830"/>
              <a:ext cx="616260" cy="285750"/>
            </a:xfrm>
            <a:prstGeom prst="rect">
              <a:avLst/>
            </a:prstGeom>
            <a:solidFill>
              <a:srgbClr val="FFD43B"/>
            </a:solidFill>
            <a:ln/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Text 14"/>
            <p:cNvSpPr/>
            <p:nvPr/>
          </p:nvSpPr>
          <p:spPr>
            <a:xfrm>
              <a:off x="2973279" y="2248830"/>
              <a:ext cx="687698" cy="285750"/>
            </a:xfrm>
            <a:prstGeom prst="rect">
              <a:avLst/>
            </a:prstGeom>
            <a:noFill/>
            <a:ln/>
          </p:spPr>
          <p:txBody>
            <a:bodyPr wrap="none" lIns="136017" tIns="68072" rIns="136017" bIns="68072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b="1" dirty="0">
                  <a:solidFill>
                    <a:srgbClr val="33333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escova</a:t>
              </a:r>
              <a:endParaRPr lang="en-US" sz="900" dirty="0"/>
            </a:p>
          </p:txBody>
        </p:sp>
        <p:sp>
          <p:nvSpPr>
            <p:cNvPr id="19" name="Shape 15"/>
            <p:cNvSpPr/>
            <p:nvPr/>
          </p:nvSpPr>
          <p:spPr>
            <a:xfrm>
              <a:off x="1603856" y="2603116"/>
              <a:ext cx="825773" cy="285750"/>
            </a:xfrm>
            <a:prstGeom prst="rect">
              <a:avLst/>
            </a:prstGeom>
            <a:solidFill>
              <a:srgbClr val="FFD43B"/>
            </a:solidFill>
            <a:ln/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Text 16"/>
            <p:cNvSpPr/>
            <p:nvPr/>
          </p:nvSpPr>
          <p:spPr>
            <a:xfrm>
              <a:off x="1603856" y="2603116"/>
              <a:ext cx="897210" cy="285750"/>
            </a:xfrm>
            <a:prstGeom prst="rect">
              <a:avLst/>
            </a:prstGeom>
            <a:noFill/>
            <a:ln/>
          </p:spPr>
          <p:txBody>
            <a:bodyPr wrap="none" lIns="136017" tIns="68072" rIns="136017" bIns="68072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b="1" dirty="0">
                  <a:solidFill>
                    <a:srgbClr val="33333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carregador</a:t>
              </a:r>
              <a:endParaRPr lang="en-US" sz="900" dirty="0"/>
            </a:p>
          </p:txBody>
        </p:sp>
        <p:sp>
          <p:nvSpPr>
            <p:cNvPr id="21" name="Shape 17"/>
            <p:cNvSpPr/>
            <p:nvPr/>
          </p:nvSpPr>
          <p:spPr>
            <a:xfrm>
              <a:off x="2498164" y="2603116"/>
              <a:ext cx="469981" cy="285750"/>
            </a:xfrm>
            <a:prstGeom prst="rect">
              <a:avLst/>
            </a:prstGeom>
            <a:solidFill>
              <a:srgbClr val="FFD43B"/>
            </a:solidFill>
            <a:ln/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Text 18"/>
            <p:cNvSpPr/>
            <p:nvPr/>
          </p:nvSpPr>
          <p:spPr>
            <a:xfrm>
              <a:off x="2498164" y="2603116"/>
              <a:ext cx="541418" cy="285750"/>
            </a:xfrm>
            <a:prstGeom prst="rect">
              <a:avLst/>
            </a:prstGeom>
            <a:noFill/>
            <a:ln/>
          </p:spPr>
          <p:txBody>
            <a:bodyPr wrap="none" lIns="136017" tIns="68072" rIns="136017" bIns="68072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b="1" dirty="0">
                  <a:solidFill>
                    <a:srgbClr val="33333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livro</a:t>
              </a:r>
              <a:endParaRPr lang="en-US" sz="900" dirty="0"/>
            </a:p>
          </p:txBody>
        </p:sp>
        <p:sp>
          <p:nvSpPr>
            <p:cNvPr id="23" name="Shape 19"/>
            <p:cNvSpPr/>
            <p:nvPr/>
          </p:nvSpPr>
          <p:spPr>
            <a:xfrm>
              <a:off x="228600" y="3380333"/>
              <a:ext cx="4114800" cy="1614488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/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Shape 20"/>
            <p:cNvSpPr/>
            <p:nvPr/>
          </p:nvSpPr>
          <p:spPr>
            <a:xfrm>
              <a:off x="228600" y="3380333"/>
              <a:ext cx="35719" cy="1614488"/>
            </a:xfrm>
            <a:prstGeom prst="rect">
              <a:avLst/>
            </a:prstGeom>
            <a:solidFill>
              <a:srgbClr val="FFD43B"/>
            </a:solidFill>
            <a:ln/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Text 21"/>
            <p:cNvSpPr/>
            <p:nvPr/>
          </p:nvSpPr>
          <p:spPr>
            <a:xfrm>
              <a:off x="400050" y="3551783"/>
              <a:ext cx="3843338" cy="21431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125" b="1" dirty="0">
                  <a:solidFill>
                    <a:srgbClr val="FFD43B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Desafios do Professor</a:t>
              </a:r>
              <a:endParaRPr lang="en-US" sz="1125" dirty="0"/>
            </a:p>
          </p:txBody>
        </p:sp>
        <p:pic>
          <p:nvPicPr>
            <p:cNvPr id="26" name="Image 2" descr="preencoded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00050" y="3855393"/>
              <a:ext cx="128588" cy="128588"/>
            </a:xfrm>
            <a:prstGeom prst="rect">
              <a:avLst/>
            </a:prstGeom>
          </p:spPr>
        </p:pic>
        <p:sp>
          <p:nvSpPr>
            <p:cNvPr id="27" name="Text 22"/>
            <p:cNvSpPr/>
            <p:nvPr/>
          </p:nvSpPr>
          <p:spPr>
            <a:xfrm>
              <a:off x="585788" y="3823246"/>
              <a:ext cx="1622413" cy="19288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Remova 2 itens da mochila</a:t>
              </a:r>
              <a:endParaRPr lang="en-US" sz="1013" dirty="0"/>
            </a:p>
          </p:txBody>
        </p:sp>
        <p:pic>
          <p:nvPicPr>
            <p:cNvPr id="28" name="Image 3" descr="preencoded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0050" y="4105424"/>
              <a:ext cx="128588" cy="128588"/>
            </a:xfrm>
            <a:prstGeom prst="rect">
              <a:avLst/>
            </a:prstGeom>
          </p:spPr>
        </p:pic>
        <p:sp>
          <p:nvSpPr>
            <p:cNvPr id="29" name="Text 23"/>
            <p:cNvSpPr/>
            <p:nvPr/>
          </p:nvSpPr>
          <p:spPr>
            <a:xfrm>
              <a:off x="585788" y="4073277"/>
              <a:ext cx="1522400" cy="19288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Adicione 1 item essencial</a:t>
              </a:r>
              <a:endParaRPr lang="en-US" sz="1013" dirty="0"/>
            </a:p>
          </p:txBody>
        </p:sp>
        <p:pic>
          <p:nvPicPr>
            <p:cNvPr id="30" name="Image 4" descr="preencoded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0050" y="4355455"/>
              <a:ext cx="128588" cy="128588"/>
            </a:xfrm>
            <a:prstGeom prst="rect">
              <a:avLst/>
            </a:prstGeom>
          </p:spPr>
        </p:pic>
        <p:sp>
          <p:nvSpPr>
            <p:cNvPr id="31" name="Text 24"/>
            <p:cNvSpPr/>
            <p:nvPr/>
          </p:nvSpPr>
          <p:spPr>
            <a:xfrm>
              <a:off x="585788" y="4323308"/>
              <a:ext cx="1493630" cy="19288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Substitua o primeiro item</a:t>
              </a:r>
              <a:endParaRPr lang="en-US" sz="1013" dirty="0"/>
            </a:p>
          </p:txBody>
        </p:sp>
        <p:pic>
          <p:nvPicPr>
            <p:cNvPr id="32" name="Image 5" descr="preencoded.pn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0050" y="4605486"/>
              <a:ext cx="128588" cy="128588"/>
            </a:xfrm>
            <a:prstGeom prst="rect">
              <a:avLst/>
            </a:prstGeom>
          </p:spPr>
        </p:pic>
        <p:sp>
          <p:nvSpPr>
            <p:cNvPr id="33" name="Text 25"/>
            <p:cNvSpPr/>
            <p:nvPr/>
          </p:nvSpPr>
          <p:spPr>
            <a:xfrm>
              <a:off x="585788" y="4404451"/>
              <a:ext cx="1922785" cy="5306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endParaRPr lang="en-US" sz="1013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endParaRPr>
            </a:p>
            <a:p>
              <a:pPr marL="0" indent="0">
                <a:buNone/>
              </a:pPr>
              <a:r>
                <a:rPr lang="en-US" sz="1013" dirty="0" err="1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Ordene</a:t>
              </a:r>
              <a:r>
                <a:rPr lang="en-US" sz="1013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 os itens alfabeticamente</a:t>
              </a:r>
              <a:endParaRPr lang="en-US" sz="1013" dirty="0"/>
            </a:p>
          </p:txBody>
        </p:sp>
        <p:sp>
          <p:nvSpPr>
            <p:cNvPr id="34" name="Shape 26"/>
            <p:cNvSpPr/>
            <p:nvPr/>
          </p:nvSpPr>
          <p:spPr>
            <a:xfrm>
              <a:off x="4572000" y="785813"/>
              <a:ext cx="4343400" cy="3629433"/>
            </a:xfrm>
            <a:prstGeom prst="rect">
              <a:avLst/>
            </a:prstGeom>
            <a:solidFill>
              <a:srgbClr val="F5F5F5"/>
            </a:solidFill>
            <a:ln/>
          </p:spPr>
          <p:txBody>
            <a:bodyPr/>
            <a:lstStyle/>
            <a:p>
              <a:r>
                <a:rPr lang="pt-BR" sz="900" dirty="0"/>
                <a:t># Criando a lista inicial com os itens da mochila</a:t>
              </a:r>
            </a:p>
            <a:p>
              <a:r>
                <a:rPr lang="pt-BR" sz="1000" dirty="0"/>
                <a:t>mochila = ["camiseta", "calça", "meias", "escova", "carregador", "livro"]</a:t>
              </a:r>
            </a:p>
            <a:p>
              <a:endParaRPr lang="pt-BR" sz="1000" dirty="0"/>
            </a:p>
            <a:p>
              <a:r>
                <a:rPr lang="pt-BR" sz="900" dirty="0"/>
                <a:t># Removendo 2 itens da mochila</a:t>
              </a:r>
            </a:p>
            <a:p>
              <a:r>
                <a:rPr lang="pt-BR" sz="1000" dirty="0" err="1"/>
                <a:t>mochila.remove</a:t>
              </a:r>
              <a:r>
                <a:rPr lang="pt-BR" sz="1000" dirty="0"/>
                <a:t> ("livro")  # Remove o item "livro" da lista</a:t>
              </a:r>
            </a:p>
            <a:p>
              <a:r>
                <a:rPr lang="pt-BR" sz="1000" dirty="0" err="1"/>
                <a:t>mochila.pop</a:t>
              </a:r>
              <a:r>
                <a:rPr lang="pt-BR" sz="1000" dirty="0"/>
                <a:t> (2)           # Remove o item na posição 2, que é "meias"</a:t>
              </a:r>
            </a:p>
            <a:p>
              <a:endParaRPr lang="pt-BR" sz="1000" dirty="0"/>
            </a:p>
            <a:p>
              <a:r>
                <a:rPr lang="pt-BR" sz="900" dirty="0"/>
                <a:t># Adicionando um item essencia</a:t>
              </a:r>
              <a:r>
                <a:rPr lang="pt-BR" sz="1000" dirty="0"/>
                <a:t>l</a:t>
              </a:r>
            </a:p>
            <a:p>
              <a:r>
                <a:rPr lang="pt-BR" sz="1000" dirty="0" err="1"/>
                <a:t>mochila.append</a:t>
              </a:r>
              <a:r>
                <a:rPr lang="pt-BR" sz="1000" dirty="0"/>
                <a:t> ("remédios")  # Adiciona "remédios" ao final da lista</a:t>
              </a:r>
            </a:p>
            <a:p>
              <a:endParaRPr lang="pt-BR" sz="1000" dirty="0"/>
            </a:p>
            <a:p>
              <a:r>
                <a:rPr lang="pt-BR" sz="900" dirty="0"/>
                <a:t># Substituindo o primeiro item da lista</a:t>
              </a:r>
            </a:p>
            <a:p>
              <a:r>
                <a:rPr lang="pt-BR" sz="1000" dirty="0"/>
                <a:t>mochila[0] = "blusa"  # Troca "camiseta" por "blusa"</a:t>
              </a:r>
            </a:p>
            <a:p>
              <a:endParaRPr lang="pt-BR" sz="1000" dirty="0"/>
            </a:p>
            <a:p>
              <a:r>
                <a:rPr lang="pt-BR" sz="900" dirty="0"/>
                <a:t># Ordenando os itens da mochila em ordem alfabética</a:t>
              </a:r>
            </a:p>
            <a:p>
              <a:r>
                <a:rPr lang="pt-BR" sz="1000" dirty="0" err="1"/>
                <a:t>mochila_ordenada</a:t>
              </a:r>
              <a:r>
                <a:rPr lang="pt-BR" sz="1000" dirty="0"/>
                <a:t> = </a:t>
              </a:r>
              <a:r>
                <a:rPr lang="pt-BR" sz="1000" dirty="0" err="1"/>
                <a:t>sorted</a:t>
              </a:r>
              <a:r>
                <a:rPr lang="pt-BR" sz="1000" dirty="0"/>
                <a:t>(mochila)  # Cria uma nova lista com os itens em ordem alfabética</a:t>
              </a:r>
            </a:p>
            <a:p>
              <a:endParaRPr lang="pt-BR" sz="1000" dirty="0"/>
            </a:p>
            <a:p>
              <a:r>
                <a:rPr lang="pt-BR" sz="900" dirty="0"/>
                <a:t># Exibindo a lista final</a:t>
              </a:r>
            </a:p>
            <a:p>
              <a:r>
                <a:rPr lang="pt-BR" sz="1000" dirty="0"/>
                <a:t>print("Mochila final:")</a:t>
              </a:r>
            </a:p>
            <a:p>
              <a:r>
                <a:rPr lang="pt-BR" sz="1000" dirty="0"/>
                <a:t>for item in </a:t>
              </a:r>
              <a:r>
                <a:rPr lang="pt-BR" sz="1000" dirty="0" err="1"/>
                <a:t>mochila_ordenada</a:t>
              </a:r>
              <a:r>
                <a:rPr lang="pt-BR" sz="1000" dirty="0"/>
                <a:t>:</a:t>
              </a:r>
            </a:p>
            <a:p>
              <a:r>
                <a:rPr lang="pt-BR" sz="1000" dirty="0"/>
                <a:t>    print(f"- {item}")</a:t>
              </a:r>
            </a:p>
          </p:txBody>
        </p:sp>
        <p:sp>
          <p:nvSpPr>
            <p:cNvPr id="35" name="Shape 27"/>
            <p:cNvSpPr/>
            <p:nvPr/>
          </p:nvSpPr>
          <p:spPr>
            <a:xfrm>
              <a:off x="4572000" y="785813"/>
              <a:ext cx="35719" cy="4086225"/>
            </a:xfrm>
            <a:prstGeom prst="rect">
              <a:avLst/>
            </a:prstGeom>
            <a:solidFill>
              <a:srgbClr val="FFD43B"/>
            </a:solidFill>
            <a:ln/>
          </p:spPr>
          <p:txBody>
            <a:bodyPr/>
            <a:lstStyle/>
            <a:p>
              <a:endParaRPr lang="pt-BR"/>
            </a:p>
          </p:txBody>
        </p:sp>
        <p:sp>
          <p:nvSpPr>
            <p:cNvPr id="53" name="Shape 45"/>
            <p:cNvSpPr/>
            <p:nvPr/>
          </p:nvSpPr>
          <p:spPr>
            <a:xfrm>
              <a:off x="5060321" y="4914900"/>
              <a:ext cx="527131" cy="285750"/>
            </a:xfrm>
            <a:prstGeom prst="rect">
              <a:avLst/>
            </a:prstGeom>
            <a:solidFill>
              <a:srgbClr val="FFD43B"/>
            </a:solidFill>
            <a:ln/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55" name="Shape 47"/>
            <p:cNvSpPr/>
            <p:nvPr/>
          </p:nvSpPr>
          <p:spPr>
            <a:xfrm>
              <a:off x="5656355" y="4914900"/>
              <a:ext cx="514629" cy="285750"/>
            </a:xfrm>
            <a:prstGeom prst="rect">
              <a:avLst/>
            </a:prstGeom>
            <a:solidFill>
              <a:srgbClr val="FFD43B"/>
            </a:solidFill>
            <a:ln/>
          </p:spPr>
          <p:txBody>
            <a:bodyPr/>
            <a:lstStyle/>
            <a:p>
              <a:endParaRPr lang="pt-BR"/>
            </a:p>
          </p:txBody>
        </p:sp>
        <p:sp>
          <p:nvSpPr>
            <p:cNvPr id="57" name="Shape 49"/>
            <p:cNvSpPr/>
            <p:nvPr/>
          </p:nvSpPr>
          <p:spPr>
            <a:xfrm>
              <a:off x="6246326" y="4930639"/>
              <a:ext cx="825773" cy="285750"/>
            </a:xfrm>
            <a:prstGeom prst="rect">
              <a:avLst/>
            </a:prstGeom>
            <a:solidFill>
              <a:srgbClr val="FFD43B"/>
            </a:solidFill>
            <a:ln/>
          </p:spPr>
          <p:txBody>
            <a:bodyPr/>
            <a:lstStyle/>
            <a:p>
              <a:endParaRPr lang="pt-BR"/>
            </a:p>
          </p:txBody>
        </p:sp>
        <p:sp>
          <p:nvSpPr>
            <p:cNvPr id="59" name="Shape 51"/>
            <p:cNvSpPr/>
            <p:nvPr/>
          </p:nvSpPr>
          <p:spPr>
            <a:xfrm>
              <a:off x="7153774" y="4912021"/>
              <a:ext cx="616260" cy="285750"/>
            </a:xfrm>
            <a:prstGeom prst="rect">
              <a:avLst/>
            </a:prstGeom>
            <a:solidFill>
              <a:srgbClr val="FFD43B"/>
            </a:solidFill>
            <a:ln/>
          </p:spPr>
          <p:txBody>
            <a:bodyPr/>
            <a:lstStyle/>
            <a:p>
              <a:endParaRPr lang="pt-BR"/>
            </a:p>
          </p:txBody>
        </p:sp>
        <p:sp>
          <p:nvSpPr>
            <p:cNvPr id="61" name="Shape 53"/>
            <p:cNvSpPr/>
            <p:nvPr/>
          </p:nvSpPr>
          <p:spPr>
            <a:xfrm>
              <a:off x="7865208" y="4922271"/>
              <a:ext cx="736811" cy="285750"/>
            </a:xfrm>
            <a:prstGeom prst="rect">
              <a:avLst/>
            </a:prstGeom>
            <a:solidFill>
              <a:srgbClr val="FFD43B"/>
            </a:solidFill>
            <a:ln/>
          </p:spPr>
          <p:txBody>
            <a:bodyPr/>
            <a:lstStyle/>
            <a:p>
              <a:endParaRPr lang="pt-BR"/>
            </a:p>
          </p:txBody>
        </p:sp>
        <p:grpSp>
          <p:nvGrpSpPr>
            <p:cNvPr id="65" name="Agrupar 64">
              <a:extLst>
                <a:ext uri="{FF2B5EF4-FFF2-40B4-BE49-F238E27FC236}">
                  <a16:creationId xmlns:a16="http://schemas.microsoft.com/office/drawing/2014/main" id="{CAC3BBFB-5D76-4C7A-4BD7-339588FC7EF8}"/>
                </a:ext>
              </a:extLst>
            </p:cNvPr>
            <p:cNvGrpSpPr/>
            <p:nvPr/>
          </p:nvGrpSpPr>
          <p:grpSpPr>
            <a:xfrm>
              <a:off x="4620589" y="4487726"/>
              <a:ext cx="4343400" cy="854348"/>
              <a:chOff x="4572000" y="5100638"/>
              <a:chExt cx="4343400" cy="854348"/>
            </a:xfrm>
          </p:grpSpPr>
          <p:sp>
            <p:nvSpPr>
              <p:cNvPr id="51" name="Shape 43"/>
              <p:cNvSpPr/>
              <p:nvPr/>
            </p:nvSpPr>
            <p:spPr>
              <a:xfrm>
                <a:off x="4572000" y="5100638"/>
                <a:ext cx="4343400" cy="854348"/>
              </a:xfrm>
              <a:prstGeom prst="rect">
                <a:avLst/>
              </a:prstGeom>
              <a:solidFill>
                <a:srgbClr val="FFFFFF">
                  <a:alpha val="10000"/>
                </a:srgbClr>
              </a:solidFill>
              <a:ln/>
            </p:spPr>
            <p:txBody>
              <a:bodyPr/>
              <a:lstStyle/>
              <a:p>
                <a:endParaRPr lang="pt-BR" dirty="0"/>
              </a:p>
            </p:txBody>
          </p:sp>
          <p:sp>
            <p:nvSpPr>
              <p:cNvPr id="52" name="Text 44"/>
              <p:cNvSpPr/>
              <p:nvPr/>
            </p:nvSpPr>
            <p:spPr>
              <a:xfrm>
                <a:off x="4686300" y="5214938"/>
                <a:ext cx="4186238" cy="21431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0" indent="0" algn="ctr">
                  <a:buNone/>
                </a:pPr>
                <a:r>
                  <a:rPr lang="en-US" sz="1125" b="1" dirty="0">
                    <a:solidFill>
                      <a:srgbClr val="FFD43B"/>
                    </a:solidFill>
                    <a:latin typeface="Segoe UI" pitchFamily="34" charset="0"/>
                    <a:ea typeface="Segoe UI" pitchFamily="34" charset="-122"/>
                    <a:cs typeface="Segoe UI" pitchFamily="34" charset="-120"/>
                  </a:rPr>
                  <a:t>Mochila Final (Ordenada)</a:t>
                </a:r>
                <a:endParaRPr lang="en-US" sz="1125" dirty="0"/>
              </a:p>
            </p:txBody>
          </p:sp>
          <p:sp>
            <p:nvSpPr>
              <p:cNvPr id="54" name="Text 46"/>
              <p:cNvSpPr/>
              <p:nvPr/>
            </p:nvSpPr>
            <p:spPr>
              <a:xfrm>
                <a:off x="4996328" y="5520668"/>
                <a:ext cx="598568" cy="285750"/>
              </a:xfrm>
              <a:prstGeom prst="rect">
                <a:avLst/>
              </a:prstGeom>
              <a:noFill/>
              <a:ln/>
            </p:spPr>
            <p:txBody>
              <a:bodyPr wrap="none" lIns="136017" tIns="68072" rIns="136017" bIns="68072" rtlCol="0" anchor="ctr">
                <a:spAutoFit/>
              </a:bodyPr>
              <a:lstStyle/>
              <a:p>
                <a:pPr marL="0" indent="0">
                  <a:buNone/>
                </a:pPr>
                <a:r>
                  <a:rPr lang="en-US" sz="900" b="1" dirty="0">
                    <a:solidFill>
                      <a:srgbClr val="333333"/>
                    </a:solidFill>
                    <a:latin typeface="Segoe UI" pitchFamily="34" charset="0"/>
                    <a:ea typeface="Segoe UI" pitchFamily="34" charset="-122"/>
                    <a:cs typeface="Segoe UI" pitchFamily="34" charset="-120"/>
                  </a:rPr>
                  <a:t>blusa</a:t>
                </a:r>
                <a:endParaRPr lang="en-US" sz="900" dirty="0"/>
              </a:p>
            </p:txBody>
          </p:sp>
          <p:sp>
            <p:nvSpPr>
              <p:cNvPr id="56" name="Text 48"/>
              <p:cNvSpPr/>
              <p:nvPr/>
            </p:nvSpPr>
            <p:spPr>
              <a:xfrm>
                <a:off x="5591994" y="5520668"/>
                <a:ext cx="586067" cy="285750"/>
              </a:xfrm>
              <a:prstGeom prst="rect">
                <a:avLst/>
              </a:prstGeom>
              <a:noFill/>
              <a:ln/>
            </p:spPr>
            <p:txBody>
              <a:bodyPr wrap="none" lIns="136017" tIns="68072" rIns="136017" bIns="68072" rtlCol="0" anchor="ctr">
                <a:spAutoFit/>
              </a:bodyPr>
              <a:lstStyle/>
              <a:p>
                <a:pPr marL="0" indent="0">
                  <a:buNone/>
                </a:pPr>
                <a:r>
                  <a:rPr lang="en-US" sz="900" b="1" dirty="0">
                    <a:solidFill>
                      <a:srgbClr val="333333"/>
                    </a:solidFill>
                    <a:latin typeface="Segoe UI" pitchFamily="34" charset="0"/>
                    <a:ea typeface="Segoe UI" pitchFamily="34" charset="-122"/>
                    <a:cs typeface="Segoe UI" pitchFamily="34" charset="-120"/>
                  </a:rPr>
                  <a:t>calça</a:t>
                </a:r>
                <a:endParaRPr lang="en-US" sz="900" dirty="0"/>
              </a:p>
            </p:txBody>
          </p:sp>
          <p:sp>
            <p:nvSpPr>
              <p:cNvPr id="58" name="Text 50"/>
              <p:cNvSpPr/>
              <p:nvPr/>
            </p:nvSpPr>
            <p:spPr>
              <a:xfrm>
                <a:off x="6175158" y="5520668"/>
                <a:ext cx="897210" cy="285750"/>
              </a:xfrm>
              <a:prstGeom prst="rect">
                <a:avLst/>
              </a:prstGeom>
              <a:noFill/>
              <a:ln/>
            </p:spPr>
            <p:txBody>
              <a:bodyPr wrap="none" lIns="136017" tIns="68072" rIns="136017" bIns="68072" rtlCol="0" anchor="ctr">
                <a:spAutoFit/>
              </a:bodyPr>
              <a:lstStyle/>
              <a:p>
                <a:pPr marL="0" indent="0">
                  <a:buNone/>
                </a:pPr>
                <a:r>
                  <a:rPr lang="en-US" sz="900" b="1" dirty="0">
                    <a:solidFill>
                      <a:srgbClr val="333333"/>
                    </a:solidFill>
                    <a:latin typeface="Segoe UI" pitchFamily="34" charset="0"/>
                    <a:ea typeface="Segoe UI" pitchFamily="34" charset="-122"/>
                    <a:cs typeface="Segoe UI" pitchFamily="34" charset="-120"/>
                  </a:rPr>
                  <a:t>carregador</a:t>
                </a:r>
                <a:endParaRPr lang="en-US" sz="900" dirty="0"/>
              </a:p>
            </p:txBody>
          </p:sp>
          <p:sp>
            <p:nvSpPr>
              <p:cNvPr id="60" name="Text 52"/>
              <p:cNvSpPr/>
              <p:nvPr/>
            </p:nvSpPr>
            <p:spPr>
              <a:xfrm>
                <a:off x="7069466" y="5520668"/>
                <a:ext cx="687698" cy="285750"/>
              </a:xfrm>
              <a:prstGeom prst="rect">
                <a:avLst/>
              </a:prstGeom>
              <a:noFill/>
              <a:ln/>
            </p:spPr>
            <p:txBody>
              <a:bodyPr wrap="none" lIns="136017" tIns="68072" rIns="136017" bIns="68072" rtlCol="0" anchor="ctr">
                <a:spAutoFit/>
              </a:bodyPr>
              <a:lstStyle/>
              <a:p>
                <a:pPr marL="0" indent="0">
                  <a:buNone/>
                </a:pPr>
                <a:r>
                  <a:rPr lang="en-US" sz="900" b="1" dirty="0">
                    <a:solidFill>
                      <a:srgbClr val="333333"/>
                    </a:solidFill>
                    <a:latin typeface="Segoe UI" pitchFamily="34" charset="0"/>
                    <a:ea typeface="Segoe UI" pitchFamily="34" charset="-122"/>
                    <a:cs typeface="Segoe UI" pitchFamily="34" charset="-120"/>
                  </a:rPr>
                  <a:t>escova</a:t>
                </a:r>
                <a:endParaRPr lang="en-US" sz="900" dirty="0"/>
              </a:p>
            </p:txBody>
          </p:sp>
          <p:sp>
            <p:nvSpPr>
              <p:cNvPr id="62" name="Text 54"/>
              <p:cNvSpPr/>
              <p:nvPr/>
            </p:nvSpPr>
            <p:spPr>
              <a:xfrm>
                <a:off x="7754262" y="5520668"/>
                <a:ext cx="808248" cy="285750"/>
              </a:xfrm>
              <a:prstGeom prst="rect">
                <a:avLst/>
              </a:prstGeom>
              <a:noFill/>
              <a:ln/>
            </p:spPr>
            <p:txBody>
              <a:bodyPr wrap="none" lIns="136017" tIns="68072" rIns="136017" bIns="68072" rtlCol="0" anchor="ctr">
                <a:spAutoFit/>
              </a:bodyPr>
              <a:lstStyle/>
              <a:p>
                <a:pPr marL="0" indent="0">
                  <a:buNone/>
                </a:pPr>
                <a:r>
                  <a:rPr lang="en-US" sz="900" b="1" dirty="0">
                    <a:solidFill>
                      <a:srgbClr val="333333"/>
                    </a:solidFill>
                    <a:latin typeface="Segoe UI" pitchFamily="34" charset="0"/>
                    <a:ea typeface="Segoe UI" pitchFamily="34" charset="-122"/>
                    <a:cs typeface="Segoe UI" pitchFamily="34" charset="-120"/>
                  </a:rPr>
                  <a:t>remédios</a:t>
                </a:r>
                <a:endParaRPr lang="en-US" sz="900" dirty="0"/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Agrupar 35">
            <a:extLst>
              <a:ext uri="{FF2B5EF4-FFF2-40B4-BE49-F238E27FC236}">
                <a16:creationId xmlns:a16="http://schemas.microsoft.com/office/drawing/2014/main" id="{C81FA7C1-E873-FA34-DE16-2DCF2A6C25FE}"/>
              </a:ext>
            </a:extLst>
          </p:cNvPr>
          <p:cNvGrpSpPr/>
          <p:nvPr/>
        </p:nvGrpSpPr>
        <p:grpSpPr>
          <a:xfrm>
            <a:off x="117566" y="1"/>
            <a:ext cx="9026434" cy="4994110"/>
            <a:chOff x="0" y="0"/>
            <a:chExt cx="9144000" cy="6200775"/>
          </a:xfrm>
        </p:grpSpPr>
        <p:pic>
          <p:nvPicPr>
            <p:cNvPr id="2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9144000" cy="6200775"/>
            </a:xfrm>
            <a:prstGeom prst="rect">
              <a:avLst/>
            </a:prstGeom>
          </p:spPr>
        </p:pic>
        <p:sp>
          <p:nvSpPr>
            <p:cNvPr id="3" name="Text 0"/>
            <p:cNvSpPr/>
            <p:nvPr/>
          </p:nvSpPr>
          <p:spPr>
            <a:xfrm>
              <a:off x="228600" y="228600"/>
              <a:ext cx="8758238" cy="38576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2025" b="1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Prática Supervisionada</a:t>
              </a:r>
              <a:endParaRPr lang="en-US" sz="2025" dirty="0"/>
            </a:p>
          </p:txBody>
        </p:sp>
        <p:sp>
          <p:nvSpPr>
            <p:cNvPr id="4" name="Shape 1"/>
            <p:cNvSpPr/>
            <p:nvPr/>
          </p:nvSpPr>
          <p:spPr>
            <a:xfrm>
              <a:off x="228600" y="785813"/>
              <a:ext cx="4114800" cy="2214563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/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Shape 2"/>
            <p:cNvSpPr/>
            <p:nvPr/>
          </p:nvSpPr>
          <p:spPr>
            <a:xfrm>
              <a:off x="228600" y="785813"/>
              <a:ext cx="35719" cy="2214563"/>
            </a:xfrm>
            <a:prstGeom prst="rect">
              <a:avLst/>
            </a:prstGeom>
            <a:solidFill>
              <a:srgbClr val="FFD43B"/>
            </a:solidFill>
            <a:ln/>
          </p:spPr>
          <p:txBody>
            <a:bodyPr/>
            <a:lstStyle/>
            <a:p>
              <a:endParaRPr lang="pt-BR"/>
            </a:p>
          </p:txBody>
        </p:sp>
        <p:pic>
          <p:nvPicPr>
            <p:cNvPr id="6" name="Image 1" descr="preencode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0050" y="1000125"/>
              <a:ext cx="171450" cy="171450"/>
            </a:xfrm>
            <a:prstGeom prst="rect">
              <a:avLst/>
            </a:prstGeom>
          </p:spPr>
        </p:pic>
        <p:sp>
          <p:nvSpPr>
            <p:cNvPr id="7" name="Text 3"/>
            <p:cNvSpPr/>
            <p:nvPr/>
          </p:nvSpPr>
          <p:spPr>
            <a:xfrm>
              <a:off x="628650" y="957263"/>
              <a:ext cx="1453000" cy="25717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350" b="1" dirty="0">
                  <a:solidFill>
                    <a:srgbClr val="FFD43B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Análise de Notas</a:t>
              </a:r>
              <a:endParaRPr lang="en-US" sz="1350" dirty="0"/>
            </a:p>
          </p:txBody>
        </p:sp>
        <p:sp>
          <p:nvSpPr>
            <p:cNvPr id="8" name="Text 4"/>
            <p:cNvSpPr/>
            <p:nvPr/>
          </p:nvSpPr>
          <p:spPr>
            <a:xfrm>
              <a:off x="400050" y="1328738"/>
              <a:ext cx="3843338" cy="38576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Vamos criar uma lista de notas e realizar cálculos estatísticos básicos!</a:t>
              </a:r>
              <a:endParaRPr lang="en-US" sz="1013" dirty="0"/>
            </a:p>
          </p:txBody>
        </p:sp>
        <p:sp>
          <p:nvSpPr>
            <p:cNvPr id="9" name="Shape 5"/>
            <p:cNvSpPr/>
            <p:nvPr/>
          </p:nvSpPr>
          <p:spPr>
            <a:xfrm>
              <a:off x="360759" y="1839516"/>
              <a:ext cx="171450" cy="171450"/>
            </a:xfrm>
            <a:prstGeom prst="ellipse">
              <a:avLst/>
            </a:prstGeom>
            <a:solidFill>
              <a:srgbClr val="FFD43B"/>
            </a:solidFill>
            <a:ln/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Text 6"/>
            <p:cNvSpPr/>
            <p:nvPr/>
          </p:nvSpPr>
          <p:spPr>
            <a:xfrm>
              <a:off x="400050" y="1839516"/>
              <a:ext cx="242888" cy="17145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b="1" dirty="0">
                  <a:solidFill>
                    <a:srgbClr val="33333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1</a:t>
              </a:r>
              <a:endParaRPr lang="en-US" sz="1013" dirty="0"/>
            </a:p>
          </p:txBody>
        </p:sp>
        <p:sp>
          <p:nvSpPr>
            <p:cNvPr id="11" name="Text 7"/>
            <p:cNvSpPr/>
            <p:nvPr/>
          </p:nvSpPr>
          <p:spPr>
            <a:xfrm>
              <a:off x="628650" y="1828800"/>
              <a:ext cx="2122643" cy="19288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Criar uma lista com notas de alunos</a:t>
              </a:r>
              <a:endParaRPr lang="en-US" sz="1013" dirty="0"/>
            </a:p>
          </p:txBody>
        </p:sp>
        <p:sp>
          <p:nvSpPr>
            <p:cNvPr id="12" name="Shape 8"/>
            <p:cNvSpPr/>
            <p:nvPr/>
          </p:nvSpPr>
          <p:spPr>
            <a:xfrm>
              <a:off x="368719" y="2089547"/>
              <a:ext cx="171450" cy="171450"/>
            </a:xfrm>
            <a:prstGeom prst="ellipse">
              <a:avLst/>
            </a:prstGeom>
            <a:solidFill>
              <a:srgbClr val="FFD43B"/>
            </a:solidFill>
            <a:ln/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Text 9"/>
            <p:cNvSpPr/>
            <p:nvPr/>
          </p:nvSpPr>
          <p:spPr>
            <a:xfrm>
              <a:off x="400050" y="2089547"/>
              <a:ext cx="242888" cy="17145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b="1" dirty="0">
                  <a:solidFill>
                    <a:srgbClr val="33333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2</a:t>
              </a:r>
              <a:endParaRPr lang="en-US" sz="1013" dirty="0"/>
            </a:p>
          </p:txBody>
        </p:sp>
        <p:sp>
          <p:nvSpPr>
            <p:cNvPr id="14" name="Text 10"/>
            <p:cNvSpPr/>
            <p:nvPr/>
          </p:nvSpPr>
          <p:spPr>
            <a:xfrm>
              <a:off x="628650" y="2078831"/>
              <a:ext cx="1629640" cy="19288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Calcular a média das notas</a:t>
              </a:r>
              <a:endParaRPr lang="en-US" sz="1013" dirty="0"/>
            </a:p>
          </p:txBody>
        </p:sp>
        <p:sp>
          <p:nvSpPr>
            <p:cNvPr id="15" name="Shape 11"/>
            <p:cNvSpPr/>
            <p:nvPr/>
          </p:nvSpPr>
          <p:spPr>
            <a:xfrm>
              <a:off x="349024" y="2339578"/>
              <a:ext cx="171450" cy="171450"/>
            </a:xfrm>
            <a:prstGeom prst="ellipse">
              <a:avLst/>
            </a:prstGeom>
            <a:solidFill>
              <a:srgbClr val="FFD43B"/>
            </a:solidFill>
            <a:ln/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Text 12"/>
            <p:cNvSpPr/>
            <p:nvPr/>
          </p:nvSpPr>
          <p:spPr>
            <a:xfrm>
              <a:off x="400050" y="2339578"/>
              <a:ext cx="242888" cy="17145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b="1" dirty="0">
                  <a:solidFill>
                    <a:srgbClr val="33333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3</a:t>
              </a:r>
              <a:endParaRPr lang="en-US" sz="1013" dirty="0"/>
            </a:p>
          </p:txBody>
        </p:sp>
        <p:sp>
          <p:nvSpPr>
            <p:cNvPr id="17" name="Text 13"/>
            <p:cNvSpPr/>
            <p:nvPr/>
          </p:nvSpPr>
          <p:spPr>
            <a:xfrm>
              <a:off x="628650" y="2328863"/>
              <a:ext cx="1886871" cy="19288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Encontrar a maior e menor nota</a:t>
              </a:r>
              <a:endParaRPr lang="en-US" sz="1013" dirty="0"/>
            </a:p>
          </p:txBody>
        </p:sp>
        <p:sp>
          <p:nvSpPr>
            <p:cNvPr id="18" name="Shape 14"/>
            <p:cNvSpPr/>
            <p:nvPr/>
          </p:nvSpPr>
          <p:spPr>
            <a:xfrm>
              <a:off x="360759" y="2600325"/>
              <a:ext cx="171450" cy="171450"/>
            </a:xfrm>
            <a:prstGeom prst="ellipse">
              <a:avLst/>
            </a:prstGeom>
            <a:solidFill>
              <a:srgbClr val="FFD43B"/>
            </a:solidFill>
            <a:ln/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Text 15"/>
            <p:cNvSpPr/>
            <p:nvPr/>
          </p:nvSpPr>
          <p:spPr>
            <a:xfrm>
              <a:off x="400050" y="2589609"/>
              <a:ext cx="242888" cy="17145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b="1" dirty="0">
                  <a:solidFill>
                    <a:srgbClr val="33333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4</a:t>
              </a:r>
              <a:endParaRPr lang="en-US" sz="1013" dirty="0"/>
            </a:p>
          </p:txBody>
        </p:sp>
        <p:sp>
          <p:nvSpPr>
            <p:cNvPr id="20" name="Text 16"/>
            <p:cNvSpPr/>
            <p:nvPr/>
          </p:nvSpPr>
          <p:spPr>
            <a:xfrm>
              <a:off x="628650" y="2578894"/>
              <a:ext cx="1427076" cy="19288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Visualizar os resultados</a:t>
              </a:r>
              <a:endParaRPr lang="en-US" sz="1013" dirty="0"/>
            </a:p>
          </p:txBody>
        </p:sp>
        <p:sp>
          <p:nvSpPr>
            <p:cNvPr id="21" name="Shape 17"/>
            <p:cNvSpPr/>
            <p:nvPr/>
          </p:nvSpPr>
          <p:spPr>
            <a:xfrm>
              <a:off x="4572000" y="785813"/>
              <a:ext cx="4343400" cy="2928938"/>
            </a:xfrm>
            <a:prstGeom prst="rect">
              <a:avLst/>
            </a:prstGeom>
            <a:solidFill>
              <a:srgbClr val="F5F5F5"/>
            </a:solidFill>
            <a:ln/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Shape 18"/>
            <p:cNvSpPr/>
            <p:nvPr/>
          </p:nvSpPr>
          <p:spPr>
            <a:xfrm>
              <a:off x="4572000" y="785813"/>
              <a:ext cx="35719" cy="2928938"/>
            </a:xfrm>
            <a:prstGeom prst="rect">
              <a:avLst/>
            </a:prstGeom>
            <a:solidFill>
              <a:srgbClr val="FFD43B"/>
            </a:solidFill>
            <a:ln/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Text 19"/>
            <p:cNvSpPr/>
            <p:nvPr/>
          </p:nvSpPr>
          <p:spPr>
            <a:xfrm>
              <a:off x="4686300" y="923330"/>
              <a:ext cx="1306078" cy="14644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dirty="0">
                  <a:solidFill>
                    <a:srgbClr val="333333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# Lista de notas</a:t>
              </a:r>
              <a:endParaRPr lang="en-US" sz="1013" dirty="0"/>
            </a:p>
          </p:txBody>
        </p:sp>
        <p:sp>
          <p:nvSpPr>
            <p:cNvPr id="24" name="Text 20"/>
            <p:cNvSpPr/>
            <p:nvPr/>
          </p:nvSpPr>
          <p:spPr>
            <a:xfrm>
              <a:off x="4670898" y="1206028"/>
              <a:ext cx="3466700" cy="14644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dirty="0">
                  <a:solidFill>
                    <a:srgbClr val="333333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notas = [7.5, 9.0, 6.5, 8.0, 10.0, 7.0, 6.0]</a:t>
              </a:r>
              <a:endParaRPr lang="en-US" sz="1013" dirty="0"/>
            </a:p>
          </p:txBody>
        </p:sp>
        <p:sp>
          <p:nvSpPr>
            <p:cNvPr id="25" name="Text 21"/>
            <p:cNvSpPr/>
            <p:nvPr/>
          </p:nvSpPr>
          <p:spPr>
            <a:xfrm>
              <a:off x="4686300" y="1501973"/>
              <a:ext cx="1614739" cy="14644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dirty="0">
                  <a:solidFill>
                    <a:srgbClr val="333333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# Calculando a média</a:t>
              </a:r>
              <a:endParaRPr lang="en-US" sz="1013" dirty="0"/>
            </a:p>
          </p:txBody>
        </p:sp>
        <p:sp>
          <p:nvSpPr>
            <p:cNvPr id="26" name="Text 22"/>
            <p:cNvSpPr/>
            <p:nvPr/>
          </p:nvSpPr>
          <p:spPr>
            <a:xfrm>
              <a:off x="4686300" y="1694855"/>
              <a:ext cx="2463561" cy="14644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dirty="0">
                  <a:solidFill>
                    <a:srgbClr val="333333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media = sum(notas) / len(notas)</a:t>
              </a:r>
              <a:endParaRPr lang="en-US" sz="1013" dirty="0"/>
            </a:p>
          </p:txBody>
        </p:sp>
        <p:sp>
          <p:nvSpPr>
            <p:cNvPr id="27" name="Text 23"/>
            <p:cNvSpPr/>
            <p:nvPr/>
          </p:nvSpPr>
          <p:spPr>
            <a:xfrm>
              <a:off x="4686300" y="2080617"/>
              <a:ext cx="2540719" cy="14644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dirty="0">
                  <a:solidFill>
                    <a:srgbClr val="333333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# Encontrando maior e menor nota</a:t>
              </a:r>
              <a:endParaRPr lang="en-US" sz="1013" dirty="0"/>
            </a:p>
          </p:txBody>
        </p:sp>
        <p:sp>
          <p:nvSpPr>
            <p:cNvPr id="28" name="Text 24"/>
            <p:cNvSpPr/>
            <p:nvPr/>
          </p:nvSpPr>
          <p:spPr>
            <a:xfrm>
              <a:off x="4686300" y="2273498"/>
              <a:ext cx="1846241" cy="14644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dirty="0">
                  <a:solidFill>
                    <a:srgbClr val="333333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maior_nota = max(notas)</a:t>
              </a:r>
              <a:endParaRPr lang="en-US" sz="1013" dirty="0"/>
            </a:p>
          </p:txBody>
        </p:sp>
        <p:sp>
          <p:nvSpPr>
            <p:cNvPr id="29" name="Text 25"/>
            <p:cNvSpPr/>
            <p:nvPr/>
          </p:nvSpPr>
          <p:spPr>
            <a:xfrm>
              <a:off x="4686300" y="2466380"/>
              <a:ext cx="1846241" cy="14644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dirty="0">
                  <a:solidFill>
                    <a:srgbClr val="333333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menor_nota = min(notas)</a:t>
              </a:r>
              <a:endParaRPr lang="en-US" sz="1013" dirty="0"/>
            </a:p>
          </p:txBody>
        </p:sp>
        <p:sp>
          <p:nvSpPr>
            <p:cNvPr id="30" name="Text 26"/>
            <p:cNvSpPr/>
            <p:nvPr/>
          </p:nvSpPr>
          <p:spPr>
            <a:xfrm>
              <a:off x="4686300" y="2852142"/>
              <a:ext cx="1691925" cy="14644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dirty="0">
                  <a:solidFill>
                    <a:srgbClr val="333333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# Exibindo resultados</a:t>
              </a:r>
              <a:endParaRPr lang="en-US" sz="1013" dirty="0"/>
            </a:p>
          </p:txBody>
        </p:sp>
        <p:sp>
          <p:nvSpPr>
            <p:cNvPr id="31" name="Text 27"/>
            <p:cNvSpPr/>
            <p:nvPr/>
          </p:nvSpPr>
          <p:spPr>
            <a:xfrm>
              <a:off x="4686300" y="3045023"/>
              <a:ext cx="3003724" cy="14644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dirty="0">
                  <a:solidFill>
                    <a:srgbClr val="333333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print(f"Média das notas: {media:.1f}")</a:t>
              </a:r>
              <a:endParaRPr lang="en-US" sz="1013" dirty="0"/>
            </a:p>
          </p:txBody>
        </p:sp>
        <p:sp>
          <p:nvSpPr>
            <p:cNvPr id="32" name="Text 28"/>
            <p:cNvSpPr/>
            <p:nvPr/>
          </p:nvSpPr>
          <p:spPr>
            <a:xfrm>
              <a:off x="4686300" y="3237905"/>
              <a:ext cx="2695063" cy="14644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dirty="0">
                  <a:solidFill>
                    <a:srgbClr val="333333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print(f"Maior nota: {maior_nota}")</a:t>
              </a:r>
              <a:endParaRPr lang="en-US" sz="1013" dirty="0"/>
            </a:p>
          </p:txBody>
        </p:sp>
        <p:sp>
          <p:nvSpPr>
            <p:cNvPr id="33" name="Text 29"/>
            <p:cNvSpPr/>
            <p:nvPr/>
          </p:nvSpPr>
          <p:spPr>
            <a:xfrm>
              <a:off x="4686300" y="3430786"/>
              <a:ext cx="2695063" cy="14644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dirty="0">
                  <a:solidFill>
                    <a:srgbClr val="333333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print(f"Menor nota: {menor_nota}")</a:t>
              </a:r>
              <a:endParaRPr lang="en-US" sz="1013" dirty="0"/>
            </a:p>
          </p:txBody>
        </p:sp>
        <p:sp>
          <p:nvSpPr>
            <p:cNvPr id="34" name="Shape 30"/>
            <p:cNvSpPr/>
            <p:nvPr/>
          </p:nvSpPr>
          <p:spPr>
            <a:xfrm>
              <a:off x="4572000" y="3829050"/>
              <a:ext cx="4343400" cy="2143125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/>
          </p:spPr>
          <p:txBody>
            <a:bodyPr/>
            <a:lstStyle/>
            <a:p>
              <a:endParaRPr lang="pt-BR"/>
            </a:p>
          </p:txBody>
        </p:sp>
        <p:pic>
          <p:nvPicPr>
            <p:cNvPr id="35" name="Image 2" descr="preencoded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86300" y="3943350"/>
              <a:ext cx="4114800" cy="1914525"/>
            </a:xfrm>
            <a:prstGeom prst="rect">
              <a:avLst/>
            </a:prstGeom>
          </p:spPr>
        </p:pic>
      </p:grpSp>
      <p:pic>
        <p:nvPicPr>
          <p:cNvPr id="37" name="Imagem 36">
            <a:extLst>
              <a:ext uri="{FF2B5EF4-FFF2-40B4-BE49-F238E27FC236}">
                <a16:creationId xmlns:a16="http://schemas.microsoft.com/office/drawing/2014/main" id="{019C7446-EC7D-9803-3BD7-535492201E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947" y="4460588"/>
            <a:ext cx="4167051" cy="4381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Agrupar 58">
            <a:extLst>
              <a:ext uri="{FF2B5EF4-FFF2-40B4-BE49-F238E27FC236}">
                <a16:creationId xmlns:a16="http://schemas.microsoft.com/office/drawing/2014/main" id="{5FC6A44E-A722-4CCA-1186-ED47DA0C9306}"/>
              </a:ext>
            </a:extLst>
          </p:cNvPr>
          <p:cNvGrpSpPr/>
          <p:nvPr/>
        </p:nvGrpSpPr>
        <p:grpSpPr>
          <a:xfrm>
            <a:off x="35719" y="42309"/>
            <a:ext cx="9144000" cy="4906773"/>
            <a:chOff x="0" y="0"/>
            <a:chExt cx="9144000" cy="5890692"/>
          </a:xfrm>
        </p:grpSpPr>
        <p:pic>
          <p:nvPicPr>
            <p:cNvPr id="2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9144000" cy="5890692"/>
            </a:xfrm>
            <a:prstGeom prst="rect">
              <a:avLst/>
            </a:prstGeom>
          </p:spPr>
        </p:pic>
        <p:sp>
          <p:nvSpPr>
            <p:cNvPr id="3" name="Text 0"/>
            <p:cNvSpPr/>
            <p:nvPr/>
          </p:nvSpPr>
          <p:spPr>
            <a:xfrm>
              <a:off x="228600" y="228600"/>
              <a:ext cx="8758238" cy="38576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2025" b="1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Tarefa para Casa</a:t>
              </a:r>
              <a:endParaRPr lang="en-US" sz="2025" dirty="0"/>
            </a:p>
          </p:txBody>
        </p:sp>
        <p:sp>
          <p:nvSpPr>
            <p:cNvPr id="4" name="Shape 1"/>
            <p:cNvSpPr/>
            <p:nvPr/>
          </p:nvSpPr>
          <p:spPr>
            <a:xfrm>
              <a:off x="228600" y="785813"/>
              <a:ext cx="4114800" cy="2828925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/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Shape 2"/>
            <p:cNvSpPr/>
            <p:nvPr/>
          </p:nvSpPr>
          <p:spPr>
            <a:xfrm>
              <a:off x="228600" y="785813"/>
              <a:ext cx="35719" cy="2828925"/>
            </a:xfrm>
            <a:prstGeom prst="rect">
              <a:avLst/>
            </a:prstGeom>
            <a:solidFill>
              <a:srgbClr val="FFD43B"/>
            </a:solidFill>
            <a:ln/>
          </p:spPr>
          <p:txBody>
            <a:bodyPr/>
            <a:lstStyle/>
            <a:p>
              <a:endParaRPr lang="pt-BR"/>
            </a:p>
          </p:txBody>
        </p:sp>
        <p:pic>
          <p:nvPicPr>
            <p:cNvPr id="6" name="Image 1" descr="preencode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0050" y="1000125"/>
              <a:ext cx="192881" cy="171450"/>
            </a:xfrm>
            <a:prstGeom prst="rect">
              <a:avLst/>
            </a:prstGeom>
          </p:spPr>
        </p:pic>
        <p:sp>
          <p:nvSpPr>
            <p:cNvPr id="7" name="Text 3"/>
            <p:cNvSpPr/>
            <p:nvPr/>
          </p:nvSpPr>
          <p:spPr>
            <a:xfrm>
              <a:off x="650081" y="957263"/>
              <a:ext cx="2078357" cy="25717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350" b="1" dirty="0">
                  <a:solidFill>
                    <a:srgbClr val="FFD43B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Trabalhando com Tuplas</a:t>
              </a:r>
              <a:endParaRPr lang="en-US" sz="1350" dirty="0"/>
            </a:p>
          </p:txBody>
        </p:sp>
        <p:sp>
          <p:nvSpPr>
            <p:cNvPr id="8" name="Text 4"/>
            <p:cNvSpPr/>
            <p:nvPr/>
          </p:nvSpPr>
          <p:spPr>
            <a:xfrm>
              <a:off x="400050" y="1328738"/>
              <a:ext cx="3843338" cy="19288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Pratique o uso de tuplas com esta tarefa simples!</a:t>
              </a:r>
              <a:endParaRPr lang="en-US" sz="1013" dirty="0"/>
            </a:p>
          </p:txBody>
        </p:sp>
        <p:sp>
          <p:nvSpPr>
            <p:cNvPr id="9" name="Shape 5"/>
            <p:cNvSpPr/>
            <p:nvPr/>
          </p:nvSpPr>
          <p:spPr>
            <a:xfrm>
              <a:off x="371475" y="1646634"/>
              <a:ext cx="171450" cy="171450"/>
            </a:xfrm>
            <a:prstGeom prst="ellipse">
              <a:avLst/>
            </a:prstGeom>
            <a:solidFill>
              <a:srgbClr val="FFD43B"/>
            </a:solidFill>
            <a:ln/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Text 6"/>
            <p:cNvSpPr/>
            <p:nvPr/>
          </p:nvSpPr>
          <p:spPr>
            <a:xfrm>
              <a:off x="400050" y="1646634"/>
              <a:ext cx="242888" cy="17145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b="1" dirty="0">
                  <a:solidFill>
                    <a:srgbClr val="33333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1</a:t>
              </a:r>
              <a:endParaRPr lang="en-US" sz="1013" dirty="0"/>
            </a:p>
          </p:txBody>
        </p:sp>
        <p:sp>
          <p:nvSpPr>
            <p:cNvPr id="11" name="Text 7"/>
            <p:cNvSpPr/>
            <p:nvPr/>
          </p:nvSpPr>
          <p:spPr>
            <a:xfrm>
              <a:off x="628650" y="1635919"/>
              <a:ext cx="1686511" cy="19288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Criar uma tupla com 5 cores</a:t>
              </a:r>
              <a:endParaRPr lang="en-US" sz="1013" dirty="0"/>
            </a:p>
          </p:txBody>
        </p:sp>
        <p:sp>
          <p:nvSpPr>
            <p:cNvPr id="12" name="Shape 8"/>
            <p:cNvSpPr/>
            <p:nvPr/>
          </p:nvSpPr>
          <p:spPr>
            <a:xfrm>
              <a:off x="360759" y="1896666"/>
              <a:ext cx="171450" cy="171450"/>
            </a:xfrm>
            <a:prstGeom prst="ellipse">
              <a:avLst/>
            </a:prstGeom>
            <a:solidFill>
              <a:srgbClr val="FFD43B"/>
            </a:solidFill>
            <a:ln/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13" name="Text 9"/>
            <p:cNvSpPr/>
            <p:nvPr/>
          </p:nvSpPr>
          <p:spPr>
            <a:xfrm>
              <a:off x="400050" y="1896666"/>
              <a:ext cx="242888" cy="17145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b="1" dirty="0">
                  <a:solidFill>
                    <a:srgbClr val="33333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2</a:t>
              </a:r>
              <a:endParaRPr lang="en-US" sz="1013" dirty="0"/>
            </a:p>
          </p:txBody>
        </p:sp>
        <p:sp>
          <p:nvSpPr>
            <p:cNvPr id="14" name="Text 10"/>
            <p:cNvSpPr/>
            <p:nvPr/>
          </p:nvSpPr>
          <p:spPr>
            <a:xfrm>
              <a:off x="628650" y="1885950"/>
              <a:ext cx="1885308" cy="19288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Verificar se "azul" está presente</a:t>
              </a:r>
              <a:endParaRPr lang="en-US" sz="1013" dirty="0"/>
            </a:p>
          </p:txBody>
        </p:sp>
        <p:sp>
          <p:nvSpPr>
            <p:cNvPr id="15" name="Shape 11"/>
            <p:cNvSpPr/>
            <p:nvPr/>
          </p:nvSpPr>
          <p:spPr>
            <a:xfrm>
              <a:off x="360759" y="2153840"/>
              <a:ext cx="171450" cy="171450"/>
            </a:xfrm>
            <a:prstGeom prst="ellipse">
              <a:avLst/>
            </a:prstGeom>
            <a:solidFill>
              <a:srgbClr val="FFD43B"/>
            </a:solidFill>
            <a:ln/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Text 12"/>
            <p:cNvSpPr/>
            <p:nvPr/>
          </p:nvSpPr>
          <p:spPr>
            <a:xfrm>
              <a:off x="400050" y="2146697"/>
              <a:ext cx="242888" cy="17145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b="1" dirty="0">
                  <a:solidFill>
                    <a:srgbClr val="33333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3</a:t>
              </a:r>
              <a:endParaRPr lang="en-US" sz="1013" dirty="0"/>
            </a:p>
          </p:txBody>
        </p:sp>
        <p:sp>
          <p:nvSpPr>
            <p:cNvPr id="17" name="Text 13"/>
            <p:cNvSpPr/>
            <p:nvPr/>
          </p:nvSpPr>
          <p:spPr>
            <a:xfrm>
              <a:off x="628650" y="2135981"/>
              <a:ext cx="2144241" cy="19288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Tentar acessar elementos por índice</a:t>
              </a:r>
              <a:endParaRPr lang="en-US" sz="1013" dirty="0"/>
            </a:p>
          </p:txBody>
        </p:sp>
        <p:sp>
          <p:nvSpPr>
            <p:cNvPr id="18" name="Shape 14"/>
            <p:cNvSpPr/>
            <p:nvPr/>
          </p:nvSpPr>
          <p:spPr>
            <a:xfrm>
              <a:off x="346676" y="2419944"/>
              <a:ext cx="171450" cy="148233"/>
            </a:xfrm>
            <a:prstGeom prst="ellipse">
              <a:avLst/>
            </a:prstGeom>
            <a:solidFill>
              <a:srgbClr val="FFD43B"/>
            </a:solidFill>
            <a:ln/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Text 15"/>
            <p:cNvSpPr/>
            <p:nvPr/>
          </p:nvSpPr>
          <p:spPr>
            <a:xfrm>
              <a:off x="400050" y="2396728"/>
              <a:ext cx="242888" cy="17145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b="1" dirty="0">
                  <a:solidFill>
                    <a:srgbClr val="33333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4</a:t>
              </a:r>
              <a:endParaRPr lang="en-US" sz="1013" dirty="0"/>
            </a:p>
          </p:txBody>
        </p:sp>
        <p:sp>
          <p:nvSpPr>
            <p:cNvPr id="20" name="Text 16"/>
            <p:cNvSpPr/>
            <p:nvPr/>
          </p:nvSpPr>
          <p:spPr>
            <a:xfrm>
              <a:off x="628650" y="2386013"/>
              <a:ext cx="2508517" cy="19288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Tentar modificar a tupla (e observar o erro)</a:t>
              </a:r>
              <a:endParaRPr lang="en-US" sz="1013" dirty="0"/>
            </a:p>
          </p:txBody>
        </p:sp>
        <p:sp>
          <p:nvSpPr>
            <p:cNvPr id="21" name="Shape 17"/>
            <p:cNvSpPr/>
            <p:nvPr/>
          </p:nvSpPr>
          <p:spPr>
            <a:xfrm>
              <a:off x="669057" y="2750344"/>
              <a:ext cx="571500" cy="428625"/>
            </a:xfrm>
            <a:prstGeom prst="rect">
              <a:avLst/>
            </a:prstGeom>
            <a:solidFill>
              <a:srgbClr val="FFD43B"/>
            </a:solidFill>
            <a:ln/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Text 18"/>
            <p:cNvSpPr/>
            <p:nvPr/>
          </p:nvSpPr>
          <p:spPr>
            <a:xfrm>
              <a:off x="714375" y="2750344"/>
              <a:ext cx="642938" cy="42862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b="1" dirty="0">
                  <a:solidFill>
                    <a:srgbClr val="33333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vermelho</a:t>
              </a:r>
              <a:endParaRPr lang="en-US" sz="900" dirty="0"/>
            </a:p>
          </p:txBody>
        </p:sp>
        <p:sp>
          <p:nvSpPr>
            <p:cNvPr id="23" name="Shape 19"/>
            <p:cNvSpPr/>
            <p:nvPr/>
          </p:nvSpPr>
          <p:spPr>
            <a:xfrm>
              <a:off x="1344253" y="2750344"/>
              <a:ext cx="571500" cy="428625"/>
            </a:xfrm>
            <a:prstGeom prst="rect">
              <a:avLst/>
            </a:prstGeom>
            <a:solidFill>
              <a:srgbClr val="FFD43B"/>
            </a:solidFill>
            <a:ln/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Text 20"/>
            <p:cNvSpPr/>
            <p:nvPr/>
          </p:nvSpPr>
          <p:spPr>
            <a:xfrm>
              <a:off x="1357313" y="2750344"/>
              <a:ext cx="642938" cy="42862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b="1" dirty="0">
                  <a:solidFill>
                    <a:srgbClr val="33333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verde</a:t>
              </a:r>
              <a:endParaRPr lang="en-US" sz="900" dirty="0"/>
            </a:p>
          </p:txBody>
        </p:sp>
        <p:sp>
          <p:nvSpPr>
            <p:cNvPr id="25" name="Shape 21"/>
            <p:cNvSpPr/>
            <p:nvPr/>
          </p:nvSpPr>
          <p:spPr>
            <a:xfrm>
              <a:off x="1957388" y="2750344"/>
              <a:ext cx="571500" cy="428625"/>
            </a:xfrm>
            <a:prstGeom prst="rect">
              <a:avLst/>
            </a:prstGeom>
            <a:solidFill>
              <a:srgbClr val="FFD43B"/>
            </a:solidFill>
            <a:ln/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Text 22"/>
            <p:cNvSpPr/>
            <p:nvPr/>
          </p:nvSpPr>
          <p:spPr>
            <a:xfrm>
              <a:off x="2000250" y="2750344"/>
              <a:ext cx="642938" cy="42862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b="1" dirty="0">
                  <a:solidFill>
                    <a:srgbClr val="33333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azul</a:t>
              </a:r>
              <a:endParaRPr lang="en-US" sz="900" dirty="0"/>
            </a:p>
          </p:txBody>
        </p:sp>
        <p:sp>
          <p:nvSpPr>
            <p:cNvPr id="27" name="Shape 23"/>
            <p:cNvSpPr/>
            <p:nvPr/>
          </p:nvSpPr>
          <p:spPr>
            <a:xfrm>
              <a:off x="2597869" y="2751159"/>
              <a:ext cx="571500" cy="428625"/>
            </a:xfrm>
            <a:prstGeom prst="rect">
              <a:avLst/>
            </a:prstGeom>
            <a:solidFill>
              <a:srgbClr val="FFD43B"/>
            </a:solidFill>
            <a:ln/>
          </p:spPr>
          <p:txBody>
            <a:bodyPr/>
            <a:lstStyle/>
            <a:p>
              <a:endParaRPr lang="pt-BR"/>
            </a:p>
          </p:txBody>
        </p:sp>
        <p:sp>
          <p:nvSpPr>
            <p:cNvPr id="28" name="Text 24"/>
            <p:cNvSpPr/>
            <p:nvPr/>
          </p:nvSpPr>
          <p:spPr>
            <a:xfrm>
              <a:off x="2643188" y="2750344"/>
              <a:ext cx="642938" cy="42862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b="1" dirty="0">
                  <a:solidFill>
                    <a:srgbClr val="33333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amarelo</a:t>
              </a:r>
              <a:endParaRPr lang="en-US" sz="900" dirty="0"/>
            </a:p>
          </p:txBody>
        </p:sp>
        <p:sp>
          <p:nvSpPr>
            <p:cNvPr id="29" name="Shape 25"/>
            <p:cNvSpPr/>
            <p:nvPr/>
          </p:nvSpPr>
          <p:spPr>
            <a:xfrm>
              <a:off x="3237649" y="2750344"/>
              <a:ext cx="571500" cy="428625"/>
            </a:xfrm>
            <a:prstGeom prst="rect">
              <a:avLst/>
            </a:prstGeom>
            <a:solidFill>
              <a:srgbClr val="FFD43B"/>
            </a:solidFill>
            <a:ln/>
          </p:spPr>
          <p:txBody>
            <a:bodyPr/>
            <a:lstStyle/>
            <a:p>
              <a:endParaRPr lang="pt-BR"/>
            </a:p>
          </p:txBody>
        </p:sp>
        <p:sp>
          <p:nvSpPr>
            <p:cNvPr id="30" name="Text 26"/>
            <p:cNvSpPr/>
            <p:nvPr/>
          </p:nvSpPr>
          <p:spPr>
            <a:xfrm>
              <a:off x="3286125" y="2750344"/>
              <a:ext cx="642938" cy="42862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b="1" dirty="0">
                  <a:solidFill>
                    <a:srgbClr val="33333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roxo</a:t>
              </a:r>
              <a:endParaRPr lang="en-US" sz="900" dirty="0"/>
            </a:p>
          </p:txBody>
        </p:sp>
        <p:sp>
          <p:nvSpPr>
            <p:cNvPr id="31" name="Text 27"/>
            <p:cNvSpPr/>
            <p:nvPr/>
          </p:nvSpPr>
          <p:spPr>
            <a:xfrm>
              <a:off x="714375" y="3293269"/>
              <a:ext cx="642938" cy="15001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788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índice 0</a:t>
              </a:r>
              <a:endParaRPr lang="en-US" sz="788" dirty="0"/>
            </a:p>
          </p:txBody>
        </p:sp>
        <p:sp>
          <p:nvSpPr>
            <p:cNvPr id="32" name="Text 28"/>
            <p:cNvSpPr/>
            <p:nvPr/>
          </p:nvSpPr>
          <p:spPr>
            <a:xfrm>
              <a:off x="1357313" y="3293269"/>
              <a:ext cx="642938" cy="15001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788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índice 1</a:t>
              </a:r>
              <a:endParaRPr lang="en-US" sz="788" dirty="0"/>
            </a:p>
          </p:txBody>
        </p:sp>
        <p:sp>
          <p:nvSpPr>
            <p:cNvPr id="33" name="Text 29"/>
            <p:cNvSpPr/>
            <p:nvPr/>
          </p:nvSpPr>
          <p:spPr>
            <a:xfrm>
              <a:off x="2000250" y="3293269"/>
              <a:ext cx="642938" cy="15001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788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índice 2</a:t>
              </a:r>
              <a:endParaRPr lang="en-US" sz="788" dirty="0"/>
            </a:p>
          </p:txBody>
        </p:sp>
        <p:sp>
          <p:nvSpPr>
            <p:cNvPr id="34" name="Text 30"/>
            <p:cNvSpPr/>
            <p:nvPr/>
          </p:nvSpPr>
          <p:spPr>
            <a:xfrm>
              <a:off x="2643188" y="3293269"/>
              <a:ext cx="642938" cy="15001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788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índice 3</a:t>
              </a:r>
              <a:endParaRPr lang="en-US" sz="788" dirty="0"/>
            </a:p>
          </p:txBody>
        </p:sp>
        <p:sp>
          <p:nvSpPr>
            <p:cNvPr id="35" name="Text 31"/>
            <p:cNvSpPr/>
            <p:nvPr/>
          </p:nvSpPr>
          <p:spPr>
            <a:xfrm>
              <a:off x="3286125" y="3293269"/>
              <a:ext cx="642938" cy="15001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788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índice 4</a:t>
              </a:r>
              <a:endParaRPr lang="en-US" sz="788" dirty="0"/>
            </a:p>
          </p:txBody>
        </p:sp>
        <p:sp>
          <p:nvSpPr>
            <p:cNvPr id="36" name="Shape 32"/>
            <p:cNvSpPr/>
            <p:nvPr/>
          </p:nvSpPr>
          <p:spPr>
            <a:xfrm>
              <a:off x="4572000" y="785813"/>
              <a:ext cx="4343400" cy="3893344"/>
            </a:xfrm>
            <a:prstGeom prst="rect">
              <a:avLst/>
            </a:prstGeom>
            <a:solidFill>
              <a:srgbClr val="F5F5F5"/>
            </a:solidFill>
            <a:ln/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Shape 33"/>
            <p:cNvSpPr/>
            <p:nvPr/>
          </p:nvSpPr>
          <p:spPr>
            <a:xfrm>
              <a:off x="4572000" y="785813"/>
              <a:ext cx="35719" cy="3893344"/>
            </a:xfrm>
            <a:prstGeom prst="rect">
              <a:avLst/>
            </a:prstGeom>
            <a:solidFill>
              <a:srgbClr val="FFD43B"/>
            </a:solidFill>
            <a:ln/>
          </p:spPr>
          <p:txBody>
            <a:bodyPr/>
            <a:lstStyle/>
            <a:p>
              <a:endParaRPr lang="pt-BR"/>
            </a:p>
          </p:txBody>
        </p:sp>
        <p:sp>
          <p:nvSpPr>
            <p:cNvPr id="38" name="Text 34"/>
            <p:cNvSpPr/>
            <p:nvPr/>
          </p:nvSpPr>
          <p:spPr>
            <a:xfrm>
              <a:off x="4686300" y="923330"/>
              <a:ext cx="2463561" cy="14644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dirty="0">
                  <a:solidFill>
                    <a:srgbClr val="333333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# Criando uma tupla com 5 cores</a:t>
              </a:r>
              <a:endParaRPr lang="en-US" sz="1013" dirty="0"/>
            </a:p>
          </p:txBody>
        </p:sp>
        <p:sp>
          <p:nvSpPr>
            <p:cNvPr id="39" name="Text 35"/>
            <p:cNvSpPr/>
            <p:nvPr/>
          </p:nvSpPr>
          <p:spPr>
            <a:xfrm>
              <a:off x="4686300" y="1116211"/>
              <a:ext cx="2926566" cy="14644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dirty="0">
                  <a:solidFill>
                    <a:srgbClr val="333333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cores = ("vermelho", "verde", "azul",</a:t>
              </a:r>
              <a:endParaRPr lang="en-US" sz="1013" dirty="0"/>
            </a:p>
          </p:txBody>
        </p:sp>
        <p:sp>
          <p:nvSpPr>
            <p:cNvPr id="40" name="Text 36"/>
            <p:cNvSpPr/>
            <p:nvPr/>
          </p:nvSpPr>
          <p:spPr>
            <a:xfrm>
              <a:off x="4686300" y="1309092"/>
              <a:ext cx="2077743" cy="14644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dirty="0">
                  <a:solidFill>
                    <a:srgbClr val="333333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"amarelo", "roxo")</a:t>
              </a:r>
              <a:endParaRPr lang="en-US" sz="1013" dirty="0"/>
            </a:p>
          </p:txBody>
        </p:sp>
        <p:sp>
          <p:nvSpPr>
            <p:cNvPr id="41" name="Text 37"/>
            <p:cNvSpPr/>
            <p:nvPr/>
          </p:nvSpPr>
          <p:spPr>
            <a:xfrm>
              <a:off x="4686300" y="1694855"/>
              <a:ext cx="2926566" cy="14644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dirty="0">
                  <a:solidFill>
                    <a:srgbClr val="333333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# Verificando se "azul" está presente</a:t>
              </a:r>
              <a:endParaRPr lang="en-US" sz="1013" dirty="0"/>
            </a:p>
          </p:txBody>
        </p:sp>
        <p:sp>
          <p:nvSpPr>
            <p:cNvPr id="42" name="Text 38"/>
            <p:cNvSpPr/>
            <p:nvPr/>
          </p:nvSpPr>
          <p:spPr>
            <a:xfrm>
              <a:off x="4686300" y="1887736"/>
              <a:ext cx="1537581" cy="14644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dirty="0">
                  <a:solidFill>
                    <a:srgbClr val="333333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if "azul" in cores:</a:t>
              </a:r>
              <a:endParaRPr lang="en-US" sz="1013" dirty="0"/>
            </a:p>
          </p:txBody>
        </p:sp>
        <p:sp>
          <p:nvSpPr>
            <p:cNvPr id="43" name="Text 39"/>
            <p:cNvSpPr/>
            <p:nvPr/>
          </p:nvSpPr>
          <p:spPr>
            <a:xfrm>
              <a:off x="4686300" y="2080617"/>
              <a:ext cx="2540719" cy="14644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dirty="0">
                  <a:solidFill>
                    <a:srgbClr val="333333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print("Azul está na tupla!")</a:t>
              </a:r>
              <a:endParaRPr lang="en-US" sz="1013" dirty="0"/>
            </a:p>
          </p:txBody>
        </p:sp>
        <p:sp>
          <p:nvSpPr>
            <p:cNvPr id="44" name="Text 40"/>
            <p:cNvSpPr/>
            <p:nvPr/>
          </p:nvSpPr>
          <p:spPr>
            <a:xfrm>
              <a:off x="4686300" y="2273498"/>
              <a:ext cx="457284" cy="14644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dirty="0">
                  <a:solidFill>
                    <a:srgbClr val="333333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else:</a:t>
              </a:r>
              <a:endParaRPr lang="en-US" sz="1013" dirty="0"/>
            </a:p>
          </p:txBody>
        </p:sp>
        <p:sp>
          <p:nvSpPr>
            <p:cNvPr id="45" name="Text 41"/>
            <p:cNvSpPr/>
            <p:nvPr/>
          </p:nvSpPr>
          <p:spPr>
            <a:xfrm>
              <a:off x="4686300" y="2466380"/>
              <a:ext cx="2849380" cy="14644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dirty="0">
                  <a:solidFill>
                    <a:srgbClr val="333333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print("Azul não está na tupla!")</a:t>
              </a:r>
              <a:endParaRPr lang="en-US" sz="1013" dirty="0"/>
            </a:p>
          </p:txBody>
        </p:sp>
        <p:sp>
          <p:nvSpPr>
            <p:cNvPr id="46" name="Text 42"/>
            <p:cNvSpPr/>
            <p:nvPr/>
          </p:nvSpPr>
          <p:spPr>
            <a:xfrm>
              <a:off x="4686300" y="2852142"/>
              <a:ext cx="2540719" cy="14644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dirty="0">
                  <a:solidFill>
                    <a:srgbClr val="333333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# Acessando elementos por índice</a:t>
              </a:r>
              <a:endParaRPr lang="en-US" sz="1013" dirty="0"/>
            </a:p>
          </p:txBody>
        </p:sp>
        <p:sp>
          <p:nvSpPr>
            <p:cNvPr id="47" name="Text 43"/>
            <p:cNvSpPr/>
            <p:nvPr/>
          </p:nvSpPr>
          <p:spPr>
            <a:xfrm>
              <a:off x="4686300" y="3045023"/>
              <a:ext cx="2695063" cy="14644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dirty="0">
                  <a:solidFill>
                    <a:srgbClr val="333333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print(f"Primeira cor: {cores[0]}")</a:t>
              </a:r>
              <a:endParaRPr lang="en-US" sz="1013" dirty="0"/>
            </a:p>
          </p:txBody>
        </p:sp>
        <p:sp>
          <p:nvSpPr>
            <p:cNvPr id="48" name="Text 44"/>
            <p:cNvSpPr/>
            <p:nvPr/>
          </p:nvSpPr>
          <p:spPr>
            <a:xfrm>
              <a:off x="4686300" y="3237905"/>
              <a:ext cx="2617905" cy="14644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dirty="0">
                  <a:solidFill>
                    <a:srgbClr val="333333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print(f"Última cor: {cores[-1]}")</a:t>
              </a:r>
              <a:endParaRPr lang="en-US" sz="1013" dirty="0"/>
            </a:p>
          </p:txBody>
        </p:sp>
        <p:sp>
          <p:nvSpPr>
            <p:cNvPr id="49" name="Text 45"/>
            <p:cNvSpPr/>
            <p:nvPr/>
          </p:nvSpPr>
          <p:spPr>
            <a:xfrm>
              <a:off x="4686300" y="3623667"/>
              <a:ext cx="2232059" cy="14644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dirty="0">
                  <a:solidFill>
                    <a:srgbClr val="333333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# Tentando modificar a tupla</a:t>
              </a:r>
              <a:endParaRPr lang="en-US" sz="1013" dirty="0"/>
            </a:p>
          </p:txBody>
        </p:sp>
        <p:sp>
          <p:nvSpPr>
            <p:cNvPr id="50" name="Text 46"/>
            <p:cNvSpPr/>
            <p:nvPr/>
          </p:nvSpPr>
          <p:spPr>
            <a:xfrm>
              <a:off x="4686300" y="3816548"/>
              <a:ext cx="380098" cy="14644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dirty="0">
                  <a:solidFill>
                    <a:srgbClr val="333333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try:</a:t>
              </a:r>
              <a:endParaRPr lang="en-US" sz="1013" dirty="0"/>
            </a:p>
          </p:txBody>
        </p:sp>
        <p:sp>
          <p:nvSpPr>
            <p:cNvPr id="51" name="Text 47"/>
            <p:cNvSpPr/>
            <p:nvPr/>
          </p:nvSpPr>
          <p:spPr>
            <a:xfrm>
              <a:off x="4686300" y="4009430"/>
              <a:ext cx="1769083" cy="14644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dirty="0">
                  <a:solidFill>
                    <a:srgbClr val="333333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cores[0] = "preto"</a:t>
              </a:r>
              <a:endParaRPr lang="en-US" sz="1013" dirty="0"/>
            </a:p>
          </p:txBody>
        </p:sp>
        <p:sp>
          <p:nvSpPr>
            <p:cNvPr id="52" name="Text 48"/>
            <p:cNvSpPr/>
            <p:nvPr/>
          </p:nvSpPr>
          <p:spPr>
            <a:xfrm>
              <a:off x="4686300" y="4202311"/>
              <a:ext cx="1769083" cy="14644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dirty="0">
                  <a:solidFill>
                    <a:srgbClr val="333333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except TypeError as e:</a:t>
              </a:r>
              <a:endParaRPr lang="en-US" sz="1013" dirty="0"/>
            </a:p>
          </p:txBody>
        </p:sp>
        <p:sp>
          <p:nvSpPr>
            <p:cNvPr id="53" name="Text 49"/>
            <p:cNvSpPr/>
            <p:nvPr/>
          </p:nvSpPr>
          <p:spPr>
            <a:xfrm>
              <a:off x="4686300" y="4395192"/>
              <a:ext cx="1846241" cy="14644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dirty="0">
                  <a:solidFill>
                    <a:srgbClr val="333333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print(f"Erro: {e}")</a:t>
              </a:r>
              <a:endParaRPr lang="en-US" sz="1013" dirty="0"/>
            </a:p>
          </p:txBody>
        </p:sp>
        <p:sp>
          <p:nvSpPr>
            <p:cNvPr id="54" name="Shape 50"/>
            <p:cNvSpPr/>
            <p:nvPr/>
          </p:nvSpPr>
          <p:spPr>
            <a:xfrm>
              <a:off x="4572000" y="4793456"/>
              <a:ext cx="4343400" cy="868635"/>
            </a:xfrm>
            <a:prstGeom prst="rect">
              <a:avLst/>
            </a:prstGeom>
            <a:solidFill>
              <a:srgbClr val="333333"/>
            </a:solidFill>
            <a:ln/>
          </p:spPr>
          <p:txBody>
            <a:bodyPr/>
            <a:lstStyle/>
            <a:p>
              <a:endParaRPr lang="pt-BR"/>
            </a:p>
          </p:txBody>
        </p:sp>
        <p:sp>
          <p:nvSpPr>
            <p:cNvPr id="55" name="Text 51"/>
            <p:cNvSpPr/>
            <p:nvPr/>
          </p:nvSpPr>
          <p:spPr>
            <a:xfrm>
              <a:off x="4663418" y="4906305"/>
              <a:ext cx="1374670" cy="12858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dirty="0">
                  <a:solidFill>
                    <a:srgbClr val="FFD43B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Azul está na tupla!</a:t>
              </a:r>
              <a:endParaRPr lang="en-US" sz="900" dirty="0"/>
            </a:p>
          </p:txBody>
        </p:sp>
        <p:sp>
          <p:nvSpPr>
            <p:cNvPr id="56" name="Text 52"/>
            <p:cNvSpPr/>
            <p:nvPr/>
          </p:nvSpPr>
          <p:spPr>
            <a:xfrm>
              <a:off x="4663418" y="5077755"/>
              <a:ext cx="1580443" cy="12858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dirty="0">
                  <a:solidFill>
                    <a:srgbClr val="FFD43B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Primeira cor: vermelho</a:t>
              </a:r>
              <a:endParaRPr lang="en-US" sz="900" dirty="0"/>
            </a:p>
          </p:txBody>
        </p:sp>
        <p:sp>
          <p:nvSpPr>
            <p:cNvPr id="57" name="Text 53"/>
            <p:cNvSpPr/>
            <p:nvPr/>
          </p:nvSpPr>
          <p:spPr>
            <a:xfrm>
              <a:off x="4663418" y="5249205"/>
              <a:ext cx="1168896" cy="12858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dirty="0">
                  <a:solidFill>
                    <a:srgbClr val="FFD43B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Última cor: roxo</a:t>
              </a:r>
              <a:endParaRPr lang="en-US" sz="900" dirty="0"/>
            </a:p>
          </p:txBody>
        </p:sp>
        <p:sp>
          <p:nvSpPr>
            <p:cNvPr id="58" name="Text 54"/>
            <p:cNvSpPr/>
            <p:nvPr/>
          </p:nvSpPr>
          <p:spPr>
            <a:xfrm>
              <a:off x="4663418" y="5420655"/>
              <a:ext cx="3706769" cy="12858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900" dirty="0">
                  <a:solidFill>
                    <a:srgbClr val="FFD43B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Erro: 'tuple' object does not support item assignment</a:t>
              </a:r>
              <a:endParaRPr lang="en-US" sz="900" dirty="0"/>
            </a:p>
          </p:txBody>
        </p:sp>
      </p:grpSp>
      <p:pic>
        <p:nvPicPr>
          <p:cNvPr id="60" name="Imagem 59">
            <a:extLst>
              <a:ext uri="{FF2B5EF4-FFF2-40B4-BE49-F238E27FC236}">
                <a16:creationId xmlns:a16="http://schemas.microsoft.com/office/drawing/2014/main" id="{356AFA62-C966-539A-9A8A-2D20699AC8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354" y="3744522"/>
            <a:ext cx="4167051" cy="4381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28600" y="228600"/>
            <a:ext cx="8758238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Objetivos da Aula</a:t>
            </a:r>
            <a:endParaRPr lang="en-US" sz="2025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91" y="2007394"/>
            <a:ext cx="228600" cy="228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440191" y="1971675"/>
            <a:ext cx="3140487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575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Entender o que são listas e tuplas.</a:t>
            </a:r>
            <a:endParaRPr lang="en-US" sz="1575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91" y="2536031"/>
            <a:ext cx="285750" cy="22860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1497341" y="2500313"/>
            <a:ext cx="2828534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575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Manipular elementos em listas.</a:t>
            </a:r>
            <a:endParaRPr lang="en-US" sz="1575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7291" y="3064669"/>
            <a:ext cx="228600" cy="228600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1440191" y="3028950"/>
            <a:ext cx="4374235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575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Compreender as diferenças entre listas e tuplas.</a:t>
            </a:r>
            <a:endParaRPr lang="en-US" sz="1575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3F9FC0E-414C-F303-15C9-CC96EC426B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3312" y="66080"/>
            <a:ext cx="1619250" cy="16002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08F15E5-787D-8AC0-A826-3C23664C77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89044" y="4017169"/>
            <a:ext cx="5419725" cy="43815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7057963C-270C-CC96-98C4-42EDCC9EDB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24437" y="4650819"/>
            <a:ext cx="4048125" cy="2286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1E8B8710-B5CE-9075-DCAF-9868D63153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876" y="66080"/>
            <a:ext cx="161925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28600" y="228600"/>
            <a:ext cx="8758238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Introdução às Listas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28600" y="842963"/>
            <a:ext cx="4114800" cy="857250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" name="Shape 2"/>
          <p:cNvSpPr/>
          <p:nvPr/>
        </p:nvSpPr>
        <p:spPr>
          <a:xfrm>
            <a:off x="228600" y="842963"/>
            <a:ext cx="35719" cy="857250"/>
          </a:xfrm>
          <a:prstGeom prst="rect">
            <a:avLst/>
          </a:prstGeom>
          <a:solidFill>
            <a:srgbClr val="FFD43B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" name="Text 3"/>
          <p:cNvSpPr/>
          <p:nvPr/>
        </p:nvSpPr>
        <p:spPr>
          <a:xfrm>
            <a:off x="228600" y="842963"/>
            <a:ext cx="4186238" cy="857250"/>
          </a:xfrm>
          <a:prstGeom prst="rect">
            <a:avLst/>
          </a:prstGeom>
          <a:noFill/>
          <a:ln/>
        </p:spPr>
        <p:txBody>
          <a:bodyPr wrap="square" lIns="204089" tIns="204089" rIns="204089" bIns="204089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frutas = ["maçã", "banana", "</a:t>
            </a:r>
            <a:r>
              <a:rPr lang="en-US" sz="1350" dirty="0" err="1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laranja</a:t>
            </a:r>
            <a:r>
              <a:rPr lang="en-US" sz="135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"], entre </a:t>
            </a:r>
            <a:r>
              <a:rPr lang="en-US" sz="1350" dirty="0" err="1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colchetes</a:t>
            </a:r>
            <a:r>
              <a:rPr lang="en-US" sz="135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.</a:t>
            </a:r>
            <a:endParaRPr lang="en-US" sz="135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971675"/>
            <a:ext cx="171450" cy="17145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514350" y="1960959"/>
            <a:ext cx="748112" cy="19109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Coleção</a:t>
            </a:r>
            <a:endParaRPr lang="en-US" sz="1350" dirty="0"/>
          </a:p>
        </p:txBody>
      </p:sp>
      <p:sp>
        <p:nvSpPr>
          <p:cNvPr id="9" name="Text 5"/>
          <p:cNvSpPr/>
          <p:nvPr/>
        </p:nvSpPr>
        <p:spPr>
          <a:xfrm>
            <a:off x="1191025" y="1960959"/>
            <a:ext cx="719398" cy="19109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mutável</a:t>
            </a:r>
            <a:endParaRPr lang="en-US" sz="1350" dirty="0"/>
          </a:p>
        </p:txBody>
      </p:sp>
      <p:sp>
        <p:nvSpPr>
          <p:cNvPr id="10" name="Text 6"/>
          <p:cNvSpPr/>
          <p:nvPr/>
        </p:nvSpPr>
        <p:spPr>
          <a:xfrm>
            <a:off x="1838985" y="1952632"/>
            <a:ext cx="914609" cy="20774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 e ordenada</a:t>
            </a:r>
            <a:endParaRPr lang="en-US" sz="13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2343150"/>
            <a:ext cx="171450" cy="17145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514350" y="2300288"/>
            <a:ext cx="2968842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Armazena elementos de qualquer tipo</a:t>
            </a:r>
            <a:endParaRPr lang="en-US" sz="135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" y="2714625"/>
            <a:ext cx="171450" cy="171450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514350" y="2671763"/>
            <a:ext cx="2549342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Elementos acessados por índice</a:t>
            </a:r>
            <a:endParaRPr lang="en-US" sz="135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0" y="1785938"/>
            <a:ext cx="4343400" cy="2185988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325BE55A-28AC-BE68-A3B7-7FC6F9C701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89021" y="4476750"/>
            <a:ext cx="5419725" cy="4381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28600" y="228600"/>
            <a:ext cx="8758238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Acessando Elementos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28600" y="842963"/>
            <a:ext cx="8686800" cy="857250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" name="Shape 2"/>
          <p:cNvSpPr/>
          <p:nvPr/>
        </p:nvSpPr>
        <p:spPr>
          <a:xfrm>
            <a:off x="228600" y="842963"/>
            <a:ext cx="35719" cy="857250"/>
          </a:xfrm>
          <a:prstGeom prst="rect">
            <a:avLst/>
          </a:prstGeom>
          <a:solidFill>
            <a:srgbClr val="FFD43B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" name="Text 3"/>
          <p:cNvSpPr/>
          <p:nvPr/>
        </p:nvSpPr>
        <p:spPr>
          <a:xfrm>
            <a:off x="400050" y="1044773"/>
            <a:ext cx="1820512" cy="19466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print(frutas[0])</a:t>
            </a:r>
            <a:endParaRPr lang="en-US" sz="1350" dirty="0"/>
          </a:p>
        </p:txBody>
      </p:sp>
      <p:sp>
        <p:nvSpPr>
          <p:cNvPr id="7" name="Text 4"/>
          <p:cNvSpPr/>
          <p:nvPr/>
        </p:nvSpPr>
        <p:spPr>
          <a:xfrm>
            <a:off x="2149125" y="1044773"/>
            <a:ext cx="688758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i="1" dirty="0">
                <a:solidFill>
                  <a:srgbClr val="777777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# maçã</a:t>
            </a:r>
            <a:endParaRPr lang="en-US" sz="1350" dirty="0"/>
          </a:p>
        </p:txBody>
      </p:sp>
      <p:sp>
        <p:nvSpPr>
          <p:cNvPr id="8" name="Text 5"/>
          <p:cNvSpPr/>
          <p:nvPr/>
        </p:nvSpPr>
        <p:spPr>
          <a:xfrm>
            <a:off x="400050" y="1301948"/>
            <a:ext cx="1923399" cy="19466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print(frutas[-1])</a:t>
            </a:r>
            <a:endParaRPr lang="en-US" sz="1350" dirty="0"/>
          </a:p>
        </p:txBody>
      </p:sp>
      <p:sp>
        <p:nvSpPr>
          <p:cNvPr id="9" name="Text 6"/>
          <p:cNvSpPr/>
          <p:nvPr/>
        </p:nvSpPr>
        <p:spPr>
          <a:xfrm>
            <a:off x="2252011" y="1301948"/>
            <a:ext cx="997418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i="1" dirty="0">
                <a:solidFill>
                  <a:srgbClr val="777777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# laranja</a:t>
            </a:r>
            <a:endParaRPr lang="en-US" sz="1350" dirty="0"/>
          </a:p>
        </p:txBody>
      </p:sp>
      <p:sp>
        <p:nvSpPr>
          <p:cNvPr id="10" name="Shape 7"/>
          <p:cNvSpPr/>
          <p:nvPr/>
        </p:nvSpPr>
        <p:spPr>
          <a:xfrm>
            <a:off x="3429000" y="2157413"/>
            <a:ext cx="714375" cy="428625"/>
          </a:xfrm>
          <a:prstGeom prst="rect">
            <a:avLst/>
          </a:prstGeom>
          <a:solidFill>
            <a:srgbClr val="FFD43B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1" name="Text 8"/>
          <p:cNvSpPr/>
          <p:nvPr/>
        </p:nvSpPr>
        <p:spPr>
          <a:xfrm>
            <a:off x="3429000" y="2285163"/>
            <a:ext cx="514564" cy="17312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    </a:t>
            </a:r>
            <a:r>
              <a:rPr lang="en-US" sz="1125" b="1" dirty="0" err="1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maçã</a:t>
            </a:r>
            <a:endParaRPr lang="en-US" sz="1125" dirty="0"/>
          </a:p>
        </p:txBody>
      </p:sp>
      <p:sp>
        <p:nvSpPr>
          <p:cNvPr id="12" name="Shape 9"/>
          <p:cNvSpPr/>
          <p:nvPr/>
        </p:nvSpPr>
        <p:spPr>
          <a:xfrm>
            <a:off x="4214813" y="2157413"/>
            <a:ext cx="714375" cy="428625"/>
          </a:xfrm>
          <a:prstGeom prst="rect">
            <a:avLst/>
          </a:prstGeom>
          <a:solidFill>
            <a:srgbClr val="FFD43B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3" name="Text 10"/>
          <p:cNvSpPr/>
          <p:nvPr/>
        </p:nvSpPr>
        <p:spPr>
          <a:xfrm>
            <a:off x="4214813" y="2285163"/>
            <a:ext cx="613951" cy="17312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   banana</a:t>
            </a:r>
            <a:endParaRPr lang="en-US" sz="1125" dirty="0"/>
          </a:p>
        </p:txBody>
      </p:sp>
      <p:sp>
        <p:nvSpPr>
          <p:cNvPr id="14" name="Shape 11"/>
          <p:cNvSpPr/>
          <p:nvPr/>
        </p:nvSpPr>
        <p:spPr>
          <a:xfrm>
            <a:off x="5000625" y="2157413"/>
            <a:ext cx="714375" cy="428625"/>
          </a:xfrm>
          <a:prstGeom prst="rect">
            <a:avLst/>
          </a:prstGeom>
          <a:solidFill>
            <a:srgbClr val="FFD43B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5" name="Text 12"/>
          <p:cNvSpPr/>
          <p:nvPr/>
        </p:nvSpPr>
        <p:spPr>
          <a:xfrm>
            <a:off x="5000625" y="2285163"/>
            <a:ext cx="578685" cy="17312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   </a:t>
            </a:r>
            <a:r>
              <a:rPr lang="en-US" sz="1125" b="1" dirty="0" err="1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laranja</a:t>
            </a:r>
            <a:endParaRPr lang="en-US" sz="1125" dirty="0"/>
          </a:p>
        </p:txBody>
      </p:sp>
      <p:sp>
        <p:nvSpPr>
          <p:cNvPr id="16" name="Text 13"/>
          <p:cNvSpPr/>
          <p:nvPr/>
        </p:nvSpPr>
        <p:spPr>
          <a:xfrm>
            <a:off x="3429000" y="2700338"/>
            <a:ext cx="78581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13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índice 0</a:t>
            </a:r>
            <a:endParaRPr lang="en-US" sz="1013" dirty="0"/>
          </a:p>
        </p:txBody>
      </p:sp>
      <p:sp>
        <p:nvSpPr>
          <p:cNvPr id="17" name="Text 14"/>
          <p:cNvSpPr/>
          <p:nvPr/>
        </p:nvSpPr>
        <p:spPr>
          <a:xfrm>
            <a:off x="4214813" y="2700338"/>
            <a:ext cx="78581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13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índice 1</a:t>
            </a:r>
            <a:endParaRPr lang="en-US" sz="1013" dirty="0"/>
          </a:p>
        </p:txBody>
      </p:sp>
      <p:sp>
        <p:nvSpPr>
          <p:cNvPr id="18" name="Text 15"/>
          <p:cNvSpPr/>
          <p:nvPr/>
        </p:nvSpPr>
        <p:spPr>
          <a:xfrm>
            <a:off x="5000625" y="2700338"/>
            <a:ext cx="78581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13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índice 2</a:t>
            </a:r>
            <a:endParaRPr lang="en-US" sz="1013" dirty="0"/>
          </a:p>
        </p:txBody>
      </p:sp>
      <p:sp>
        <p:nvSpPr>
          <p:cNvPr id="19" name="Text 16"/>
          <p:cNvSpPr/>
          <p:nvPr/>
        </p:nvSpPr>
        <p:spPr>
          <a:xfrm>
            <a:off x="3429000" y="3007519"/>
            <a:ext cx="78581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13" dirty="0">
                <a:solidFill>
                  <a:srgbClr val="FFD43B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índice -3</a:t>
            </a:r>
            <a:endParaRPr lang="en-US" sz="1013" dirty="0"/>
          </a:p>
        </p:txBody>
      </p:sp>
      <p:sp>
        <p:nvSpPr>
          <p:cNvPr id="20" name="Text 17"/>
          <p:cNvSpPr/>
          <p:nvPr/>
        </p:nvSpPr>
        <p:spPr>
          <a:xfrm>
            <a:off x="4214813" y="3007519"/>
            <a:ext cx="78581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13" dirty="0">
                <a:solidFill>
                  <a:srgbClr val="FFD43B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índice -2</a:t>
            </a:r>
            <a:endParaRPr lang="en-US" sz="1013" dirty="0"/>
          </a:p>
        </p:txBody>
      </p:sp>
      <p:sp>
        <p:nvSpPr>
          <p:cNvPr id="21" name="Text 18"/>
          <p:cNvSpPr/>
          <p:nvPr/>
        </p:nvSpPr>
        <p:spPr>
          <a:xfrm>
            <a:off x="5000625" y="3007519"/>
            <a:ext cx="78581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13" dirty="0">
                <a:solidFill>
                  <a:srgbClr val="FFD43B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índice -1</a:t>
            </a:r>
            <a:endParaRPr lang="en-US" sz="1013" dirty="0"/>
          </a:p>
        </p:txBody>
      </p:sp>
      <p:sp>
        <p:nvSpPr>
          <p:cNvPr id="22" name="Text 19"/>
          <p:cNvSpPr/>
          <p:nvPr/>
        </p:nvSpPr>
        <p:spPr>
          <a:xfrm>
            <a:off x="228600" y="3429000"/>
            <a:ext cx="8758238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Índices positivos começam em 0 e vão até n-1</a:t>
            </a:r>
            <a:endParaRPr lang="en-US" sz="1125" dirty="0"/>
          </a:p>
        </p:txBody>
      </p:sp>
      <p:sp>
        <p:nvSpPr>
          <p:cNvPr id="23" name="Text 20"/>
          <p:cNvSpPr/>
          <p:nvPr/>
        </p:nvSpPr>
        <p:spPr>
          <a:xfrm>
            <a:off x="228600" y="3643313"/>
            <a:ext cx="8758238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Índices negativos começam em -1 (último elemento) e vão até -n</a:t>
            </a:r>
            <a:endParaRPr lang="en-US" sz="1125" dirty="0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62EEBDBE-8F86-940E-1A38-D73119695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1925" y="4476750"/>
            <a:ext cx="5419725" cy="4381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28600" y="228600"/>
            <a:ext cx="8758238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Modificando Listas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28600" y="842963"/>
            <a:ext cx="4114800" cy="1114425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" name="Shape 2"/>
          <p:cNvSpPr/>
          <p:nvPr/>
        </p:nvSpPr>
        <p:spPr>
          <a:xfrm>
            <a:off x="228600" y="842963"/>
            <a:ext cx="35719" cy="1114425"/>
          </a:xfrm>
          <a:prstGeom prst="rect">
            <a:avLst/>
          </a:prstGeom>
          <a:solidFill>
            <a:srgbClr val="FFD43B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" name="Text 3"/>
          <p:cNvSpPr/>
          <p:nvPr/>
        </p:nvSpPr>
        <p:spPr>
          <a:xfrm>
            <a:off x="400050" y="1044773"/>
            <a:ext cx="2129172" cy="19466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frutas.append("uva")</a:t>
            </a:r>
            <a:endParaRPr lang="en-US" sz="1350" dirty="0"/>
          </a:p>
        </p:txBody>
      </p:sp>
      <p:sp>
        <p:nvSpPr>
          <p:cNvPr id="7" name="Text 4"/>
          <p:cNvSpPr/>
          <p:nvPr/>
        </p:nvSpPr>
        <p:spPr>
          <a:xfrm>
            <a:off x="400050" y="1301948"/>
            <a:ext cx="2437833" cy="19466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frutas.remove("banana")</a:t>
            </a:r>
            <a:endParaRPr lang="en-US" sz="1350" dirty="0"/>
          </a:p>
        </p:txBody>
      </p:sp>
      <p:sp>
        <p:nvSpPr>
          <p:cNvPr id="8" name="Text 5"/>
          <p:cNvSpPr/>
          <p:nvPr/>
        </p:nvSpPr>
        <p:spPr>
          <a:xfrm>
            <a:off x="400050" y="1559123"/>
            <a:ext cx="2232059" cy="19466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frutas[1] = "abacaxi"</a:t>
            </a:r>
            <a:endParaRPr lang="en-US" sz="1350" dirty="0"/>
          </a:p>
        </p:txBody>
      </p:sp>
      <p:sp>
        <p:nvSpPr>
          <p:cNvPr id="9" name="Text 6"/>
          <p:cNvSpPr/>
          <p:nvPr/>
        </p:nvSpPr>
        <p:spPr>
          <a:xfrm>
            <a:off x="228600" y="2128838"/>
            <a:ext cx="4186238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FFD43B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append()</a:t>
            </a:r>
            <a:endParaRPr lang="en-US" sz="1350" dirty="0"/>
          </a:p>
        </p:txBody>
      </p:sp>
      <p:sp>
        <p:nvSpPr>
          <p:cNvPr id="10" name="Text 7"/>
          <p:cNvSpPr/>
          <p:nvPr/>
        </p:nvSpPr>
        <p:spPr>
          <a:xfrm>
            <a:off x="228600" y="2443163"/>
            <a:ext cx="4186238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Adiciona um elemento ao final da lista</a:t>
            </a:r>
            <a:endParaRPr lang="en-US" sz="1013" dirty="0"/>
          </a:p>
        </p:txBody>
      </p:sp>
      <p:sp>
        <p:nvSpPr>
          <p:cNvPr id="11" name="Text 8"/>
          <p:cNvSpPr/>
          <p:nvPr/>
        </p:nvSpPr>
        <p:spPr>
          <a:xfrm>
            <a:off x="228600" y="2807494"/>
            <a:ext cx="4186238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FFD43B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remove()</a:t>
            </a:r>
            <a:endParaRPr lang="en-US" sz="1350" dirty="0"/>
          </a:p>
        </p:txBody>
      </p:sp>
      <p:sp>
        <p:nvSpPr>
          <p:cNvPr id="12" name="Text 9"/>
          <p:cNvSpPr/>
          <p:nvPr/>
        </p:nvSpPr>
        <p:spPr>
          <a:xfrm>
            <a:off x="228600" y="3121819"/>
            <a:ext cx="4186238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Remove a primeira ocorrência do valor especificado</a:t>
            </a:r>
            <a:endParaRPr lang="en-US" sz="1013" dirty="0"/>
          </a:p>
        </p:txBody>
      </p:sp>
      <p:sp>
        <p:nvSpPr>
          <p:cNvPr id="13" name="Text 10"/>
          <p:cNvSpPr/>
          <p:nvPr/>
        </p:nvSpPr>
        <p:spPr>
          <a:xfrm>
            <a:off x="228600" y="3486150"/>
            <a:ext cx="4186238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FFD43B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Atribuição direta</a:t>
            </a:r>
            <a:endParaRPr lang="en-US" sz="1350" dirty="0"/>
          </a:p>
        </p:txBody>
      </p:sp>
      <p:sp>
        <p:nvSpPr>
          <p:cNvPr id="14" name="Text 11"/>
          <p:cNvSpPr/>
          <p:nvPr/>
        </p:nvSpPr>
        <p:spPr>
          <a:xfrm>
            <a:off x="228600" y="3800475"/>
            <a:ext cx="4186238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Substitui o elemento no índice especificado</a:t>
            </a:r>
            <a:endParaRPr lang="en-US" sz="1013" dirty="0"/>
          </a:p>
        </p:txBody>
      </p:sp>
      <p:sp>
        <p:nvSpPr>
          <p:cNvPr id="15" name="Text 12"/>
          <p:cNvSpPr/>
          <p:nvPr/>
        </p:nvSpPr>
        <p:spPr>
          <a:xfrm>
            <a:off x="4572000" y="1028700"/>
            <a:ext cx="4414838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FFD43B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Lista original</a:t>
            </a:r>
            <a:endParaRPr lang="en-US" sz="1125" dirty="0"/>
          </a:p>
        </p:txBody>
      </p:sp>
      <p:sp>
        <p:nvSpPr>
          <p:cNvPr id="16" name="Shape 13"/>
          <p:cNvSpPr/>
          <p:nvPr/>
        </p:nvSpPr>
        <p:spPr>
          <a:xfrm>
            <a:off x="5600700" y="1300163"/>
            <a:ext cx="714375" cy="428625"/>
          </a:xfrm>
          <a:prstGeom prst="rect">
            <a:avLst/>
          </a:prstGeom>
          <a:solidFill>
            <a:srgbClr val="FFD43B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7" name="Text 14"/>
          <p:cNvSpPr/>
          <p:nvPr/>
        </p:nvSpPr>
        <p:spPr>
          <a:xfrm>
            <a:off x="5600700" y="1436537"/>
            <a:ext cx="498534" cy="1558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     </a:t>
            </a:r>
            <a:r>
              <a:rPr lang="en-US" sz="1013" b="1" dirty="0" err="1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maçã</a:t>
            </a:r>
            <a:endParaRPr lang="en-US" sz="1013" dirty="0"/>
          </a:p>
        </p:txBody>
      </p:sp>
      <p:sp>
        <p:nvSpPr>
          <p:cNvPr id="18" name="Shape 15"/>
          <p:cNvSpPr/>
          <p:nvPr/>
        </p:nvSpPr>
        <p:spPr>
          <a:xfrm>
            <a:off x="6386513" y="1300163"/>
            <a:ext cx="714375" cy="428625"/>
          </a:xfrm>
          <a:prstGeom prst="rect">
            <a:avLst/>
          </a:prstGeom>
          <a:solidFill>
            <a:srgbClr val="FFD43B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9" name="Text 16"/>
          <p:cNvSpPr/>
          <p:nvPr/>
        </p:nvSpPr>
        <p:spPr>
          <a:xfrm>
            <a:off x="6386513" y="1436537"/>
            <a:ext cx="554639" cy="1558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   banana</a:t>
            </a:r>
            <a:endParaRPr lang="en-US" sz="1013" dirty="0"/>
          </a:p>
        </p:txBody>
      </p:sp>
      <p:sp>
        <p:nvSpPr>
          <p:cNvPr id="20" name="Shape 17"/>
          <p:cNvSpPr/>
          <p:nvPr/>
        </p:nvSpPr>
        <p:spPr>
          <a:xfrm>
            <a:off x="7172325" y="1300163"/>
            <a:ext cx="714375" cy="428625"/>
          </a:xfrm>
          <a:prstGeom prst="rect">
            <a:avLst/>
          </a:prstGeom>
          <a:solidFill>
            <a:srgbClr val="FFD43B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1" name="Text 18"/>
          <p:cNvSpPr/>
          <p:nvPr/>
        </p:nvSpPr>
        <p:spPr>
          <a:xfrm>
            <a:off x="7172325" y="1436537"/>
            <a:ext cx="520976" cy="1558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   </a:t>
            </a:r>
            <a:r>
              <a:rPr lang="en-US" sz="1013" b="1" dirty="0" err="1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laranja</a:t>
            </a:r>
            <a:endParaRPr lang="en-US" sz="1013" dirty="0"/>
          </a:p>
        </p:txBody>
      </p:sp>
      <p:pic>
        <p:nvPicPr>
          <p:cNvPr id="22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975" y="2071688"/>
            <a:ext cx="171450" cy="228600"/>
          </a:xfrm>
          <a:prstGeom prst="rect">
            <a:avLst/>
          </a:prstGeom>
        </p:spPr>
      </p:pic>
      <p:sp>
        <p:nvSpPr>
          <p:cNvPr id="23" name="Text 19"/>
          <p:cNvSpPr/>
          <p:nvPr/>
        </p:nvSpPr>
        <p:spPr>
          <a:xfrm>
            <a:off x="4572000" y="2414588"/>
            <a:ext cx="4414838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FFD43B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Após append("uva")</a:t>
            </a:r>
            <a:endParaRPr lang="en-US" sz="1125" dirty="0"/>
          </a:p>
        </p:txBody>
      </p:sp>
      <p:sp>
        <p:nvSpPr>
          <p:cNvPr id="24" name="Shape 20"/>
          <p:cNvSpPr/>
          <p:nvPr/>
        </p:nvSpPr>
        <p:spPr>
          <a:xfrm>
            <a:off x="5207794" y="2686050"/>
            <a:ext cx="714375" cy="428625"/>
          </a:xfrm>
          <a:prstGeom prst="rect">
            <a:avLst/>
          </a:prstGeom>
          <a:solidFill>
            <a:srgbClr val="FFD43B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5" name="Text 21"/>
          <p:cNvSpPr/>
          <p:nvPr/>
        </p:nvSpPr>
        <p:spPr>
          <a:xfrm>
            <a:off x="5207794" y="2822424"/>
            <a:ext cx="463268" cy="1558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    </a:t>
            </a:r>
            <a:r>
              <a:rPr lang="en-US" sz="1013" b="1" dirty="0" err="1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maçã</a:t>
            </a:r>
            <a:endParaRPr lang="en-US" sz="1013" dirty="0"/>
          </a:p>
        </p:txBody>
      </p:sp>
      <p:sp>
        <p:nvSpPr>
          <p:cNvPr id="26" name="Shape 22"/>
          <p:cNvSpPr/>
          <p:nvPr/>
        </p:nvSpPr>
        <p:spPr>
          <a:xfrm>
            <a:off x="5993606" y="2686050"/>
            <a:ext cx="714375" cy="428625"/>
          </a:xfrm>
          <a:prstGeom prst="rect">
            <a:avLst/>
          </a:prstGeom>
          <a:solidFill>
            <a:srgbClr val="FFD43B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7" name="Text 23"/>
          <p:cNvSpPr/>
          <p:nvPr/>
        </p:nvSpPr>
        <p:spPr>
          <a:xfrm>
            <a:off x="5993606" y="2822424"/>
            <a:ext cx="589905" cy="1558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    banana</a:t>
            </a:r>
            <a:endParaRPr lang="en-US" sz="1013" dirty="0"/>
          </a:p>
        </p:txBody>
      </p:sp>
      <p:sp>
        <p:nvSpPr>
          <p:cNvPr id="28" name="Shape 24"/>
          <p:cNvSpPr/>
          <p:nvPr/>
        </p:nvSpPr>
        <p:spPr>
          <a:xfrm>
            <a:off x="6779419" y="2686050"/>
            <a:ext cx="714375" cy="428625"/>
          </a:xfrm>
          <a:prstGeom prst="rect">
            <a:avLst/>
          </a:prstGeom>
          <a:solidFill>
            <a:srgbClr val="FFD43B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9" name="Text 25"/>
          <p:cNvSpPr/>
          <p:nvPr/>
        </p:nvSpPr>
        <p:spPr>
          <a:xfrm>
            <a:off x="6779419" y="2822424"/>
            <a:ext cx="556243" cy="1558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    </a:t>
            </a:r>
            <a:r>
              <a:rPr lang="en-US" sz="1013" b="1" dirty="0" err="1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laranja</a:t>
            </a:r>
            <a:endParaRPr lang="en-US" sz="1013" dirty="0"/>
          </a:p>
        </p:txBody>
      </p:sp>
      <p:sp>
        <p:nvSpPr>
          <p:cNvPr id="30" name="Shape 26"/>
          <p:cNvSpPr/>
          <p:nvPr/>
        </p:nvSpPr>
        <p:spPr>
          <a:xfrm>
            <a:off x="7565231" y="2686050"/>
            <a:ext cx="714375" cy="428625"/>
          </a:xfrm>
          <a:prstGeom prst="rect">
            <a:avLst/>
          </a:prstGeom>
          <a:solidFill>
            <a:srgbClr val="FFD43B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1" name="Text 27"/>
          <p:cNvSpPr/>
          <p:nvPr/>
        </p:nvSpPr>
        <p:spPr>
          <a:xfrm>
            <a:off x="7565231" y="2822424"/>
            <a:ext cx="395942" cy="1558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     uva</a:t>
            </a:r>
            <a:endParaRPr lang="en-US" sz="1013" dirty="0"/>
          </a:p>
        </p:txBody>
      </p:sp>
      <p:pic>
        <p:nvPicPr>
          <p:cNvPr id="32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975" y="3457575"/>
            <a:ext cx="171450" cy="228600"/>
          </a:xfrm>
          <a:prstGeom prst="rect">
            <a:avLst/>
          </a:prstGeom>
        </p:spPr>
      </p:pic>
      <p:sp>
        <p:nvSpPr>
          <p:cNvPr id="33" name="Text 28"/>
          <p:cNvSpPr/>
          <p:nvPr/>
        </p:nvSpPr>
        <p:spPr>
          <a:xfrm>
            <a:off x="4572000" y="3800475"/>
            <a:ext cx="4414838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FFD43B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Após remove("banana") e frutas[1] = "abacaxi"</a:t>
            </a:r>
            <a:endParaRPr lang="en-US" sz="1125" dirty="0"/>
          </a:p>
        </p:txBody>
      </p:sp>
      <p:sp>
        <p:nvSpPr>
          <p:cNvPr id="34" name="Shape 29"/>
          <p:cNvSpPr/>
          <p:nvPr/>
        </p:nvSpPr>
        <p:spPr>
          <a:xfrm>
            <a:off x="5600700" y="4071938"/>
            <a:ext cx="714375" cy="428625"/>
          </a:xfrm>
          <a:prstGeom prst="rect">
            <a:avLst/>
          </a:prstGeom>
          <a:solidFill>
            <a:srgbClr val="FFD43B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5" name="Text 30"/>
          <p:cNvSpPr/>
          <p:nvPr/>
        </p:nvSpPr>
        <p:spPr>
          <a:xfrm>
            <a:off x="5600700" y="4208312"/>
            <a:ext cx="463268" cy="1558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    </a:t>
            </a:r>
            <a:r>
              <a:rPr lang="en-US" sz="1013" b="1" dirty="0" err="1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maçã</a:t>
            </a:r>
            <a:endParaRPr lang="en-US" sz="1013" dirty="0"/>
          </a:p>
        </p:txBody>
      </p:sp>
      <p:sp>
        <p:nvSpPr>
          <p:cNvPr id="36" name="Shape 31"/>
          <p:cNvSpPr/>
          <p:nvPr/>
        </p:nvSpPr>
        <p:spPr>
          <a:xfrm>
            <a:off x="6386513" y="4071938"/>
            <a:ext cx="714375" cy="428625"/>
          </a:xfrm>
          <a:prstGeom prst="rect">
            <a:avLst/>
          </a:prstGeom>
          <a:solidFill>
            <a:srgbClr val="FFD43B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7" name="Text 32"/>
          <p:cNvSpPr/>
          <p:nvPr/>
        </p:nvSpPr>
        <p:spPr>
          <a:xfrm>
            <a:off x="6386513" y="4208312"/>
            <a:ext cx="604333" cy="1558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    abacaxi</a:t>
            </a:r>
            <a:endParaRPr lang="en-US" sz="1013" dirty="0"/>
          </a:p>
        </p:txBody>
      </p:sp>
      <p:sp>
        <p:nvSpPr>
          <p:cNvPr id="38" name="Shape 33"/>
          <p:cNvSpPr/>
          <p:nvPr/>
        </p:nvSpPr>
        <p:spPr>
          <a:xfrm>
            <a:off x="7172325" y="4071938"/>
            <a:ext cx="714375" cy="428625"/>
          </a:xfrm>
          <a:prstGeom prst="rect">
            <a:avLst/>
          </a:prstGeom>
          <a:solidFill>
            <a:srgbClr val="FFD43B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9" name="Text 34"/>
          <p:cNvSpPr/>
          <p:nvPr/>
        </p:nvSpPr>
        <p:spPr>
          <a:xfrm>
            <a:off x="7172325" y="4208312"/>
            <a:ext cx="431208" cy="1558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      uva</a:t>
            </a:r>
            <a:endParaRPr lang="en-US" sz="1013" dirty="0"/>
          </a:p>
        </p:txBody>
      </p:sp>
      <p:pic>
        <p:nvPicPr>
          <p:cNvPr id="41" name="Imagem 40">
            <a:extLst>
              <a:ext uri="{FF2B5EF4-FFF2-40B4-BE49-F238E27FC236}">
                <a16:creationId xmlns:a16="http://schemas.microsoft.com/office/drawing/2014/main" id="{A90CB425-0B63-3C35-CCDE-00D9A86168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5903" y="4596455"/>
            <a:ext cx="5419725" cy="4381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4864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28600" y="228600"/>
            <a:ext cx="8758238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Funções com Listas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28600" y="855464"/>
            <a:ext cx="4114800" cy="1114425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" name="Shape 2"/>
          <p:cNvSpPr/>
          <p:nvPr/>
        </p:nvSpPr>
        <p:spPr>
          <a:xfrm>
            <a:off x="228600" y="842963"/>
            <a:ext cx="35719" cy="1114425"/>
          </a:xfrm>
          <a:prstGeom prst="rect">
            <a:avLst/>
          </a:prstGeom>
          <a:solidFill>
            <a:srgbClr val="FFD43B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" name="Text 3"/>
          <p:cNvSpPr/>
          <p:nvPr/>
        </p:nvSpPr>
        <p:spPr>
          <a:xfrm>
            <a:off x="400050" y="1044773"/>
            <a:ext cx="1203192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len(frutas)</a:t>
            </a:r>
            <a:endParaRPr lang="en-US" sz="1350" dirty="0"/>
          </a:p>
        </p:txBody>
      </p:sp>
      <p:sp>
        <p:nvSpPr>
          <p:cNvPr id="7" name="Text 4"/>
          <p:cNvSpPr/>
          <p:nvPr/>
        </p:nvSpPr>
        <p:spPr>
          <a:xfrm>
            <a:off x="400050" y="1301948"/>
            <a:ext cx="1511852" cy="19466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sorted(frutas)</a:t>
            </a:r>
            <a:endParaRPr lang="en-US" sz="1350" dirty="0"/>
          </a:p>
        </p:txBody>
      </p:sp>
      <p:sp>
        <p:nvSpPr>
          <p:cNvPr id="8" name="Text 5"/>
          <p:cNvSpPr/>
          <p:nvPr/>
        </p:nvSpPr>
        <p:spPr>
          <a:xfrm>
            <a:off x="400050" y="1559123"/>
            <a:ext cx="1717625" cy="19466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"maçã" in frutas</a:t>
            </a:r>
            <a:endParaRPr lang="en-US" sz="1350" dirty="0"/>
          </a:p>
        </p:txBody>
      </p:sp>
      <p:sp>
        <p:nvSpPr>
          <p:cNvPr id="9" name="Shape 6"/>
          <p:cNvSpPr/>
          <p:nvPr/>
        </p:nvSpPr>
        <p:spPr>
          <a:xfrm>
            <a:off x="228600" y="2185988"/>
            <a:ext cx="4114800" cy="1364456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0" name="Shape 7"/>
          <p:cNvSpPr/>
          <p:nvPr/>
        </p:nvSpPr>
        <p:spPr>
          <a:xfrm>
            <a:off x="228600" y="2185988"/>
            <a:ext cx="35719" cy="1364456"/>
          </a:xfrm>
          <a:prstGeom prst="rect">
            <a:avLst/>
          </a:prstGeom>
          <a:solidFill>
            <a:srgbClr val="FFD43B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50" y="2400300"/>
            <a:ext cx="171450" cy="171450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628650" y="2357438"/>
            <a:ext cx="433341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FFD43B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len()</a:t>
            </a:r>
            <a:endParaRPr lang="en-US" sz="1350" dirty="0"/>
          </a:p>
        </p:txBody>
      </p:sp>
      <p:sp>
        <p:nvSpPr>
          <p:cNvPr id="13" name="Text 9"/>
          <p:cNvSpPr/>
          <p:nvPr/>
        </p:nvSpPr>
        <p:spPr>
          <a:xfrm>
            <a:off x="400050" y="2671763"/>
            <a:ext cx="3843338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Retorna o número de elementos na lista</a:t>
            </a:r>
            <a:endParaRPr lang="en-US" sz="1013" dirty="0"/>
          </a:p>
        </p:txBody>
      </p:sp>
      <p:sp>
        <p:nvSpPr>
          <p:cNvPr id="14" name="Shape 10"/>
          <p:cNvSpPr/>
          <p:nvPr/>
        </p:nvSpPr>
        <p:spPr>
          <a:xfrm>
            <a:off x="400050" y="2921794"/>
            <a:ext cx="3771900" cy="457200"/>
          </a:xfrm>
          <a:prstGeom prst="rect">
            <a:avLst/>
          </a:prstGeom>
          <a:solidFill>
            <a:srgbClr val="000000">
              <a:alpha val="20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5" name="Text 11"/>
          <p:cNvSpPr/>
          <p:nvPr/>
        </p:nvSpPr>
        <p:spPr>
          <a:xfrm>
            <a:off x="457200" y="3000375"/>
            <a:ext cx="2677902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&gt;&gt;&gt; len(["maçã", "banana", "laranja"])</a:t>
            </a:r>
            <a:endParaRPr lang="en-US" sz="900" dirty="0"/>
          </a:p>
        </p:txBody>
      </p:sp>
      <p:sp>
        <p:nvSpPr>
          <p:cNvPr id="16" name="Text 12"/>
          <p:cNvSpPr/>
          <p:nvPr/>
        </p:nvSpPr>
        <p:spPr>
          <a:xfrm>
            <a:off x="457200" y="3171825"/>
            <a:ext cx="14002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FD43B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3</a:t>
            </a:r>
            <a:endParaRPr lang="en-US" sz="900" dirty="0"/>
          </a:p>
        </p:txBody>
      </p:sp>
      <p:sp>
        <p:nvSpPr>
          <p:cNvPr id="17" name="Shape 13"/>
          <p:cNvSpPr/>
          <p:nvPr/>
        </p:nvSpPr>
        <p:spPr>
          <a:xfrm>
            <a:off x="228600" y="3721894"/>
            <a:ext cx="4114800" cy="1364456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8" name="Shape 14"/>
          <p:cNvSpPr/>
          <p:nvPr/>
        </p:nvSpPr>
        <p:spPr>
          <a:xfrm>
            <a:off x="228600" y="3721894"/>
            <a:ext cx="35719" cy="1364456"/>
          </a:xfrm>
          <a:prstGeom prst="rect">
            <a:avLst/>
          </a:prstGeom>
          <a:solidFill>
            <a:srgbClr val="FFD43B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1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050" y="3936206"/>
            <a:ext cx="171450" cy="171450"/>
          </a:xfrm>
          <a:prstGeom prst="rect">
            <a:avLst/>
          </a:prstGeom>
        </p:spPr>
      </p:pic>
      <p:sp>
        <p:nvSpPr>
          <p:cNvPr id="20" name="Text 15"/>
          <p:cNvSpPr/>
          <p:nvPr/>
        </p:nvSpPr>
        <p:spPr>
          <a:xfrm>
            <a:off x="628650" y="3893344"/>
            <a:ext cx="709603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FFD43B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sorted()</a:t>
            </a:r>
            <a:endParaRPr lang="en-US" sz="1350" dirty="0"/>
          </a:p>
        </p:txBody>
      </p:sp>
      <p:sp>
        <p:nvSpPr>
          <p:cNvPr id="21" name="Text 16"/>
          <p:cNvSpPr/>
          <p:nvPr/>
        </p:nvSpPr>
        <p:spPr>
          <a:xfrm>
            <a:off x="400050" y="4207669"/>
            <a:ext cx="3843338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Retorna uma nova lista ordenada</a:t>
            </a:r>
            <a:endParaRPr lang="en-US" sz="1013" dirty="0"/>
          </a:p>
        </p:txBody>
      </p:sp>
      <p:sp>
        <p:nvSpPr>
          <p:cNvPr id="22" name="Shape 17"/>
          <p:cNvSpPr/>
          <p:nvPr/>
        </p:nvSpPr>
        <p:spPr>
          <a:xfrm>
            <a:off x="400050" y="4457700"/>
            <a:ext cx="3771900" cy="457200"/>
          </a:xfrm>
          <a:prstGeom prst="rect">
            <a:avLst/>
          </a:prstGeom>
          <a:solidFill>
            <a:srgbClr val="000000">
              <a:alpha val="20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3" name="Text 18"/>
          <p:cNvSpPr/>
          <p:nvPr/>
        </p:nvSpPr>
        <p:spPr>
          <a:xfrm>
            <a:off x="457200" y="4536281"/>
            <a:ext cx="2883675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&gt;&gt;&gt; sorted(["maçã", "banana", "laranja"])</a:t>
            </a:r>
            <a:endParaRPr lang="en-US" sz="900" dirty="0"/>
          </a:p>
        </p:txBody>
      </p:sp>
      <p:sp>
        <p:nvSpPr>
          <p:cNvPr id="24" name="Text 19"/>
          <p:cNvSpPr/>
          <p:nvPr/>
        </p:nvSpPr>
        <p:spPr>
          <a:xfrm>
            <a:off x="457200" y="4707731"/>
            <a:ext cx="2060581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FD43B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['banana', 'laranja', 'maçã']</a:t>
            </a:r>
            <a:endParaRPr lang="en-US" sz="900" dirty="0"/>
          </a:p>
        </p:txBody>
      </p:sp>
      <p:sp>
        <p:nvSpPr>
          <p:cNvPr id="25" name="Shape 20"/>
          <p:cNvSpPr/>
          <p:nvPr/>
        </p:nvSpPr>
        <p:spPr>
          <a:xfrm>
            <a:off x="4572000" y="1282303"/>
            <a:ext cx="4343400" cy="1707356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6" name="Shape 21"/>
          <p:cNvSpPr/>
          <p:nvPr/>
        </p:nvSpPr>
        <p:spPr>
          <a:xfrm>
            <a:off x="4572000" y="1282303"/>
            <a:ext cx="35719" cy="1707356"/>
          </a:xfrm>
          <a:prstGeom prst="rect">
            <a:avLst/>
          </a:prstGeom>
          <a:solidFill>
            <a:srgbClr val="FFD43B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2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3450" y="1496616"/>
            <a:ext cx="171450" cy="171450"/>
          </a:xfrm>
          <a:prstGeom prst="rect">
            <a:avLst/>
          </a:prstGeom>
        </p:spPr>
      </p:pic>
      <p:sp>
        <p:nvSpPr>
          <p:cNvPr id="28" name="Text 22"/>
          <p:cNvSpPr/>
          <p:nvPr/>
        </p:nvSpPr>
        <p:spPr>
          <a:xfrm>
            <a:off x="4972050" y="1453753"/>
            <a:ext cx="2605348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FFD43B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in (operador de pertencimento)</a:t>
            </a:r>
            <a:endParaRPr lang="en-US" sz="1350" dirty="0"/>
          </a:p>
        </p:txBody>
      </p:sp>
      <p:sp>
        <p:nvSpPr>
          <p:cNvPr id="29" name="Text 23"/>
          <p:cNvSpPr/>
          <p:nvPr/>
        </p:nvSpPr>
        <p:spPr>
          <a:xfrm>
            <a:off x="4743450" y="1768078"/>
            <a:ext cx="4071938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Verifica se um elemento está presente na lista</a:t>
            </a:r>
            <a:endParaRPr lang="en-US" sz="1013" dirty="0"/>
          </a:p>
        </p:txBody>
      </p:sp>
      <p:sp>
        <p:nvSpPr>
          <p:cNvPr id="30" name="Shape 24"/>
          <p:cNvSpPr/>
          <p:nvPr/>
        </p:nvSpPr>
        <p:spPr>
          <a:xfrm>
            <a:off x="4743450" y="2018109"/>
            <a:ext cx="4000500" cy="800100"/>
          </a:xfrm>
          <a:prstGeom prst="rect">
            <a:avLst/>
          </a:prstGeom>
          <a:solidFill>
            <a:srgbClr val="000000">
              <a:alpha val="20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1" name="Text 25"/>
          <p:cNvSpPr/>
          <p:nvPr/>
        </p:nvSpPr>
        <p:spPr>
          <a:xfrm>
            <a:off x="4800600" y="2096691"/>
            <a:ext cx="3020857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&gt;&gt;&gt; "maçã" in ["maçã", "banana", "laranja"]</a:t>
            </a:r>
            <a:endParaRPr lang="en-US" sz="900" dirty="0"/>
          </a:p>
        </p:txBody>
      </p:sp>
      <p:sp>
        <p:nvSpPr>
          <p:cNvPr id="32" name="Text 26"/>
          <p:cNvSpPr/>
          <p:nvPr/>
        </p:nvSpPr>
        <p:spPr>
          <a:xfrm>
            <a:off x="4800600" y="2268141"/>
            <a:ext cx="34580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FD43B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True</a:t>
            </a:r>
            <a:endParaRPr lang="en-US" sz="900" dirty="0"/>
          </a:p>
        </p:txBody>
      </p:sp>
      <p:sp>
        <p:nvSpPr>
          <p:cNvPr id="33" name="Text 27"/>
          <p:cNvSpPr/>
          <p:nvPr/>
        </p:nvSpPr>
        <p:spPr>
          <a:xfrm>
            <a:off x="4800600" y="2439591"/>
            <a:ext cx="2952266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&gt;&gt;&gt; "uva" in ["maçã", "banana", "laranja"]</a:t>
            </a:r>
            <a:endParaRPr lang="en-US" sz="900" dirty="0"/>
          </a:p>
        </p:txBody>
      </p:sp>
      <p:sp>
        <p:nvSpPr>
          <p:cNvPr id="34" name="Text 28"/>
          <p:cNvSpPr/>
          <p:nvPr/>
        </p:nvSpPr>
        <p:spPr>
          <a:xfrm>
            <a:off x="4800600" y="2611041"/>
            <a:ext cx="41439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FD43B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False</a:t>
            </a:r>
            <a:endParaRPr lang="en-US" sz="900" dirty="0"/>
          </a:p>
        </p:txBody>
      </p:sp>
      <p:sp>
        <p:nvSpPr>
          <p:cNvPr id="35" name="Shape 29"/>
          <p:cNvSpPr/>
          <p:nvPr/>
        </p:nvSpPr>
        <p:spPr>
          <a:xfrm>
            <a:off x="4572000" y="3161109"/>
            <a:ext cx="4343400" cy="1485900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6" name="Shape 30"/>
          <p:cNvSpPr/>
          <p:nvPr/>
        </p:nvSpPr>
        <p:spPr>
          <a:xfrm>
            <a:off x="4572000" y="3161109"/>
            <a:ext cx="35719" cy="1485900"/>
          </a:xfrm>
          <a:prstGeom prst="rect">
            <a:avLst/>
          </a:prstGeom>
          <a:solidFill>
            <a:srgbClr val="FFD43B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37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3450" y="3375422"/>
            <a:ext cx="150019" cy="171450"/>
          </a:xfrm>
          <a:prstGeom prst="rect">
            <a:avLst/>
          </a:prstGeom>
        </p:spPr>
      </p:pic>
      <p:sp>
        <p:nvSpPr>
          <p:cNvPr id="38" name="Text 31"/>
          <p:cNvSpPr/>
          <p:nvPr/>
        </p:nvSpPr>
        <p:spPr>
          <a:xfrm>
            <a:off x="4950619" y="3332559"/>
            <a:ext cx="1776812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FFD43B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Outras funções úteis</a:t>
            </a:r>
            <a:endParaRPr lang="en-US" sz="1350" dirty="0"/>
          </a:p>
        </p:txBody>
      </p:sp>
      <p:sp>
        <p:nvSpPr>
          <p:cNvPr id="39" name="Text 32"/>
          <p:cNvSpPr/>
          <p:nvPr/>
        </p:nvSpPr>
        <p:spPr>
          <a:xfrm>
            <a:off x="4743450" y="3646884"/>
            <a:ext cx="4071938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max() - retorna o maior elemento</a:t>
            </a:r>
            <a:endParaRPr lang="en-US" sz="1013" dirty="0"/>
          </a:p>
        </p:txBody>
      </p:sp>
      <p:sp>
        <p:nvSpPr>
          <p:cNvPr id="40" name="Text 33"/>
          <p:cNvSpPr/>
          <p:nvPr/>
        </p:nvSpPr>
        <p:spPr>
          <a:xfrm>
            <a:off x="4743450" y="3839766"/>
            <a:ext cx="4071938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min() - retorna o menor elemento</a:t>
            </a:r>
            <a:endParaRPr lang="en-US" sz="1013" dirty="0"/>
          </a:p>
        </p:txBody>
      </p:sp>
      <p:sp>
        <p:nvSpPr>
          <p:cNvPr id="41" name="Text 34"/>
          <p:cNvSpPr/>
          <p:nvPr/>
        </p:nvSpPr>
        <p:spPr>
          <a:xfrm>
            <a:off x="4743450" y="4032647"/>
            <a:ext cx="4071938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sum() - soma os elementos (para listas numéricas)</a:t>
            </a:r>
            <a:endParaRPr lang="en-US" sz="1013" dirty="0"/>
          </a:p>
        </p:txBody>
      </p:sp>
      <p:sp>
        <p:nvSpPr>
          <p:cNvPr id="42" name="Text 35"/>
          <p:cNvSpPr/>
          <p:nvPr/>
        </p:nvSpPr>
        <p:spPr>
          <a:xfrm>
            <a:off x="4743450" y="4225528"/>
            <a:ext cx="4071938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list() - converte outros iteráveis em listas</a:t>
            </a:r>
            <a:endParaRPr lang="en-US" sz="1013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9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28600" y="228600"/>
            <a:ext cx="8758238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Iterando Listas com for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28600" y="842963"/>
            <a:ext cx="4114800" cy="857250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" name="Shape 2"/>
          <p:cNvSpPr/>
          <p:nvPr/>
        </p:nvSpPr>
        <p:spPr>
          <a:xfrm>
            <a:off x="228600" y="842963"/>
            <a:ext cx="35719" cy="857250"/>
          </a:xfrm>
          <a:prstGeom prst="rect">
            <a:avLst/>
          </a:prstGeom>
          <a:solidFill>
            <a:srgbClr val="FFD43B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" name="Text 3"/>
          <p:cNvSpPr/>
          <p:nvPr/>
        </p:nvSpPr>
        <p:spPr>
          <a:xfrm>
            <a:off x="400050" y="1044773"/>
            <a:ext cx="2129172" cy="19466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for fruta in frutas:</a:t>
            </a:r>
            <a:endParaRPr lang="en-US" sz="1350" dirty="0"/>
          </a:p>
        </p:txBody>
      </p:sp>
      <p:sp>
        <p:nvSpPr>
          <p:cNvPr id="7" name="Text 4"/>
          <p:cNvSpPr/>
          <p:nvPr/>
        </p:nvSpPr>
        <p:spPr>
          <a:xfrm>
            <a:off x="400050" y="1301948"/>
            <a:ext cx="1717625" cy="19466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print(fruta)</a:t>
            </a:r>
            <a:endParaRPr lang="en-US" sz="1350" dirty="0"/>
          </a:p>
        </p:txBody>
      </p:sp>
      <p:sp>
        <p:nvSpPr>
          <p:cNvPr id="8" name="Text 5"/>
          <p:cNvSpPr/>
          <p:nvPr/>
        </p:nvSpPr>
        <p:spPr>
          <a:xfrm>
            <a:off x="245498" y="1885364"/>
            <a:ext cx="532098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O loop</a:t>
            </a:r>
            <a:endParaRPr lang="en-US" sz="1125" dirty="0"/>
          </a:p>
        </p:txBody>
      </p:sp>
      <p:sp>
        <p:nvSpPr>
          <p:cNvPr id="9" name="Text 6"/>
          <p:cNvSpPr/>
          <p:nvPr/>
        </p:nvSpPr>
        <p:spPr>
          <a:xfrm>
            <a:off x="720515" y="1885364"/>
            <a:ext cx="261891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FFD43B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for</a:t>
            </a:r>
            <a:endParaRPr lang="en-US" sz="1125" dirty="0"/>
          </a:p>
        </p:txBody>
      </p:sp>
      <p:sp>
        <p:nvSpPr>
          <p:cNvPr id="10" name="Text 7"/>
          <p:cNvSpPr/>
          <p:nvPr/>
        </p:nvSpPr>
        <p:spPr>
          <a:xfrm>
            <a:off x="228600" y="2044312"/>
            <a:ext cx="3327313" cy="37326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permite percorrer cada elemento da lista sequencialmente.</a:t>
            </a:r>
            <a:endParaRPr lang="en-US" sz="1125" dirty="0"/>
          </a:p>
        </p:txBody>
      </p:sp>
      <p:sp>
        <p:nvSpPr>
          <p:cNvPr id="11" name="Text 8"/>
          <p:cNvSpPr/>
          <p:nvPr/>
        </p:nvSpPr>
        <p:spPr>
          <a:xfrm>
            <a:off x="228600" y="2384227"/>
            <a:ext cx="1786914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 cada iteração, a variável</a:t>
            </a:r>
            <a:endParaRPr lang="en-US" sz="1125" dirty="0"/>
          </a:p>
        </p:txBody>
      </p:sp>
      <p:sp>
        <p:nvSpPr>
          <p:cNvPr id="12" name="Text 9"/>
          <p:cNvSpPr/>
          <p:nvPr/>
        </p:nvSpPr>
        <p:spPr>
          <a:xfrm>
            <a:off x="1944077" y="2384227"/>
            <a:ext cx="388944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FFD43B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fruta</a:t>
            </a:r>
            <a:endParaRPr lang="en-US" sz="1125" dirty="0"/>
          </a:p>
        </p:txBody>
      </p:sp>
      <p:sp>
        <p:nvSpPr>
          <p:cNvPr id="13" name="Text 10"/>
          <p:cNvSpPr/>
          <p:nvPr/>
        </p:nvSpPr>
        <p:spPr>
          <a:xfrm>
            <a:off x="245498" y="2515800"/>
            <a:ext cx="3875568" cy="37326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recebe o valor do elemento atual.</a:t>
            </a:r>
            <a:endParaRPr lang="en-US" sz="1125" dirty="0"/>
          </a:p>
        </p:txBody>
      </p:sp>
      <p:sp>
        <p:nvSpPr>
          <p:cNvPr id="14" name="Text 11"/>
          <p:cNvSpPr/>
          <p:nvPr/>
        </p:nvSpPr>
        <p:spPr>
          <a:xfrm>
            <a:off x="228600" y="3014663"/>
            <a:ext cx="4186238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Outras formas de iterar:</a:t>
            </a:r>
            <a:endParaRPr lang="en-US" sz="1125" dirty="0"/>
          </a:p>
        </p:txBody>
      </p:sp>
      <p:sp>
        <p:nvSpPr>
          <p:cNvPr id="15" name="Text 12"/>
          <p:cNvSpPr/>
          <p:nvPr/>
        </p:nvSpPr>
        <p:spPr>
          <a:xfrm>
            <a:off x="228600" y="3255764"/>
            <a:ext cx="944873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125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Com índices:</a:t>
            </a:r>
            <a:endParaRPr lang="en-US" sz="1125" dirty="0"/>
          </a:p>
        </p:txBody>
      </p:sp>
      <p:sp>
        <p:nvSpPr>
          <p:cNvPr id="16" name="Text 13"/>
          <p:cNvSpPr/>
          <p:nvPr/>
        </p:nvSpPr>
        <p:spPr>
          <a:xfrm>
            <a:off x="1102035" y="3255764"/>
            <a:ext cx="1777984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125" b="1" dirty="0">
                <a:solidFill>
                  <a:srgbClr val="FFD43B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for i in range(len(frutas)):</a:t>
            </a:r>
            <a:endParaRPr lang="en-US" sz="1125" dirty="0"/>
          </a:p>
        </p:txBody>
      </p:sp>
      <p:sp>
        <p:nvSpPr>
          <p:cNvPr id="17" name="Text 14"/>
          <p:cNvSpPr/>
          <p:nvPr/>
        </p:nvSpPr>
        <p:spPr>
          <a:xfrm>
            <a:off x="228600" y="3470077"/>
            <a:ext cx="1564314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125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Com índices e valores:</a:t>
            </a:r>
            <a:endParaRPr lang="en-US" sz="1125" dirty="0"/>
          </a:p>
        </p:txBody>
      </p:sp>
      <p:sp>
        <p:nvSpPr>
          <p:cNvPr id="18" name="Text 15"/>
          <p:cNvSpPr/>
          <p:nvPr/>
        </p:nvSpPr>
        <p:spPr>
          <a:xfrm>
            <a:off x="1721476" y="3470077"/>
            <a:ext cx="2206833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125" b="1" dirty="0">
                <a:solidFill>
                  <a:srgbClr val="FFD43B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for i, fruta in enumerate(frutas):</a:t>
            </a:r>
            <a:endParaRPr lang="en-US" sz="1125" dirty="0"/>
          </a:p>
        </p:txBody>
      </p:sp>
      <p:sp>
        <p:nvSpPr>
          <p:cNvPr id="19" name="Shape 16"/>
          <p:cNvSpPr/>
          <p:nvPr/>
        </p:nvSpPr>
        <p:spPr>
          <a:xfrm>
            <a:off x="4572000" y="1450181"/>
            <a:ext cx="4343400" cy="2857500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0" name="Shape 17"/>
          <p:cNvSpPr/>
          <p:nvPr/>
        </p:nvSpPr>
        <p:spPr>
          <a:xfrm>
            <a:off x="4949140" y="1627654"/>
            <a:ext cx="714375" cy="428625"/>
          </a:xfrm>
          <a:prstGeom prst="rect">
            <a:avLst/>
          </a:prstGeom>
          <a:solidFill>
            <a:srgbClr val="FFD43B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1" name="Text 18"/>
          <p:cNvSpPr/>
          <p:nvPr/>
        </p:nvSpPr>
        <p:spPr>
          <a:xfrm>
            <a:off x="5053003" y="1621631"/>
            <a:ext cx="785813" cy="4286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maçã</a:t>
            </a:r>
            <a:endParaRPr lang="en-US" sz="1013" dirty="0"/>
          </a:p>
        </p:txBody>
      </p:sp>
      <p:sp>
        <p:nvSpPr>
          <p:cNvPr id="22" name="Shape 19"/>
          <p:cNvSpPr/>
          <p:nvPr/>
        </p:nvSpPr>
        <p:spPr>
          <a:xfrm>
            <a:off x="6225191" y="1627654"/>
            <a:ext cx="714375" cy="428625"/>
          </a:xfrm>
          <a:prstGeom prst="rect">
            <a:avLst/>
          </a:prstGeom>
          <a:solidFill>
            <a:srgbClr val="FFD43B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3" name="Text 20"/>
          <p:cNvSpPr/>
          <p:nvPr/>
        </p:nvSpPr>
        <p:spPr>
          <a:xfrm>
            <a:off x="6386485" y="1621631"/>
            <a:ext cx="785813" cy="4286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banana</a:t>
            </a:r>
            <a:endParaRPr lang="en-US" sz="1013" dirty="0"/>
          </a:p>
        </p:txBody>
      </p:sp>
      <p:sp>
        <p:nvSpPr>
          <p:cNvPr id="24" name="Shape 21"/>
          <p:cNvSpPr/>
          <p:nvPr/>
        </p:nvSpPr>
        <p:spPr>
          <a:xfrm>
            <a:off x="7639027" y="1614565"/>
            <a:ext cx="714375" cy="428625"/>
          </a:xfrm>
          <a:prstGeom prst="rect">
            <a:avLst/>
          </a:prstGeom>
          <a:solidFill>
            <a:srgbClr val="FFD43B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5" name="Text 22"/>
          <p:cNvSpPr/>
          <p:nvPr/>
        </p:nvSpPr>
        <p:spPr>
          <a:xfrm>
            <a:off x="7719966" y="1621631"/>
            <a:ext cx="785813" cy="4286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laranja</a:t>
            </a:r>
            <a:endParaRPr lang="en-US" sz="1013" dirty="0"/>
          </a:p>
        </p:txBody>
      </p:sp>
      <p:pic>
        <p:nvPicPr>
          <p:cNvPr id="2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6318" y="1235869"/>
            <a:ext cx="128588" cy="171450"/>
          </a:xfrm>
          <a:prstGeom prst="rect">
            <a:avLst/>
          </a:prstGeom>
        </p:spPr>
      </p:pic>
      <p:sp>
        <p:nvSpPr>
          <p:cNvPr id="27" name="Shape 23"/>
          <p:cNvSpPr/>
          <p:nvPr/>
        </p:nvSpPr>
        <p:spPr>
          <a:xfrm>
            <a:off x="4700587" y="2478881"/>
            <a:ext cx="214313" cy="214313"/>
          </a:xfrm>
          <a:prstGeom prst="ellipse">
            <a:avLst/>
          </a:prstGeom>
          <a:solidFill>
            <a:srgbClr val="FFD43B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8" name="Text 24"/>
          <p:cNvSpPr/>
          <p:nvPr/>
        </p:nvSpPr>
        <p:spPr>
          <a:xfrm>
            <a:off x="4743450" y="2478881"/>
            <a:ext cx="28575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1</a:t>
            </a:r>
            <a:endParaRPr lang="en-US" sz="900" dirty="0"/>
          </a:p>
        </p:txBody>
      </p:sp>
      <p:sp>
        <p:nvSpPr>
          <p:cNvPr id="29" name="Text 25"/>
          <p:cNvSpPr/>
          <p:nvPr/>
        </p:nvSpPr>
        <p:spPr>
          <a:xfrm>
            <a:off x="5072063" y="2418159"/>
            <a:ext cx="954556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FFD43B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fruta = "maçã"</a:t>
            </a:r>
            <a:endParaRPr lang="en-US" sz="1013" dirty="0"/>
          </a:p>
        </p:txBody>
      </p:sp>
      <p:sp>
        <p:nvSpPr>
          <p:cNvPr id="30" name="Text 26"/>
          <p:cNvSpPr/>
          <p:nvPr/>
        </p:nvSpPr>
        <p:spPr>
          <a:xfrm>
            <a:off x="5072063" y="2611041"/>
            <a:ext cx="812964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print("maçã")</a:t>
            </a:r>
            <a:endParaRPr lang="en-US" sz="1013" dirty="0"/>
          </a:p>
        </p:txBody>
      </p:sp>
      <p:sp>
        <p:nvSpPr>
          <p:cNvPr id="31" name="Shape 27"/>
          <p:cNvSpPr/>
          <p:nvPr/>
        </p:nvSpPr>
        <p:spPr>
          <a:xfrm>
            <a:off x="4675278" y="2978944"/>
            <a:ext cx="214313" cy="214313"/>
          </a:xfrm>
          <a:prstGeom prst="ellipse">
            <a:avLst/>
          </a:prstGeom>
          <a:solidFill>
            <a:srgbClr val="FFD43B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2" name="Text 28"/>
          <p:cNvSpPr/>
          <p:nvPr/>
        </p:nvSpPr>
        <p:spPr>
          <a:xfrm>
            <a:off x="4743450" y="2978944"/>
            <a:ext cx="28575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2</a:t>
            </a:r>
            <a:endParaRPr lang="en-US" sz="900" dirty="0"/>
          </a:p>
        </p:txBody>
      </p:sp>
      <p:sp>
        <p:nvSpPr>
          <p:cNvPr id="33" name="Text 29"/>
          <p:cNvSpPr/>
          <p:nvPr/>
        </p:nvSpPr>
        <p:spPr>
          <a:xfrm>
            <a:off x="5072063" y="2918222"/>
            <a:ext cx="107586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FFD43B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fruta = "banana"</a:t>
            </a:r>
            <a:endParaRPr lang="en-US" sz="1013" dirty="0"/>
          </a:p>
        </p:txBody>
      </p:sp>
      <p:sp>
        <p:nvSpPr>
          <p:cNvPr id="34" name="Text 30"/>
          <p:cNvSpPr/>
          <p:nvPr/>
        </p:nvSpPr>
        <p:spPr>
          <a:xfrm>
            <a:off x="5072063" y="3111103"/>
            <a:ext cx="92759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print("banana")</a:t>
            </a:r>
            <a:endParaRPr lang="en-US" sz="1013" dirty="0"/>
          </a:p>
        </p:txBody>
      </p:sp>
      <p:sp>
        <p:nvSpPr>
          <p:cNvPr id="35" name="Shape 31"/>
          <p:cNvSpPr/>
          <p:nvPr/>
        </p:nvSpPr>
        <p:spPr>
          <a:xfrm>
            <a:off x="4682626" y="3479006"/>
            <a:ext cx="214313" cy="214313"/>
          </a:xfrm>
          <a:prstGeom prst="ellipse">
            <a:avLst/>
          </a:prstGeom>
          <a:solidFill>
            <a:srgbClr val="FFD43B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6" name="Text 32"/>
          <p:cNvSpPr/>
          <p:nvPr/>
        </p:nvSpPr>
        <p:spPr>
          <a:xfrm>
            <a:off x="4743450" y="3479006"/>
            <a:ext cx="28575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33333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3</a:t>
            </a:r>
            <a:endParaRPr lang="en-US" sz="900" dirty="0"/>
          </a:p>
        </p:txBody>
      </p:sp>
      <p:sp>
        <p:nvSpPr>
          <p:cNvPr id="37" name="Text 33"/>
          <p:cNvSpPr/>
          <p:nvPr/>
        </p:nvSpPr>
        <p:spPr>
          <a:xfrm>
            <a:off x="5072063" y="3418284"/>
            <a:ext cx="1040253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FFD43B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fruta = "laranja"</a:t>
            </a:r>
            <a:endParaRPr lang="en-US" sz="1013" dirty="0"/>
          </a:p>
        </p:txBody>
      </p:sp>
      <p:sp>
        <p:nvSpPr>
          <p:cNvPr id="38" name="Text 34"/>
          <p:cNvSpPr/>
          <p:nvPr/>
        </p:nvSpPr>
        <p:spPr>
          <a:xfrm>
            <a:off x="5072063" y="3611166"/>
            <a:ext cx="884541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print("laranja")</a:t>
            </a:r>
            <a:endParaRPr lang="en-US" sz="1013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D43CE15-F28B-7E07-B434-D4D485E7B459}"/>
              </a:ext>
            </a:extLst>
          </p:cNvPr>
          <p:cNvSpPr txBox="1"/>
          <p:nvPr/>
        </p:nvSpPr>
        <p:spPr>
          <a:xfrm>
            <a:off x="6191804" y="2207574"/>
            <a:ext cx="28807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# Criando uma lista de frutas</a:t>
            </a:r>
          </a:p>
          <a:p>
            <a:r>
              <a:rPr lang="pt-BR" sz="1100" dirty="0">
                <a:solidFill>
                  <a:schemeClr val="bg1"/>
                </a:solidFill>
              </a:rPr>
              <a:t>frutas = ["maçã", "banana", "laranja", "uva"]</a:t>
            </a:r>
          </a:p>
          <a:p>
            <a:r>
              <a:rPr lang="pt-BR" sz="1100" dirty="0">
                <a:solidFill>
                  <a:schemeClr val="bg1"/>
                </a:solidFill>
              </a:rPr>
              <a:t># Loop for para percorrer cada item da lista</a:t>
            </a:r>
          </a:p>
          <a:p>
            <a:r>
              <a:rPr lang="pt-BR" sz="1100" dirty="0">
                <a:solidFill>
                  <a:schemeClr val="bg1"/>
                </a:solidFill>
              </a:rPr>
              <a:t>for fruta in frutas:</a:t>
            </a:r>
          </a:p>
          <a:p>
            <a:r>
              <a:rPr lang="pt-BR" sz="1100" dirty="0">
                <a:solidFill>
                  <a:schemeClr val="bg1"/>
                </a:solidFill>
              </a:rPr>
              <a:t>    print(fruta)</a:t>
            </a:r>
          </a:p>
          <a:p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40" name="Rectangle 1">
            <a:extLst>
              <a:ext uri="{FF2B5EF4-FFF2-40B4-BE49-F238E27FC236}">
                <a16:creationId xmlns:a16="http://schemas.microsoft.com/office/drawing/2014/main" id="{175E7F67-784C-C84D-8B8C-CE351B4E6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991" y="3136583"/>
            <a:ext cx="1443853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900" dirty="0">
                <a:solidFill>
                  <a:schemeClr val="bg1"/>
                </a:solidFill>
                <a:latin typeface="Menlo"/>
              </a:rPr>
              <a:t>                </a:t>
            </a:r>
            <a:r>
              <a:rPr lang="pt-BR" altLang="pt-BR" sz="1100" dirty="0">
                <a:solidFill>
                  <a:schemeClr val="bg1"/>
                </a:solidFill>
                <a:latin typeface="Menlo"/>
              </a:rPr>
              <a:t>#resultado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enlo"/>
              </a:rPr>
              <a:t>maçã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enlo"/>
              </a:rPr>
              <a:t>banana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enlo"/>
              </a:rPr>
              <a:t>laranja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enlo"/>
              </a:rPr>
              <a:t>uva</a:t>
            </a:r>
            <a:r>
              <a:rPr kumimoji="0" lang="pt-BR" altLang="pt-BR" sz="11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endParaRPr kumimoji="0" lang="pt-BR" altLang="pt-BR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2" name="Imagem 41">
            <a:extLst>
              <a:ext uri="{FF2B5EF4-FFF2-40B4-BE49-F238E27FC236}">
                <a16:creationId xmlns:a16="http://schemas.microsoft.com/office/drawing/2014/main" id="{3AF621D3-C2AF-D4C2-BBDA-19ABE3D37A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0779" y="4636293"/>
            <a:ext cx="4048125" cy="228600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6CEDBB1C-4D3D-A4A5-683F-806ACA5FD8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5652" y="107467"/>
            <a:ext cx="1121186" cy="11079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28600" y="228600"/>
            <a:ext cx="8758238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Introdução às Tuplas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28600" y="842963"/>
            <a:ext cx="4114800" cy="857250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" name="Shape 2"/>
          <p:cNvSpPr/>
          <p:nvPr/>
        </p:nvSpPr>
        <p:spPr>
          <a:xfrm>
            <a:off x="228600" y="842963"/>
            <a:ext cx="35719" cy="857250"/>
          </a:xfrm>
          <a:prstGeom prst="rect">
            <a:avLst/>
          </a:prstGeom>
          <a:solidFill>
            <a:srgbClr val="FFD43B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" name="Text 3"/>
          <p:cNvSpPr/>
          <p:nvPr/>
        </p:nvSpPr>
        <p:spPr>
          <a:xfrm>
            <a:off x="228600" y="842963"/>
            <a:ext cx="4186238" cy="857250"/>
          </a:xfrm>
          <a:prstGeom prst="rect">
            <a:avLst/>
          </a:prstGeom>
          <a:noFill/>
          <a:ln/>
        </p:spPr>
        <p:txBody>
          <a:bodyPr wrap="square" lIns="204089" tIns="204089" rIns="204089" bIns="204089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cores = ("vermelho", "verde", "</a:t>
            </a:r>
            <a:r>
              <a:rPr lang="en-US" sz="1350" dirty="0" err="1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azul</a:t>
            </a:r>
            <a:r>
              <a:rPr lang="en-US" sz="135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"), entre </a:t>
            </a:r>
            <a:r>
              <a:rPr lang="en-US" sz="1350" dirty="0" err="1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parentêses</a:t>
            </a:r>
            <a:r>
              <a:rPr lang="en-US" sz="135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.</a:t>
            </a:r>
            <a:endParaRPr lang="en-US" sz="135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971675"/>
            <a:ext cx="150019" cy="17145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492919" y="1960959"/>
            <a:ext cx="748112" cy="19109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Coleção</a:t>
            </a:r>
            <a:endParaRPr lang="en-US" sz="1350" dirty="0"/>
          </a:p>
        </p:txBody>
      </p:sp>
      <p:sp>
        <p:nvSpPr>
          <p:cNvPr id="9" name="Text 5"/>
          <p:cNvSpPr/>
          <p:nvPr/>
        </p:nvSpPr>
        <p:spPr>
          <a:xfrm>
            <a:off x="1169594" y="1960959"/>
            <a:ext cx="767032" cy="19109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FFD43B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imutável</a:t>
            </a:r>
            <a:endParaRPr lang="en-US" sz="13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2343150"/>
            <a:ext cx="171450" cy="171450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514350" y="2300288"/>
            <a:ext cx="2549342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Elementos acessados por índice</a:t>
            </a:r>
            <a:endParaRPr lang="en-US" sz="13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" y="2714625"/>
            <a:ext cx="128588" cy="17145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471488" y="2671763"/>
            <a:ext cx="1815322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Mais rápidas que listas</a:t>
            </a:r>
            <a:endParaRPr lang="en-US" sz="135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600" y="3086100"/>
            <a:ext cx="171450" cy="171450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514350" y="3043238"/>
            <a:ext cx="2759050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Protege dados contra modificações</a:t>
            </a:r>
            <a:endParaRPr lang="en-US" sz="1350" dirty="0"/>
          </a:p>
        </p:txBody>
      </p:sp>
      <p:sp>
        <p:nvSpPr>
          <p:cNvPr id="16" name="Text 9"/>
          <p:cNvSpPr/>
          <p:nvPr/>
        </p:nvSpPr>
        <p:spPr>
          <a:xfrm>
            <a:off x="228600" y="3414713"/>
            <a:ext cx="4186238" cy="1928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i="1" dirty="0">
                <a:solidFill>
                  <a:srgbClr val="FFFFFF">
                    <a:alpha val="80000"/>
                  </a:srgbClr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Uma vez criada, uma tupla não pode ser alterada!</a:t>
            </a:r>
            <a:endParaRPr lang="en-US" sz="1013" dirty="0"/>
          </a:p>
        </p:txBody>
      </p:sp>
      <p:pic>
        <p:nvPicPr>
          <p:cNvPr id="1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0" y="2174658"/>
            <a:ext cx="4343400" cy="1408547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EF361DCF-55F9-D9EC-A7CD-124797ADD1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24437" y="4765119"/>
            <a:ext cx="4048125" cy="2286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BB7F64ED-54F3-45C6-442C-4D373ACAA6D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65652" y="107467"/>
            <a:ext cx="1121186" cy="110799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Agrupar 36">
            <a:extLst>
              <a:ext uri="{FF2B5EF4-FFF2-40B4-BE49-F238E27FC236}">
                <a16:creationId xmlns:a16="http://schemas.microsoft.com/office/drawing/2014/main" id="{911FE04C-4329-DCE3-E4C6-80B86506412B}"/>
              </a:ext>
            </a:extLst>
          </p:cNvPr>
          <p:cNvGrpSpPr/>
          <p:nvPr/>
        </p:nvGrpSpPr>
        <p:grpSpPr>
          <a:xfrm>
            <a:off x="17441" y="-6275"/>
            <a:ext cx="9144000" cy="5249918"/>
            <a:chOff x="0" y="0"/>
            <a:chExt cx="9144000" cy="5957888"/>
          </a:xfrm>
        </p:grpSpPr>
        <p:pic>
          <p:nvPicPr>
            <p:cNvPr id="2" name="Image 0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9144000" cy="5957888"/>
            </a:xfrm>
            <a:prstGeom prst="rect">
              <a:avLst/>
            </a:prstGeom>
          </p:spPr>
        </p:pic>
        <p:sp>
          <p:nvSpPr>
            <p:cNvPr id="3" name="Text 0"/>
            <p:cNvSpPr/>
            <p:nvPr/>
          </p:nvSpPr>
          <p:spPr>
            <a:xfrm>
              <a:off x="228600" y="228600"/>
              <a:ext cx="8758238" cy="38576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2025" b="1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Diferenças entre Lista e Tupla</a:t>
              </a:r>
              <a:endParaRPr lang="en-US" sz="2025" dirty="0"/>
            </a:p>
          </p:txBody>
        </p:sp>
        <p:sp>
          <p:nvSpPr>
            <p:cNvPr id="4" name="Shape 1"/>
            <p:cNvSpPr/>
            <p:nvPr/>
          </p:nvSpPr>
          <p:spPr>
            <a:xfrm>
              <a:off x="1097291" y="842963"/>
              <a:ext cx="6949418" cy="2736056"/>
            </a:xfrm>
            <a:prstGeom prst="rect">
              <a:avLst/>
            </a:prstGeom>
            <a:solidFill>
              <a:srgbClr val="FFFFFF">
                <a:alpha val="10000"/>
              </a:srgbClr>
            </a:solidFill>
            <a:ln/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Shape 2"/>
            <p:cNvSpPr/>
            <p:nvPr/>
          </p:nvSpPr>
          <p:spPr>
            <a:xfrm>
              <a:off x="1097291" y="842963"/>
              <a:ext cx="3420712" cy="485775"/>
            </a:xfrm>
            <a:prstGeom prst="rect">
              <a:avLst/>
            </a:prstGeom>
            <a:solidFill>
              <a:srgbClr val="FFD43B"/>
            </a:solidFill>
            <a:ln/>
          </p:spPr>
          <p:txBody>
            <a:bodyPr/>
            <a:lstStyle/>
            <a:p>
              <a:endParaRPr lang="pt-BR"/>
            </a:p>
          </p:txBody>
        </p:sp>
        <p:sp>
          <p:nvSpPr>
            <p:cNvPr id="6" name="Text 3"/>
            <p:cNvSpPr/>
            <p:nvPr/>
          </p:nvSpPr>
          <p:spPr>
            <a:xfrm>
              <a:off x="1097291" y="842963"/>
              <a:ext cx="3492150" cy="485775"/>
            </a:xfrm>
            <a:prstGeom prst="rect">
              <a:avLst/>
            </a:prstGeom>
            <a:noFill/>
            <a:ln/>
          </p:spPr>
          <p:txBody>
            <a:bodyPr wrap="square" lIns="136017" tIns="136017" rIns="136017" bIns="136017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1350" b="1" dirty="0">
                  <a:solidFill>
                    <a:srgbClr val="33333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Lista</a:t>
              </a:r>
              <a:endParaRPr lang="en-US" sz="1350" dirty="0"/>
            </a:p>
          </p:txBody>
        </p:sp>
        <p:sp>
          <p:nvSpPr>
            <p:cNvPr id="7" name="Shape 4"/>
            <p:cNvSpPr/>
            <p:nvPr/>
          </p:nvSpPr>
          <p:spPr>
            <a:xfrm>
              <a:off x="4518003" y="842963"/>
              <a:ext cx="3528706" cy="485775"/>
            </a:xfrm>
            <a:prstGeom prst="rect">
              <a:avLst/>
            </a:prstGeom>
            <a:solidFill>
              <a:srgbClr val="FFD43B"/>
            </a:solidFill>
            <a:ln/>
          </p:spPr>
          <p:txBody>
            <a:bodyPr/>
            <a:lstStyle/>
            <a:p>
              <a:endParaRPr lang="pt-BR"/>
            </a:p>
          </p:txBody>
        </p:sp>
        <p:sp>
          <p:nvSpPr>
            <p:cNvPr id="8" name="Text 5"/>
            <p:cNvSpPr/>
            <p:nvPr/>
          </p:nvSpPr>
          <p:spPr>
            <a:xfrm>
              <a:off x="4518003" y="842963"/>
              <a:ext cx="3600143" cy="485775"/>
            </a:xfrm>
            <a:prstGeom prst="rect">
              <a:avLst/>
            </a:prstGeom>
            <a:noFill/>
            <a:ln/>
          </p:spPr>
          <p:txBody>
            <a:bodyPr wrap="square" lIns="136017" tIns="136017" rIns="136017" bIns="136017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1350" b="1" dirty="0">
                  <a:solidFill>
                    <a:srgbClr val="33333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Tupla</a:t>
              </a:r>
              <a:endParaRPr lang="en-US" sz="1350" dirty="0"/>
            </a:p>
          </p:txBody>
        </p:sp>
        <p:sp>
          <p:nvSpPr>
            <p:cNvPr id="9" name="Text 6"/>
            <p:cNvSpPr/>
            <p:nvPr/>
          </p:nvSpPr>
          <p:spPr>
            <a:xfrm>
              <a:off x="1918208" y="1469827"/>
              <a:ext cx="603396" cy="15894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1125" b="1" dirty="0">
                  <a:solidFill>
                    <a:srgbClr val="FFD43B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Mutável</a:t>
              </a:r>
              <a:endParaRPr lang="en-US" sz="1125" dirty="0"/>
            </a:p>
          </p:txBody>
        </p:sp>
        <p:sp>
          <p:nvSpPr>
            <p:cNvPr id="10" name="Text 7"/>
            <p:cNvSpPr/>
            <p:nvPr/>
          </p:nvSpPr>
          <p:spPr>
            <a:xfrm>
              <a:off x="2450167" y="1469827"/>
              <a:ext cx="1318329" cy="15894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1125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(pode ser alterada)</a:t>
              </a:r>
              <a:endParaRPr lang="en-US" sz="1125" dirty="0"/>
            </a:p>
          </p:txBody>
        </p:sp>
        <p:sp>
          <p:nvSpPr>
            <p:cNvPr id="11" name="Text 8"/>
            <p:cNvSpPr/>
            <p:nvPr/>
          </p:nvSpPr>
          <p:spPr>
            <a:xfrm>
              <a:off x="5230034" y="1469827"/>
              <a:ext cx="651114" cy="15894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1125" b="1" dirty="0">
                  <a:solidFill>
                    <a:srgbClr val="FFD43B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Imutável</a:t>
              </a:r>
              <a:endParaRPr lang="en-US" sz="1125" dirty="0"/>
            </a:p>
          </p:txBody>
        </p:sp>
        <p:sp>
          <p:nvSpPr>
            <p:cNvPr id="12" name="Text 9"/>
            <p:cNvSpPr/>
            <p:nvPr/>
          </p:nvSpPr>
          <p:spPr>
            <a:xfrm>
              <a:off x="5809710" y="1469827"/>
              <a:ext cx="1596405" cy="15894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1125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(não pode ser alterada)</a:t>
              </a:r>
              <a:endParaRPr lang="en-US" sz="1125" dirty="0"/>
            </a:p>
          </p:txBody>
        </p:sp>
        <p:sp>
          <p:nvSpPr>
            <p:cNvPr id="13" name="Shape 10"/>
            <p:cNvSpPr/>
            <p:nvPr/>
          </p:nvSpPr>
          <p:spPr>
            <a:xfrm>
              <a:off x="1097291" y="1775222"/>
              <a:ext cx="6949418" cy="450056"/>
            </a:xfrm>
            <a:prstGeom prst="rect">
              <a:avLst/>
            </a:prstGeom>
            <a:solidFill>
              <a:srgbClr val="FFFFFF">
                <a:alpha val="5000"/>
              </a:srgbClr>
            </a:solidFill>
            <a:ln/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Text 11"/>
            <p:cNvSpPr/>
            <p:nvPr/>
          </p:nvSpPr>
          <p:spPr>
            <a:xfrm>
              <a:off x="1097291" y="1775222"/>
              <a:ext cx="3492150" cy="450056"/>
            </a:xfrm>
            <a:prstGeom prst="rect">
              <a:avLst/>
            </a:prstGeom>
            <a:noFill/>
            <a:ln/>
          </p:spPr>
          <p:txBody>
            <a:bodyPr wrap="square" lIns="136017" tIns="136017" rIns="136017" bIns="136017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1125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Mais flexível</a:t>
              </a:r>
              <a:endParaRPr lang="en-US" sz="1125" dirty="0"/>
            </a:p>
          </p:txBody>
        </p:sp>
        <p:sp>
          <p:nvSpPr>
            <p:cNvPr id="15" name="Text 12"/>
            <p:cNvSpPr/>
            <p:nvPr/>
          </p:nvSpPr>
          <p:spPr>
            <a:xfrm>
              <a:off x="4518003" y="1775222"/>
              <a:ext cx="3600143" cy="450056"/>
            </a:xfrm>
            <a:prstGeom prst="rect">
              <a:avLst/>
            </a:prstGeom>
            <a:noFill/>
            <a:ln/>
          </p:spPr>
          <p:txBody>
            <a:bodyPr wrap="square" lIns="136017" tIns="136017" rIns="136017" bIns="136017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1125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Mais leve e rápida</a:t>
              </a:r>
              <a:endParaRPr lang="en-US" sz="1125" dirty="0"/>
            </a:p>
          </p:txBody>
        </p:sp>
        <p:sp>
          <p:nvSpPr>
            <p:cNvPr id="16" name="Text 13"/>
            <p:cNvSpPr/>
            <p:nvPr/>
          </p:nvSpPr>
          <p:spPr>
            <a:xfrm>
              <a:off x="2271685" y="2369939"/>
              <a:ext cx="1008497" cy="15894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1125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Usa colchetes</a:t>
              </a:r>
              <a:endParaRPr lang="en-US" sz="1125" dirty="0"/>
            </a:p>
          </p:txBody>
        </p:sp>
        <p:sp>
          <p:nvSpPr>
            <p:cNvPr id="17" name="Text 14"/>
            <p:cNvSpPr/>
            <p:nvPr/>
          </p:nvSpPr>
          <p:spPr>
            <a:xfrm>
              <a:off x="3208744" y="2369939"/>
              <a:ext cx="206304" cy="15894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1125" b="1" dirty="0">
                  <a:solidFill>
                    <a:srgbClr val="FFD43B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[ ]</a:t>
              </a:r>
              <a:endParaRPr lang="en-US" sz="1125" dirty="0"/>
            </a:p>
          </p:txBody>
        </p:sp>
        <p:sp>
          <p:nvSpPr>
            <p:cNvPr id="18" name="Text 15"/>
            <p:cNvSpPr/>
            <p:nvPr/>
          </p:nvSpPr>
          <p:spPr>
            <a:xfrm>
              <a:off x="5694713" y="2369939"/>
              <a:ext cx="1111830" cy="15894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1125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Usa parênteses</a:t>
              </a:r>
              <a:endParaRPr lang="en-US" sz="1125" dirty="0"/>
            </a:p>
          </p:txBody>
        </p:sp>
        <p:sp>
          <p:nvSpPr>
            <p:cNvPr id="19" name="Text 16"/>
            <p:cNvSpPr/>
            <p:nvPr/>
          </p:nvSpPr>
          <p:spPr>
            <a:xfrm>
              <a:off x="6735105" y="2369939"/>
              <a:ext cx="206304" cy="15894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1125" b="1" dirty="0">
                  <a:solidFill>
                    <a:srgbClr val="FFD43B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( )</a:t>
              </a:r>
              <a:endParaRPr lang="en-US" sz="1125" dirty="0"/>
            </a:p>
          </p:txBody>
        </p:sp>
        <p:sp>
          <p:nvSpPr>
            <p:cNvPr id="20" name="Shape 17"/>
            <p:cNvSpPr/>
            <p:nvPr/>
          </p:nvSpPr>
          <p:spPr>
            <a:xfrm>
              <a:off x="1097291" y="2675334"/>
              <a:ext cx="6949418" cy="450056"/>
            </a:xfrm>
            <a:prstGeom prst="rect">
              <a:avLst/>
            </a:prstGeom>
            <a:solidFill>
              <a:srgbClr val="FFFFFF">
                <a:alpha val="5000"/>
              </a:srgbClr>
            </a:solidFill>
            <a:ln/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Text 18"/>
            <p:cNvSpPr/>
            <p:nvPr/>
          </p:nvSpPr>
          <p:spPr>
            <a:xfrm>
              <a:off x="1097291" y="2675334"/>
              <a:ext cx="3492150" cy="450056"/>
            </a:xfrm>
            <a:prstGeom prst="rect">
              <a:avLst/>
            </a:prstGeom>
            <a:noFill/>
            <a:ln/>
          </p:spPr>
          <p:txBody>
            <a:bodyPr wrap="square" lIns="136017" tIns="136017" rIns="136017" bIns="136017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1125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Ideal para coleções que mudam</a:t>
              </a:r>
              <a:endParaRPr lang="en-US" sz="1125" dirty="0"/>
            </a:p>
          </p:txBody>
        </p:sp>
        <p:sp>
          <p:nvSpPr>
            <p:cNvPr id="22" name="Text 19"/>
            <p:cNvSpPr/>
            <p:nvPr/>
          </p:nvSpPr>
          <p:spPr>
            <a:xfrm>
              <a:off x="4518003" y="2675334"/>
              <a:ext cx="3600143" cy="450056"/>
            </a:xfrm>
            <a:prstGeom prst="rect">
              <a:avLst/>
            </a:prstGeom>
            <a:noFill/>
            <a:ln/>
          </p:spPr>
          <p:txBody>
            <a:bodyPr wrap="square" lIns="136017" tIns="136017" rIns="136017" bIns="136017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1125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Ideal para dados constantes</a:t>
              </a:r>
              <a:endParaRPr lang="en-US" sz="1125" dirty="0"/>
            </a:p>
          </p:txBody>
        </p:sp>
        <p:sp>
          <p:nvSpPr>
            <p:cNvPr id="23" name="Text 20"/>
            <p:cNvSpPr/>
            <p:nvPr/>
          </p:nvSpPr>
          <p:spPr>
            <a:xfrm>
              <a:off x="1097291" y="3125391"/>
              <a:ext cx="3492150" cy="450056"/>
            </a:xfrm>
            <a:prstGeom prst="rect">
              <a:avLst/>
            </a:prstGeom>
            <a:noFill/>
            <a:ln/>
          </p:spPr>
          <p:txBody>
            <a:bodyPr wrap="square" lIns="136017" tIns="136017" rIns="136017" bIns="136017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1125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Mais métodos disponíveis</a:t>
              </a:r>
              <a:endParaRPr lang="en-US" sz="1125" dirty="0"/>
            </a:p>
          </p:txBody>
        </p:sp>
        <p:sp>
          <p:nvSpPr>
            <p:cNvPr id="24" name="Text 21"/>
            <p:cNvSpPr/>
            <p:nvPr/>
          </p:nvSpPr>
          <p:spPr>
            <a:xfrm>
              <a:off x="4518003" y="3125391"/>
              <a:ext cx="3600143" cy="450056"/>
            </a:xfrm>
            <a:prstGeom prst="rect">
              <a:avLst/>
            </a:prstGeom>
            <a:noFill/>
            <a:ln/>
          </p:spPr>
          <p:txBody>
            <a:bodyPr wrap="square" lIns="136017" tIns="136017" rIns="136017" bIns="136017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1125" dirty="0">
                  <a:solidFill>
                    <a:srgbClr val="FFFFFF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Menos métodos disponíveis</a:t>
              </a:r>
              <a:endParaRPr lang="en-US" sz="1125" dirty="0"/>
            </a:p>
          </p:txBody>
        </p:sp>
        <p:sp>
          <p:nvSpPr>
            <p:cNvPr id="25" name="Text 22"/>
            <p:cNvSpPr/>
            <p:nvPr/>
          </p:nvSpPr>
          <p:spPr>
            <a:xfrm>
              <a:off x="2634565" y="3807619"/>
              <a:ext cx="471599" cy="25717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350" b="1" dirty="0">
                  <a:solidFill>
                    <a:srgbClr val="FFD43B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Lista</a:t>
              </a:r>
              <a:endParaRPr lang="en-US" sz="1350" dirty="0"/>
            </a:p>
          </p:txBody>
        </p:sp>
        <p:pic>
          <p:nvPicPr>
            <p:cNvPr id="26" name="Image 1" descr="preencode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63195" y="4111228"/>
              <a:ext cx="342900" cy="342900"/>
            </a:xfrm>
            <a:prstGeom prst="rect">
              <a:avLst/>
            </a:prstGeom>
          </p:spPr>
        </p:pic>
        <p:sp>
          <p:nvSpPr>
            <p:cNvPr id="27" name="Shape 23"/>
            <p:cNvSpPr/>
            <p:nvPr/>
          </p:nvSpPr>
          <p:spPr>
            <a:xfrm>
              <a:off x="1271029" y="4807744"/>
              <a:ext cx="3127232" cy="807244"/>
            </a:xfrm>
            <a:prstGeom prst="rect">
              <a:avLst/>
            </a:prstGeom>
            <a:solidFill>
              <a:srgbClr val="F5F5F5"/>
            </a:solidFill>
            <a:ln/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28" name="Text 24"/>
            <p:cNvSpPr/>
            <p:nvPr/>
          </p:nvSpPr>
          <p:spPr>
            <a:xfrm>
              <a:off x="1385329" y="4945261"/>
              <a:ext cx="2154901" cy="14644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dirty="0">
                  <a:solidFill>
                    <a:srgbClr val="333333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frutas = ["maçã", "banana"]</a:t>
              </a:r>
              <a:endParaRPr lang="en-US" sz="1013" dirty="0"/>
            </a:p>
          </p:txBody>
        </p:sp>
        <p:sp>
          <p:nvSpPr>
            <p:cNvPr id="29" name="Text 25"/>
            <p:cNvSpPr/>
            <p:nvPr/>
          </p:nvSpPr>
          <p:spPr>
            <a:xfrm>
              <a:off x="1385329" y="5138142"/>
              <a:ext cx="1923399" cy="14644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dirty="0">
                  <a:solidFill>
                    <a:srgbClr val="333333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frutas.append("laranja")</a:t>
              </a:r>
              <a:endParaRPr lang="en-US" sz="1013" dirty="0"/>
            </a:p>
          </p:txBody>
        </p:sp>
        <p:sp>
          <p:nvSpPr>
            <p:cNvPr id="30" name="Text 26"/>
            <p:cNvSpPr/>
            <p:nvPr/>
          </p:nvSpPr>
          <p:spPr>
            <a:xfrm>
              <a:off x="1385329" y="5331023"/>
              <a:ext cx="1691925" cy="14644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dirty="0">
                  <a:solidFill>
                    <a:srgbClr val="333333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frutas[0] = "morango"</a:t>
              </a:r>
              <a:endParaRPr lang="en-US" sz="1013" dirty="0"/>
            </a:p>
          </p:txBody>
        </p:sp>
        <p:sp>
          <p:nvSpPr>
            <p:cNvPr id="31" name="Text 27"/>
            <p:cNvSpPr/>
            <p:nvPr/>
          </p:nvSpPr>
          <p:spPr>
            <a:xfrm>
              <a:off x="6087117" y="3807619"/>
              <a:ext cx="515885" cy="25717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350" b="1" dirty="0">
                  <a:solidFill>
                    <a:srgbClr val="FFD43B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Tupla</a:t>
              </a:r>
              <a:endParaRPr lang="en-US" sz="1350" dirty="0"/>
            </a:p>
          </p:txBody>
        </p:sp>
        <p:pic>
          <p:nvPicPr>
            <p:cNvPr id="32" name="Image 2" descr="preencoded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59336" y="4254103"/>
              <a:ext cx="300038" cy="342900"/>
            </a:xfrm>
            <a:prstGeom prst="rect">
              <a:avLst/>
            </a:prstGeom>
          </p:spPr>
        </p:pic>
        <p:sp>
          <p:nvSpPr>
            <p:cNvPr id="33" name="Shape 28"/>
            <p:cNvSpPr/>
            <p:nvPr/>
          </p:nvSpPr>
          <p:spPr>
            <a:xfrm>
              <a:off x="4745738" y="4807744"/>
              <a:ext cx="3127232" cy="807244"/>
            </a:xfrm>
            <a:prstGeom prst="rect">
              <a:avLst/>
            </a:prstGeom>
            <a:solidFill>
              <a:srgbClr val="F5F5F5"/>
            </a:solidFill>
            <a:ln/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Text 29"/>
            <p:cNvSpPr/>
            <p:nvPr/>
          </p:nvSpPr>
          <p:spPr>
            <a:xfrm>
              <a:off x="4860038" y="4945261"/>
              <a:ext cx="2309245" cy="14644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dirty="0">
                  <a:solidFill>
                    <a:srgbClr val="333333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cores = ("vermelho", "verde")</a:t>
              </a:r>
              <a:endParaRPr lang="en-US" sz="1013" dirty="0"/>
            </a:p>
          </p:txBody>
        </p:sp>
        <p:sp>
          <p:nvSpPr>
            <p:cNvPr id="35" name="Text 30"/>
            <p:cNvSpPr/>
            <p:nvPr/>
          </p:nvSpPr>
          <p:spPr>
            <a:xfrm>
              <a:off x="4860038" y="5138142"/>
              <a:ext cx="2077743" cy="14644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dirty="0">
                  <a:solidFill>
                    <a:srgbClr val="333333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# Não é possível adicionar</a:t>
              </a:r>
              <a:endParaRPr lang="en-US" sz="1013" dirty="0"/>
            </a:p>
          </p:txBody>
        </p:sp>
        <p:sp>
          <p:nvSpPr>
            <p:cNvPr id="36" name="Text 31"/>
            <p:cNvSpPr/>
            <p:nvPr/>
          </p:nvSpPr>
          <p:spPr>
            <a:xfrm>
              <a:off x="4860038" y="5331023"/>
              <a:ext cx="2077743" cy="14644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dirty="0">
                  <a:solidFill>
                    <a:srgbClr val="333333"/>
                  </a:solidFill>
                  <a:latin typeface="Courier New" pitchFamily="34" charset="0"/>
                  <a:ea typeface="Courier New" pitchFamily="34" charset="-122"/>
                  <a:cs typeface="Courier New" pitchFamily="34" charset="-120"/>
                </a:rPr>
                <a:t># Não é possível modificar</a:t>
              </a:r>
              <a:endParaRPr lang="en-US" sz="1013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1498</Words>
  <Application>Microsoft Office PowerPoint</Application>
  <PresentationFormat>Apresentação na tela (16:9)</PresentationFormat>
  <Paragraphs>323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Courier New</vt:lpstr>
      <vt:lpstr>Menlo</vt:lpstr>
      <vt:lpstr>Segoe UI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igor rocha</cp:lastModifiedBy>
  <cp:revision>14</cp:revision>
  <dcterms:created xsi:type="dcterms:W3CDTF">2025-06-18T15:00:37Z</dcterms:created>
  <dcterms:modified xsi:type="dcterms:W3CDTF">2025-08-18T11:54:30Z</dcterms:modified>
</cp:coreProperties>
</file>