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695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1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05220" y="392906"/>
            <a:ext cx="6986783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Aula 7 - Git, GitHub e GitLab</a:t>
            </a:r>
            <a:endParaRPr lang="en-US" sz="4050" dirty="0"/>
          </a:p>
        </p:txBody>
      </p:sp>
      <p:sp>
        <p:nvSpPr>
          <p:cNvPr id="5" name="Text 2"/>
          <p:cNvSpPr/>
          <p:nvPr/>
        </p:nvSpPr>
        <p:spPr>
          <a:xfrm>
            <a:off x="2377780" y="2107406"/>
            <a:ext cx="4459877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 de Desenvolvimento em Python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247" y="3064669"/>
            <a:ext cx="857250" cy="85725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397" y="3207544"/>
            <a:ext cx="1015417" cy="571500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714" y="3207544"/>
            <a:ext cx="1869039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Agrupar 64">
            <a:extLst>
              <a:ext uri="{FF2B5EF4-FFF2-40B4-BE49-F238E27FC236}">
                <a16:creationId xmlns:a16="http://schemas.microsoft.com/office/drawing/2014/main" id="{9D3F0D0C-C9FC-6F0F-4CBE-16FA2FF0AA68}"/>
              </a:ext>
            </a:extLst>
          </p:cNvPr>
          <p:cNvGrpSpPr/>
          <p:nvPr/>
        </p:nvGrpSpPr>
        <p:grpSpPr>
          <a:xfrm>
            <a:off x="0" y="1"/>
            <a:ext cx="9144000" cy="5143500"/>
            <a:chOff x="0" y="0"/>
            <a:chExt cx="9144000" cy="767545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7675457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Dinâmica - Equipe de Desenvolvimento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842963"/>
              <a:ext cx="4114800" cy="239315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842963"/>
              <a:ext cx="28575" cy="2393156"/>
            </a:xfrm>
            <a:prstGeom prst="rect">
              <a:avLst/>
            </a:prstGeom>
            <a:solidFill>
              <a:srgbClr val="FC6D26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 3"/>
            <p:cNvSpPr/>
            <p:nvPr/>
          </p:nvSpPr>
          <p:spPr>
            <a:xfrm>
              <a:off x="400050" y="1014413"/>
              <a:ext cx="3843338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Simulação de Equipe</a:t>
              </a:r>
              <a:endParaRPr lang="en-US" sz="135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400050" y="1385888"/>
              <a:ext cx="38433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Cada grupo simula um time de desenvolvimento trabalhando em um projeto compartilhado no GitHub.</a:t>
              </a:r>
              <a:endParaRPr lang="en-US" sz="1013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400050" y="1943100"/>
              <a:ext cx="1810494" cy="950119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99">
              <a:solidFill>
                <a:srgbClr val="FC6D26"/>
              </a:solidFill>
              <a:prstDash val="soli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 6"/>
            <p:cNvSpPr/>
            <p:nvPr/>
          </p:nvSpPr>
          <p:spPr>
            <a:xfrm>
              <a:off x="514350" y="2057400"/>
              <a:ext cx="1653332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Equipe A</a:t>
              </a:r>
              <a:endParaRPr lang="en-US" sz="1013" dirty="0"/>
            </a:p>
          </p:txBody>
        </p:sp>
        <p:pic>
          <p:nvPicPr>
            <p:cNvPr id="10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2336006"/>
              <a:ext cx="100013" cy="114300"/>
            </a:xfrm>
            <a:prstGeom prst="rect">
              <a:avLst/>
            </a:prstGeom>
          </p:spPr>
        </p:pic>
        <p:sp>
          <p:nvSpPr>
            <p:cNvPr id="11" name="Text 7"/>
            <p:cNvSpPr/>
            <p:nvPr/>
          </p:nvSpPr>
          <p:spPr>
            <a:xfrm>
              <a:off x="671513" y="2307431"/>
              <a:ext cx="92919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Desenvolvedor 1</a:t>
              </a:r>
              <a:endParaRPr lang="en-US" sz="90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1586415" y="2318147"/>
              <a:ext cx="538349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(Frontend)</a:t>
              </a:r>
              <a:endParaRPr lang="en-US" sz="788" dirty="0"/>
            </a:p>
          </p:txBody>
        </p:sp>
        <p:pic>
          <p:nvPicPr>
            <p:cNvPr id="13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2564606"/>
              <a:ext cx="100013" cy="114300"/>
            </a:xfrm>
            <a:prstGeom prst="rect">
              <a:avLst/>
            </a:prstGeom>
          </p:spPr>
        </p:pic>
        <p:sp>
          <p:nvSpPr>
            <p:cNvPr id="14" name="Text 9"/>
            <p:cNvSpPr/>
            <p:nvPr/>
          </p:nvSpPr>
          <p:spPr>
            <a:xfrm>
              <a:off x="671513" y="2536031"/>
              <a:ext cx="92919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Desenvolvedor 2</a:t>
              </a:r>
              <a:endParaRPr lang="en-US" sz="900" dirty="0"/>
            </a:p>
          </p:txBody>
        </p:sp>
        <p:sp>
          <p:nvSpPr>
            <p:cNvPr id="15" name="Text 10"/>
            <p:cNvSpPr/>
            <p:nvPr/>
          </p:nvSpPr>
          <p:spPr>
            <a:xfrm>
              <a:off x="1586415" y="2546747"/>
              <a:ext cx="527270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(Backend)</a:t>
              </a:r>
              <a:endParaRPr lang="en-US" sz="788" dirty="0"/>
            </a:p>
          </p:txBody>
        </p:sp>
        <p:sp>
          <p:nvSpPr>
            <p:cNvPr id="16" name="Shape 11"/>
            <p:cNvSpPr/>
            <p:nvPr/>
          </p:nvSpPr>
          <p:spPr>
            <a:xfrm>
              <a:off x="2361456" y="1943100"/>
              <a:ext cx="1810494" cy="950119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99">
              <a:solidFill>
                <a:srgbClr val="FC6D26"/>
              </a:solidFill>
              <a:prstDash val="soli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 12"/>
            <p:cNvSpPr/>
            <p:nvPr/>
          </p:nvSpPr>
          <p:spPr>
            <a:xfrm>
              <a:off x="2475756" y="2057400"/>
              <a:ext cx="1653332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Equipe B</a:t>
              </a:r>
              <a:endParaRPr lang="en-US" sz="1013" dirty="0"/>
            </a:p>
          </p:txBody>
        </p:sp>
        <p:pic>
          <p:nvPicPr>
            <p:cNvPr id="18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5756" y="2336006"/>
              <a:ext cx="100013" cy="114300"/>
            </a:xfrm>
            <a:prstGeom prst="rect">
              <a:avLst/>
            </a:prstGeom>
          </p:spPr>
        </p:pic>
        <p:sp>
          <p:nvSpPr>
            <p:cNvPr id="19" name="Text 13"/>
            <p:cNvSpPr/>
            <p:nvPr/>
          </p:nvSpPr>
          <p:spPr>
            <a:xfrm>
              <a:off x="2632918" y="2307431"/>
              <a:ext cx="92919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Desenvolvedor 3</a:t>
              </a:r>
              <a:endParaRPr lang="en-US" sz="900" dirty="0"/>
            </a:p>
          </p:txBody>
        </p:sp>
        <p:sp>
          <p:nvSpPr>
            <p:cNvPr id="20" name="Text 14"/>
            <p:cNvSpPr/>
            <p:nvPr/>
          </p:nvSpPr>
          <p:spPr>
            <a:xfrm>
              <a:off x="3547821" y="2318147"/>
              <a:ext cx="449387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(Design)</a:t>
              </a:r>
              <a:endParaRPr lang="en-US" sz="788" dirty="0"/>
            </a:p>
          </p:txBody>
        </p:sp>
        <p:pic>
          <p:nvPicPr>
            <p:cNvPr id="21" name="Image 4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5756" y="2564606"/>
              <a:ext cx="100013" cy="114300"/>
            </a:xfrm>
            <a:prstGeom prst="rect">
              <a:avLst/>
            </a:prstGeom>
          </p:spPr>
        </p:pic>
        <p:sp>
          <p:nvSpPr>
            <p:cNvPr id="22" name="Text 15"/>
            <p:cNvSpPr/>
            <p:nvPr/>
          </p:nvSpPr>
          <p:spPr>
            <a:xfrm>
              <a:off x="2632918" y="2536031"/>
              <a:ext cx="929190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Desenvolvedor 4</a:t>
              </a:r>
              <a:endParaRPr lang="en-US" sz="900" dirty="0"/>
            </a:p>
          </p:txBody>
        </p:sp>
        <p:sp>
          <p:nvSpPr>
            <p:cNvPr id="23" name="Text 16"/>
            <p:cNvSpPr/>
            <p:nvPr/>
          </p:nvSpPr>
          <p:spPr>
            <a:xfrm>
              <a:off x="3547821" y="2546747"/>
              <a:ext cx="42711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(Testes)</a:t>
              </a:r>
              <a:endParaRPr lang="en-US" sz="788" dirty="0"/>
            </a:p>
          </p:txBody>
        </p:sp>
        <p:sp>
          <p:nvSpPr>
            <p:cNvPr id="24" name="Shape 17"/>
            <p:cNvSpPr/>
            <p:nvPr/>
          </p:nvSpPr>
          <p:spPr>
            <a:xfrm>
              <a:off x="228600" y="3393281"/>
              <a:ext cx="4114800" cy="2837352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 18"/>
            <p:cNvSpPr/>
            <p:nvPr/>
          </p:nvSpPr>
          <p:spPr>
            <a:xfrm>
              <a:off x="400050" y="3564731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6E549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Roteiro da Dinâmica</a:t>
              </a:r>
              <a:endParaRPr lang="en-US" sz="1125" dirty="0"/>
            </a:p>
          </p:txBody>
        </p:sp>
        <p:sp>
          <p:nvSpPr>
            <p:cNvPr id="26" name="Shape 19"/>
            <p:cNvSpPr/>
            <p:nvPr/>
          </p:nvSpPr>
          <p:spPr>
            <a:xfrm>
              <a:off x="342492" y="3899186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Text 20"/>
            <p:cNvSpPr/>
            <p:nvPr/>
          </p:nvSpPr>
          <p:spPr>
            <a:xfrm>
              <a:off x="400050" y="3893344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900" dirty="0"/>
            </a:p>
          </p:txBody>
        </p:sp>
        <p:sp>
          <p:nvSpPr>
            <p:cNvPr id="28" name="Text 21"/>
            <p:cNvSpPr/>
            <p:nvPr/>
          </p:nvSpPr>
          <p:spPr>
            <a:xfrm>
              <a:off x="714375" y="3893344"/>
              <a:ext cx="352901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repositório compartilhado</a:t>
              </a:r>
              <a:endParaRPr lang="en-US" sz="1013" dirty="0"/>
            </a:p>
          </p:txBody>
        </p:sp>
        <p:sp>
          <p:nvSpPr>
            <p:cNvPr id="29" name="Text 22"/>
            <p:cNvSpPr/>
            <p:nvPr/>
          </p:nvSpPr>
          <p:spPr>
            <a:xfrm>
              <a:off x="714375" y="4120493"/>
              <a:ext cx="3529013" cy="3200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 membro cria o repositório no GitHub e adiciona os demais como colaboradores.</a:t>
              </a:r>
              <a:endParaRPr lang="en-US" sz="900" dirty="0"/>
            </a:p>
          </p:txBody>
        </p:sp>
        <p:sp>
          <p:nvSpPr>
            <p:cNvPr id="30" name="Shape 23"/>
            <p:cNvSpPr/>
            <p:nvPr/>
          </p:nvSpPr>
          <p:spPr>
            <a:xfrm>
              <a:off x="342491" y="4554810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Text 24"/>
            <p:cNvSpPr/>
            <p:nvPr/>
          </p:nvSpPr>
          <p:spPr>
            <a:xfrm>
              <a:off x="400050" y="4554810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32" name="Text 25"/>
            <p:cNvSpPr/>
            <p:nvPr/>
          </p:nvSpPr>
          <p:spPr>
            <a:xfrm>
              <a:off x="714375" y="4554810"/>
              <a:ext cx="352901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Clonar repositório</a:t>
              </a:r>
              <a:endParaRPr lang="en-US" sz="1013" dirty="0"/>
            </a:p>
          </p:txBody>
        </p:sp>
        <p:sp>
          <p:nvSpPr>
            <p:cNvPr id="33" name="Text 26"/>
            <p:cNvSpPr/>
            <p:nvPr/>
          </p:nvSpPr>
          <p:spPr>
            <a:xfrm>
              <a:off x="714375" y="4781959"/>
              <a:ext cx="3529013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Cada membro clona o repositório para sua máquina local.</a:t>
              </a:r>
              <a:endParaRPr lang="en-US" sz="900" dirty="0"/>
            </a:p>
          </p:txBody>
        </p:sp>
        <p:sp>
          <p:nvSpPr>
            <p:cNvPr id="34" name="Shape 27"/>
            <p:cNvSpPr/>
            <p:nvPr/>
          </p:nvSpPr>
          <p:spPr>
            <a:xfrm>
              <a:off x="335756" y="5056268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Text 28"/>
            <p:cNvSpPr/>
            <p:nvPr/>
          </p:nvSpPr>
          <p:spPr>
            <a:xfrm>
              <a:off x="400050" y="5056268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900" dirty="0"/>
            </a:p>
          </p:txBody>
        </p:sp>
        <p:sp>
          <p:nvSpPr>
            <p:cNvPr id="36" name="Text 29"/>
            <p:cNvSpPr/>
            <p:nvPr/>
          </p:nvSpPr>
          <p:spPr>
            <a:xfrm>
              <a:off x="714375" y="5056268"/>
              <a:ext cx="352901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branches</a:t>
              </a:r>
              <a:endParaRPr lang="en-US" sz="1013" dirty="0"/>
            </a:p>
          </p:txBody>
        </p:sp>
        <p:sp>
          <p:nvSpPr>
            <p:cNvPr id="37" name="Text 30"/>
            <p:cNvSpPr/>
            <p:nvPr/>
          </p:nvSpPr>
          <p:spPr>
            <a:xfrm>
              <a:off x="714375" y="5283417"/>
              <a:ext cx="3529013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Cada membro cria um branch para sua funcionalidade.</a:t>
              </a:r>
              <a:endParaRPr lang="en-US" sz="900" dirty="0"/>
            </a:p>
          </p:txBody>
        </p:sp>
        <p:sp>
          <p:nvSpPr>
            <p:cNvPr id="38" name="Shape 31"/>
            <p:cNvSpPr/>
            <p:nvPr/>
          </p:nvSpPr>
          <p:spPr>
            <a:xfrm>
              <a:off x="325755" y="5557726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Text 32"/>
            <p:cNvSpPr/>
            <p:nvPr/>
          </p:nvSpPr>
          <p:spPr>
            <a:xfrm>
              <a:off x="400050" y="5557726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4</a:t>
              </a:r>
              <a:endParaRPr lang="en-US" sz="900" dirty="0"/>
            </a:p>
          </p:txBody>
        </p:sp>
        <p:sp>
          <p:nvSpPr>
            <p:cNvPr id="40" name="Text 33"/>
            <p:cNvSpPr/>
            <p:nvPr/>
          </p:nvSpPr>
          <p:spPr>
            <a:xfrm>
              <a:off x="714375" y="5557726"/>
              <a:ext cx="352901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Integrar commits</a:t>
              </a:r>
              <a:endParaRPr lang="en-US" sz="1013" dirty="0"/>
            </a:p>
          </p:txBody>
        </p:sp>
        <p:sp>
          <p:nvSpPr>
            <p:cNvPr id="41" name="Text 34"/>
            <p:cNvSpPr/>
            <p:nvPr/>
          </p:nvSpPr>
          <p:spPr>
            <a:xfrm>
              <a:off x="714375" y="5784875"/>
              <a:ext cx="3529013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Realizar merge dos branches no branch principal.</a:t>
              </a:r>
              <a:endParaRPr lang="en-US" sz="900" dirty="0"/>
            </a:p>
          </p:txBody>
        </p:sp>
        <p:sp>
          <p:nvSpPr>
            <p:cNvPr id="42" name="Shape 35"/>
            <p:cNvSpPr/>
            <p:nvPr/>
          </p:nvSpPr>
          <p:spPr>
            <a:xfrm>
              <a:off x="4572000" y="842963"/>
              <a:ext cx="4343400" cy="384233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Shape 36"/>
            <p:cNvSpPr/>
            <p:nvPr/>
          </p:nvSpPr>
          <p:spPr>
            <a:xfrm>
              <a:off x="4572000" y="842963"/>
              <a:ext cx="28575" cy="3842333"/>
            </a:xfrm>
            <a:prstGeom prst="rect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Text 37"/>
            <p:cNvSpPr/>
            <p:nvPr/>
          </p:nvSpPr>
          <p:spPr>
            <a:xfrm>
              <a:off x="4743450" y="1014413"/>
              <a:ext cx="40719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6E549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Fluxo de Trabalho em Equipe</a:t>
              </a:r>
              <a:endParaRPr lang="en-US" sz="1125" dirty="0"/>
            </a:p>
          </p:txBody>
        </p:sp>
        <p:pic>
          <p:nvPicPr>
            <p:cNvPr id="45" name="Image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3450" y="1343025"/>
              <a:ext cx="3600450" cy="2560448"/>
            </a:xfrm>
            <a:prstGeom prst="rect">
              <a:avLst/>
            </a:prstGeom>
          </p:spPr>
        </p:pic>
        <p:sp>
          <p:nvSpPr>
            <p:cNvPr id="46" name="Text 38"/>
            <p:cNvSpPr/>
            <p:nvPr/>
          </p:nvSpPr>
          <p:spPr>
            <a:xfrm>
              <a:off x="4743450" y="4017773"/>
              <a:ext cx="4071938" cy="5143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 fluxo de trabalho colaborativo permite que múltiplos desenvolvedores trabalhem no mesmo projeto sem conflitos, usando branches para isolar as mudanças.</a:t>
              </a:r>
              <a:endParaRPr lang="en-US" sz="900" dirty="0"/>
            </a:p>
          </p:txBody>
        </p:sp>
        <p:sp>
          <p:nvSpPr>
            <p:cNvPr id="47" name="Shape 39"/>
            <p:cNvSpPr/>
            <p:nvPr/>
          </p:nvSpPr>
          <p:spPr>
            <a:xfrm>
              <a:off x="4572000" y="4875023"/>
              <a:ext cx="4343400" cy="2590112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Text 40"/>
            <p:cNvSpPr/>
            <p:nvPr/>
          </p:nvSpPr>
          <p:spPr>
            <a:xfrm>
              <a:off x="4743450" y="5046473"/>
              <a:ext cx="40719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Dicas para Colaboração</a:t>
              </a:r>
              <a:endParaRPr lang="en-US" sz="1125" dirty="0"/>
            </a:p>
          </p:txBody>
        </p:sp>
        <p:pic>
          <p:nvPicPr>
            <p:cNvPr id="49" name="Image 6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43450" y="5397940"/>
              <a:ext cx="128588" cy="128588"/>
            </a:xfrm>
            <a:prstGeom prst="rect">
              <a:avLst/>
            </a:prstGeom>
          </p:spPr>
        </p:pic>
        <p:sp>
          <p:nvSpPr>
            <p:cNvPr id="50" name="Text 41"/>
            <p:cNvSpPr/>
            <p:nvPr/>
          </p:nvSpPr>
          <p:spPr>
            <a:xfrm>
              <a:off x="4963455" y="5389373"/>
              <a:ext cx="833531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Pull frequente</a:t>
              </a:r>
              <a:endParaRPr lang="en-US" sz="900" dirty="0"/>
            </a:p>
          </p:txBody>
        </p:sp>
        <p:sp>
          <p:nvSpPr>
            <p:cNvPr id="51" name="Text 42"/>
            <p:cNvSpPr/>
            <p:nvPr/>
          </p:nvSpPr>
          <p:spPr>
            <a:xfrm>
              <a:off x="5725548" y="5389373"/>
              <a:ext cx="2568234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Atualize seu repositório local regularmente com</a:t>
              </a:r>
              <a:endParaRPr lang="en-US" sz="900" dirty="0"/>
            </a:p>
          </p:txBody>
        </p:sp>
        <p:sp>
          <p:nvSpPr>
            <p:cNvPr id="52" name="Text 43"/>
            <p:cNvSpPr/>
            <p:nvPr/>
          </p:nvSpPr>
          <p:spPr>
            <a:xfrm>
              <a:off x="4947382" y="5495748"/>
              <a:ext cx="3536100" cy="2993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git pull</a:t>
              </a:r>
              <a:endParaRPr lang="en-US" sz="900" dirty="0"/>
            </a:p>
          </p:txBody>
        </p:sp>
        <p:pic>
          <p:nvPicPr>
            <p:cNvPr id="53" name="Image 7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43450" y="5830807"/>
              <a:ext cx="128588" cy="128588"/>
            </a:xfrm>
            <a:prstGeom prst="rect">
              <a:avLst/>
            </a:prstGeom>
          </p:spPr>
        </p:pic>
        <p:sp>
          <p:nvSpPr>
            <p:cNvPr id="54" name="Text 44"/>
            <p:cNvSpPr/>
            <p:nvPr/>
          </p:nvSpPr>
          <p:spPr>
            <a:xfrm>
              <a:off x="4963455" y="5822240"/>
              <a:ext cx="1195741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Commits descritivos</a:t>
              </a:r>
              <a:endParaRPr lang="en-US" sz="900" dirty="0"/>
            </a:p>
          </p:txBody>
        </p:sp>
        <p:sp>
          <p:nvSpPr>
            <p:cNvPr id="55" name="Text 45"/>
            <p:cNvSpPr/>
            <p:nvPr/>
          </p:nvSpPr>
          <p:spPr>
            <a:xfrm>
              <a:off x="4947382" y="5888870"/>
              <a:ext cx="3667311" cy="28859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Use mensagens claras que expliquem o que foi alterado</a:t>
              </a:r>
              <a:endParaRPr lang="en-US" sz="900" dirty="0"/>
            </a:p>
          </p:txBody>
        </p:sp>
        <p:pic>
          <p:nvPicPr>
            <p:cNvPr id="56" name="Image 8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3450" y="6242242"/>
              <a:ext cx="112514" cy="128588"/>
            </a:xfrm>
            <a:prstGeom prst="rect">
              <a:avLst/>
            </a:prstGeom>
          </p:spPr>
        </p:pic>
        <p:sp>
          <p:nvSpPr>
            <p:cNvPr id="57" name="Text 46"/>
            <p:cNvSpPr/>
            <p:nvPr/>
          </p:nvSpPr>
          <p:spPr>
            <a:xfrm>
              <a:off x="4947382" y="6233675"/>
              <a:ext cx="1297316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Branches organizados</a:t>
              </a:r>
              <a:endParaRPr lang="en-US" sz="900" dirty="0"/>
            </a:p>
          </p:txBody>
        </p:sp>
        <p:sp>
          <p:nvSpPr>
            <p:cNvPr id="58" name="Text 47"/>
            <p:cNvSpPr/>
            <p:nvPr/>
          </p:nvSpPr>
          <p:spPr>
            <a:xfrm>
              <a:off x="4929075" y="6382103"/>
              <a:ext cx="3647833" cy="28859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Use nomes descritivos para os branches (ex: feature/login)</a:t>
              </a:r>
              <a:endParaRPr lang="en-US" sz="900" dirty="0"/>
            </a:p>
          </p:txBody>
        </p:sp>
        <p:pic>
          <p:nvPicPr>
            <p:cNvPr id="59" name="Image 9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3450" y="6653678"/>
              <a:ext cx="112514" cy="128588"/>
            </a:xfrm>
            <a:prstGeom prst="rect">
              <a:avLst/>
            </a:prstGeom>
          </p:spPr>
        </p:pic>
        <p:sp>
          <p:nvSpPr>
            <p:cNvPr id="60" name="Text 48"/>
            <p:cNvSpPr/>
            <p:nvPr/>
          </p:nvSpPr>
          <p:spPr>
            <a:xfrm>
              <a:off x="4947382" y="6645111"/>
              <a:ext cx="827280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Pull Requests</a:t>
              </a:r>
              <a:endParaRPr lang="en-US" sz="900" dirty="0"/>
            </a:p>
          </p:txBody>
        </p:sp>
        <p:sp>
          <p:nvSpPr>
            <p:cNvPr id="61" name="Text 49"/>
            <p:cNvSpPr/>
            <p:nvPr/>
          </p:nvSpPr>
          <p:spPr>
            <a:xfrm>
              <a:off x="4938368" y="6739577"/>
              <a:ext cx="3629248" cy="28859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Revisem o código uns dos outros antes de integrar ao branch principal</a:t>
              </a:r>
              <a:endParaRPr lang="en-US" sz="900" dirty="0"/>
            </a:p>
          </p:txBody>
        </p:sp>
        <p:pic>
          <p:nvPicPr>
            <p:cNvPr id="62" name="Image 10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43450" y="7065113"/>
              <a:ext cx="128588" cy="128588"/>
            </a:xfrm>
            <a:prstGeom prst="rect">
              <a:avLst/>
            </a:prstGeom>
          </p:spPr>
        </p:pic>
        <p:sp>
          <p:nvSpPr>
            <p:cNvPr id="63" name="Text 50"/>
            <p:cNvSpPr/>
            <p:nvPr/>
          </p:nvSpPr>
          <p:spPr>
            <a:xfrm>
              <a:off x="4963455" y="7056546"/>
              <a:ext cx="1322598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Resolução de conflitos</a:t>
              </a:r>
              <a:endParaRPr lang="en-US" sz="900" dirty="0"/>
            </a:p>
          </p:txBody>
        </p:sp>
        <p:sp>
          <p:nvSpPr>
            <p:cNvPr id="64" name="Text 51"/>
            <p:cNvSpPr/>
            <p:nvPr/>
          </p:nvSpPr>
          <p:spPr>
            <a:xfrm>
              <a:off x="6214616" y="7056546"/>
              <a:ext cx="2536366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Comuniquem-se ao resolver conflitos de merge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>
            <a:extLst>
              <a:ext uri="{FF2B5EF4-FFF2-40B4-BE49-F238E27FC236}">
                <a16:creationId xmlns:a16="http://schemas.microsoft.com/office/drawing/2014/main" id="{FA752A36-0EFB-12E8-6496-38CC5254DF21}"/>
              </a:ext>
            </a:extLst>
          </p:cNvPr>
          <p:cNvGrpSpPr/>
          <p:nvPr/>
        </p:nvGrpSpPr>
        <p:grpSpPr>
          <a:xfrm>
            <a:off x="10378" y="-188"/>
            <a:ext cx="9133622" cy="5143687"/>
            <a:chOff x="0" y="0"/>
            <a:chExt cx="9144000" cy="5477526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477526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Tarefa para Casa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880858"/>
              <a:ext cx="4114800" cy="187294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880858"/>
              <a:ext cx="28575" cy="1872946"/>
            </a:xfrm>
            <a:prstGeom prst="rect">
              <a:avLst/>
            </a:prstGeom>
            <a:solidFill>
              <a:srgbClr val="FC6D26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 3"/>
            <p:cNvSpPr/>
            <p:nvPr/>
          </p:nvSpPr>
          <p:spPr>
            <a:xfrm>
              <a:off x="365754" y="1018012"/>
              <a:ext cx="3911929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Projeto com README.md</a:t>
              </a:r>
              <a:endParaRPr lang="en-US" sz="135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365754" y="1380628"/>
              <a:ext cx="3911929" cy="3319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Crie um </a:t>
              </a:r>
              <a:r>
                <a:rPr lang="en-US" sz="1013" dirty="0" err="1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projeto</a:t>
              </a: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</a:t>
              </a:r>
              <a:r>
                <a:rPr lang="en-US" sz="1013" dirty="0" err="1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simles</a:t>
              </a: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com um arquivo README.md bem estruturado e faça o upload para o GitHub.</a:t>
              </a:r>
              <a:endParaRPr lang="en-US" sz="1013" dirty="0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54" y="1863793"/>
              <a:ext cx="142875" cy="142875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600047" y="1840939"/>
              <a:ext cx="2543733" cy="1671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 </a:t>
              </a:r>
              <a:r>
                <a:rPr lang="en-US" sz="1013" dirty="0" err="1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projeto</a:t>
              </a: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</a:t>
              </a:r>
              <a:r>
                <a:rPr lang="en-US" sz="1013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simles</a:t>
              </a: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com README.md</a:t>
              </a:r>
              <a:endParaRPr lang="en-US" sz="1013" dirty="0"/>
            </a:p>
          </p:txBody>
        </p:sp>
        <p:pic>
          <p:nvPicPr>
            <p:cNvPr id="1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54" y="2122363"/>
              <a:ext cx="142875" cy="142875"/>
            </a:xfrm>
            <a:prstGeom prst="rect">
              <a:avLst/>
            </a:prstGeom>
          </p:spPr>
        </p:pic>
        <p:sp>
          <p:nvSpPr>
            <p:cNvPr id="11" name="Text 6"/>
            <p:cNvSpPr/>
            <p:nvPr/>
          </p:nvSpPr>
          <p:spPr>
            <a:xfrm>
              <a:off x="600047" y="2099509"/>
              <a:ext cx="2422680" cy="1671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Subir no GitHub com ao menos 1 commit</a:t>
              </a:r>
              <a:endParaRPr lang="en-US" sz="1013" dirty="0"/>
            </a:p>
          </p:txBody>
        </p:sp>
        <p:pic>
          <p:nvPicPr>
            <p:cNvPr id="12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5754" y="2380934"/>
              <a:ext cx="142875" cy="142875"/>
            </a:xfrm>
            <a:prstGeom prst="rect">
              <a:avLst/>
            </a:prstGeom>
          </p:spPr>
        </p:pic>
        <p:sp>
          <p:nvSpPr>
            <p:cNvPr id="13" name="Text 7"/>
            <p:cNvSpPr/>
            <p:nvPr/>
          </p:nvSpPr>
          <p:spPr>
            <a:xfrm>
              <a:off x="600047" y="2358079"/>
              <a:ext cx="2908902" cy="1671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Compartilhar o link do repositório na próxima aula</a:t>
              </a:r>
              <a:endParaRPr lang="en-US" sz="1013" dirty="0"/>
            </a:p>
          </p:txBody>
        </p:sp>
        <p:sp>
          <p:nvSpPr>
            <p:cNvPr id="14" name="Shape 8"/>
            <p:cNvSpPr/>
            <p:nvPr/>
          </p:nvSpPr>
          <p:spPr>
            <a:xfrm>
              <a:off x="228600" y="2868104"/>
              <a:ext cx="4114800" cy="2285777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Shape 9"/>
            <p:cNvSpPr/>
            <p:nvPr/>
          </p:nvSpPr>
          <p:spPr>
            <a:xfrm>
              <a:off x="228600" y="2868104"/>
              <a:ext cx="28575" cy="2285777"/>
            </a:xfrm>
            <a:prstGeom prst="rect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10"/>
            <p:cNvSpPr/>
            <p:nvPr/>
          </p:nvSpPr>
          <p:spPr>
            <a:xfrm>
              <a:off x="342900" y="3003835"/>
              <a:ext cx="2197764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Criar pasta e inicializar Git</a:t>
              </a:r>
              <a:endParaRPr lang="en-US" sz="900" dirty="0"/>
            </a:p>
          </p:txBody>
        </p:sp>
        <p:sp>
          <p:nvSpPr>
            <p:cNvPr id="17" name="Text 11"/>
            <p:cNvSpPr/>
            <p:nvPr/>
          </p:nvSpPr>
          <p:spPr>
            <a:xfrm>
              <a:off x="342900" y="3209553"/>
              <a:ext cx="414393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mkdir</a:t>
              </a:r>
              <a:endParaRPr lang="en-US" sz="900" dirty="0"/>
            </a:p>
          </p:txBody>
        </p:sp>
        <p:sp>
          <p:nvSpPr>
            <p:cNvPr id="18" name="Text 12"/>
            <p:cNvSpPr/>
            <p:nvPr/>
          </p:nvSpPr>
          <p:spPr>
            <a:xfrm>
              <a:off x="754447" y="3209553"/>
              <a:ext cx="825940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meu-projeto</a:t>
              </a:r>
              <a:endParaRPr lang="en-US" sz="900" dirty="0"/>
            </a:p>
          </p:txBody>
        </p:sp>
        <p:sp>
          <p:nvSpPr>
            <p:cNvPr id="19" name="Text 13"/>
            <p:cNvSpPr/>
            <p:nvPr/>
          </p:nvSpPr>
          <p:spPr>
            <a:xfrm>
              <a:off x="1508950" y="3209553"/>
              <a:ext cx="345802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&amp;&amp;</a:t>
              </a:r>
              <a:endParaRPr lang="en-US" sz="900" dirty="0"/>
            </a:p>
          </p:txBody>
        </p:sp>
        <p:sp>
          <p:nvSpPr>
            <p:cNvPr id="20" name="Text 14"/>
            <p:cNvSpPr/>
            <p:nvPr/>
          </p:nvSpPr>
          <p:spPr>
            <a:xfrm>
              <a:off x="1783314" y="3209553"/>
              <a:ext cx="208620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cd</a:t>
              </a:r>
              <a:endParaRPr lang="en-US" sz="900" dirty="0"/>
            </a:p>
          </p:txBody>
        </p:sp>
        <p:sp>
          <p:nvSpPr>
            <p:cNvPr id="21" name="Text 15"/>
            <p:cNvSpPr/>
            <p:nvPr/>
          </p:nvSpPr>
          <p:spPr>
            <a:xfrm>
              <a:off x="1989088" y="3209553"/>
              <a:ext cx="825940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meu-projeto</a:t>
              </a:r>
              <a:endParaRPr lang="en-US" sz="900" dirty="0"/>
            </a:p>
          </p:txBody>
        </p:sp>
        <p:sp>
          <p:nvSpPr>
            <p:cNvPr id="22" name="Text 16"/>
            <p:cNvSpPr/>
            <p:nvPr/>
          </p:nvSpPr>
          <p:spPr>
            <a:xfrm>
              <a:off x="342900" y="3415271"/>
              <a:ext cx="620167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init</a:t>
              </a:r>
              <a:endParaRPr lang="en-US" sz="900" dirty="0"/>
            </a:p>
          </p:txBody>
        </p:sp>
        <p:sp>
          <p:nvSpPr>
            <p:cNvPr id="23" name="Text 17"/>
            <p:cNvSpPr/>
            <p:nvPr/>
          </p:nvSpPr>
          <p:spPr>
            <a:xfrm>
              <a:off x="342900" y="3620988"/>
              <a:ext cx="1991990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Criar README.md e commitar</a:t>
              </a:r>
              <a:endParaRPr lang="en-US" sz="900" dirty="0"/>
            </a:p>
          </p:txBody>
        </p:sp>
        <p:sp>
          <p:nvSpPr>
            <p:cNvPr id="24" name="Text 18"/>
            <p:cNvSpPr/>
            <p:nvPr/>
          </p:nvSpPr>
          <p:spPr>
            <a:xfrm>
              <a:off x="342900" y="3826706"/>
              <a:ext cx="414393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touch</a:t>
              </a:r>
              <a:endParaRPr lang="en-US" sz="900" dirty="0"/>
            </a:p>
          </p:txBody>
        </p:sp>
        <p:sp>
          <p:nvSpPr>
            <p:cNvPr id="25" name="Text 19"/>
            <p:cNvSpPr/>
            <p:nvPr/>
          </p:nvSpPr>
          <p:spPr>
            <a:xfrm>
              <a:off x="754447" y="3826706"/>
              <a:ext cx="688758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README.md</a:t>
              </a:r>
              <a:endParaRPr lang="en-US" sz="900" dirty="0"/>
            </a:p>
          </p:txBody>
        </p:sp>
        <p:sp>
          <p:nvSpPr>
            <p:cNvPr id="26" name="Text 20"/>
            <p:cNvSpPr/>
            <p:nvPr/>
          </p:nvSpPr>
          <p:spPr>
            <a:xfrm>
              <a:off x="342900" y="4032424"/>
              <a:ext cx="551576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add</a:t>
              </a:r>
              <a:endParaRPr lang="en-US" sz="900" dirty="0"/>
            </a:p>
          </p:txBody>
        </p:sp>
        <p:sp>
          <p:nvSpPr>
            <p:cNvPr id="27" name="Text 21"/>
            <p:cNvSpPr/>
            <p:nvPr/>
          </p:nvSpPr>
          <p:spPr>
            <a:xfrm>
              <a:off x="891629" y="4032424"/>
              <a:ext cx="688758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README.md</a:t>
              </a:r>
              <a:endParaRPr lang="en-US" sz="900" dirty="0"/>
            </a:p>
          </p:txBody>
        </p:sp>
        <p:sp>
          <p:nvSpPr>
            <p:cNvPr id="28" name="Text 22"/>
            <p:cNvSpPr/>
            <p:nvPr/>
          </p:nvSpPr>
          <p:spPr>
            <a:xfrm>
              <a:off x="342900" y="4238141"/>
              <a:ext cx="757349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commit</a:t>
              </a:r>
              <a:endParaRPr lang="en-US" sz="900" dirty="0"/>
            </a:p>
          </p:txBody>
        </p:sp>
        <p:sp>
          <p:nvSpPr>
            <p:cNvPr id="29" name="Text 23"/>
            <p:cNvSpPr/>
            <p:nvPr/>
          </p:nvSpPr>
          <p:spPr>
            <a:xfrm>
              <a:off x="1097403" y="4238141"/>
              <a:ext cx="1649034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-m "Adiciona README.md"</a:t>
              </a:r>
              <a:endParaRPr lang="en-US" sz="900" dirty="0"/>
            </a:p>
          </p:txBody>
        </p:sp>
        <p:sp>
          <p:nvSpPr>
            <p:cNvPr id="30" name="Text 24"/>
            <p:cNvSpPr/>
            <p:nvPr/>
          </p:nvSpPr>
          <p:spPr>
            <a:xfrm>
              <a:off x="342900" y="4443859"/>
              <a:ext cx="2197764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Conectar e enviar para GitHub</a:t>
              </a:r>
              <a:endParaRPr lang="en-US" sz="900" dirty="0"/>
            </a:p>
          </p:txBody>
        </p:sp>
        <p:sp>
          <p:nvSpPr>
            <p:cNvPr id="31" name="Text 25"/>
            <p:cNvSpPr/>
            <p:nvPr/>
          </p:nvSpPr>
          <p:spPr>
            <a:xfrm>
              <a:off x="342900" y="4649577"/>
              <a:ext cx="1031714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remote add</a:t>
              </a:r>
              <a:endParaRPr lang="en-US" sz="900" dirty="0"/>
            </a:p>
          </p:txBody>
        </p:sp>
        <p:sp>
          <p:nvSpPr>
            <p:cNvPr id="32" name="Text 26"/>
            <p:cNvSpPr/>
            <p:nvPr/>
          </p:nvSpPr>
          <p:spPr>
            <a:xfrm>
              <a:off x="1371767" y="4649577"/>
              <a:ext cx="1580443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origin URL_REPOSITORIO</a:t>
              </a:r>
              <a:endParaRPr lang="en-US" sz="900" dirty="0"/>
            </a:p>
          </p:txBody>
        </p:sp>
        <p:sp>
          <p:nvSpPr>
            <p:cNvPr id="33" name="Text 27"/>
            <p:cNvSpPr/>
            <p:nvPr/>
          </p:nvSpPr>
          <p:spPr>
            <a:xfrm>
              <a:off x="342900" y="4855294"/>
              <a:ext cx="620167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push</a:t>
              </a:r>
              <a:endParaRPr lang="en-US" sz="900" dirty="0"/>
            </a:p>
          </p:txBody>
        </p:sp>
        <p:sp>
          <p:nvSpPr>
            <p:cNvPr id="34" name="Text 28"/>
            <p:cNvSpPr/>
            <p:nvPr/>
          </p:nvSpPr>
          <p:spPr>
            <a:xfrm>
              <a:off x="960220" y="4855294"/>
              <a:ext cx="1031714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-u origin main</a:t>
              </a:r>
              <a:endParaRPr lang="en-US" sz="900" dirty="0"/>
            </a:p>
          </p:txBody>
        </p:sp>
        <p:sp>
          <p:nvSpPr>
            <p:cNvPr id="35" name="Shape 29"/>
            <p:cNvSpPr/>
            <p:nvPr/>
          </p:nvSpPr>
          <p:spPr>
            <a:xfrm>
              <a:off x="4572000" y="785813"/>
              <a:ext cx="4343400" cy="3058697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99">
              <a:solidFill>
                <a:srgbClr val="6E5494"/>
              </a:solidFill>
              <a:prstDash val="soli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Text 30"/>
            <p:cNvSpPr/>
            <p:nvPr/>
          </p:nvSpPr>
          <p:spPr>
            <a:xfrm>
              <a:off x="4709154" y="922967"/>
              <a:ext cx="4140529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Meu Projeto Python</a:t>
              </a:r>
              <a:endParaRPr lang="en-US" sz="1125" dirty="0"/>
            </a:p>
          </p:txBody>
        </p:sp>
        <p:sp>
          <p:nvSpPr>
            <p:cNvPr id="37" name="Text 31"/>
            <p:cNvSpPr/>
            <p:nvPr/>
          </p:nvSpPr>
          <p:spPr>
            <a:xfrm>
              <a:off x="4709154" y="1228697"/>
              <a:ext cx="4140529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Descrição</a:t>
              </a:r>
              <a:endParaRPr lang="en-US" sz="900" dirty="0"/>
            </a:p>
          </p:txBody>
        </p:sp>
        <p:sp>
          <p:nvSpPr>
            <p:cNvPr id="38" name="Text 32"/>
            <p:cNvSpPr/>
            <p:nvPr/>
          </p:nvSpPr>
          <p:spPr>
            <a:xfrm>
              <a:off x="4709154" y="1434415"/>
              <a:ext cx="4140529" cy="2600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Este é um projeto simples desenvolvido para a aula de Desenvolvimento em Python. O objetivo é demonstrar o uso do Git e GitHub.</a:t>
              </a:r>
              <a:endParaRPr lang="en-US" sz="788" dirty="0"/>
            </a:p>
          </p:txBody>
        </p:sp>
        <p:sp>
          <p:nvSpPr>
            <p:cNvPr id="39" name="Text 33"/>
            <p:cNvSpPr/>
            <p:nvPr/>
          </p:nvSpPr>
          <p:spPr>
            <a:xfrm>
              <a:off x="4709154" y="1785854"/>
              <a:ext cx="4140529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Funcionalidades</a:t>
              </a:r>
              <a:endParaRPr lang="en-US" sz="900" dirty="0"/>
            </a:p>
          </p:txBody>
        </p:sp>
        <p:sp>
          <p:nvSpPr>
            <p:cNvPr id="40" name="Text 34"/>
            <p:cNvSpPr/>
            <p:nvPr/>
          </p:nvSpPr>
          <p:spPr>
            <a:xfrm>
              <a:off x="4846309" y="1991571"/>
              <a:ext cx="4003374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 de estrutura de projeto</a:t>
              </a:r>
              <a:endParaRPr lang="en-US" sz="788" dirty="0"/>
            </a:p>
          </p:txBody>
        </p:sp>
        <p:sp>
          <p:nvSpPr>
            <p:cNvPr id="41" name="Text 35"/>
            <p:cNvSpPr/>
            <p:nvPr/>
          </p:nvSpPr>
          <p:spPr>
            <a:xfrm>
              <a:off x="4846309" y="2164445"/>
              <a:ext cx="4003374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Demonstração de README.md</a:t>
              </a:r>
              <a:endParaRPr lang="en-US" sz="788" dirty="0"/>
            </a:p>
          </p:txBody>
        </p:sp>
        <p:sp>
          <p:nvSpPr>
            <p:cNvPr id="42" name="Text 36"/>
            <p:cNvSpPr/>
            <p:nvPr/>
          </p:nvSpPr>
          <p:spPr>
            <a:xfrm>
              <a:off x="4846309" y="2337318"/>
              <a:ext cx="4003374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Integração com Git</a:t>
              </a:r>
              <a:endParaRPr lang="en-US" sz="788" dirty="0"/>
            </a:p>
          </p:txBody>
        </p:sp>
        <p:sp>
          <p:nvSpPr>
            <p:cNvPr id="43" name="Text 37"/>
            <p:cNvSpPr/>
            <p:nvPr/>
          </p:nvSpPr>
          <p:spPr>
            <a:xfrm>
              <a:off x="4709154" y="2578754"/>
              <a:ext cx="4140529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Como usar</a:t>
              </a:r>
              <a:endParaRPr lang="en-US" sz="900" dirty="0"/>
            </a:p>
          </p:txBody>
        </p:sp>
        <p:sp>
          <p:nvSpPr>
            <p:cNvPr id="44" name="Text 38"/>
            <p:cNvSpPr/>
            <p:nvPr/>
          </p:nvSpPr>
          <p:spPr>
            <a:xfrm>
              <a:off x="4709154" y="2791616"/>
              <a:ext cx="1022114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1. Clone o repositório</a:t>
              </a:r>
              <a:endParaRPr lang="en-US" sz="788" dirty="0"/>
            </a:p>
          </p:txBody>
        </p:sp>
        <p:sp>
          <p:nvSpPr>
            <p:cNvPr id="45" name="Text 39"/>
            <p:cNvSpPr/>
            <p:nvPr/>
          </p:nvSpPr>
          <p:spPr>
            <a:xfrm>
              <a:off x="4709154" y="2921626"/>
              <a:ext cx="1383488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2. Execute o arquivo principal</a:t>
              </a:r>
              <a:endParaRPr lang="en-US" sz="788" dirty="0"/>
            </a:p>
          </p:txBody>
        </p:sp>
        <p:sp>
          <p:nvSpPr>
            <p:cNvPr id="46" name="Text 40"/>
            <p:cNvSpPr/>
            <p:nvPr/>
          </p:nvSpPr>
          <p:spPr>
            <a:xfrm>
              <a:off x="4709154" y="3051637"/>
              <a:ext cx="1327900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3. Siga as instruções na tela</a:t>
              </a:r>
              <a:endParaRPr lang="en-US" sz="788" dirty="0"/>
            </a:p>
          </p:txBody>
        </p:sp>
        <p:sp>
          <p:nvSpPr>
            <p:cNvPr id="47" name="Text 41"/>
            <p:cNvSpPr/>
            <p:nvPr/>
          </p:nvSpPr>
          <p:spPr>
            <a:xfrm>
              <a:off x="4709154" y="3265922"/>
              <a:ext cx="4140529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Autor</a:t>
              </a:r>
              <a:endParaRPr lang="en-US" sz="900" dirty="0"/>
            </a:p>
          </p:txBody>
        </p:sp>
        <p:sp>
          <p:nvSpPr>
            <p:cNvPr id="48" name="Text 42"/>
            <p:cNvSpPr/>
            <p:nvPr/>
          </p:nvSpPr>
          <p:spPr>
            <a:xfrm>
              <a:off x="4709154" y="3471639"/>
              <a:ext cx="4140529" cy="13001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5F5F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Seu Nome - Curso de Desenvolvimento em Python</a:t>
              </a:r>
              <a:endParaRPr lang="en-US" sz="788" dirty="0"/>
            </a:p>
          </p:txBody>
        </p:sp>
        <p:sp>
          <p:nvSpPr>
            <p:cNvPr id="49" name="Shape 43"/>
            <p:cNvSpPr/>
            <p:nvPr/>
          </p:nvSpPr>
          <p:spPr>
            <a:xfrm>
              <a:off x="4572000" y="3944522"/>
              <a:ext cx="4343400" cy="1290117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Shape 44"/>
            <p:cNvSpPr/>
            <p:nvPr/>
          </p:nvSpPr>
          <p:spPr>
            <a:xfrm>
              <a:off x="4572000" y="3944522"/>
              <a:ext cx="28575" cy="1290117"/>
            </a:xfrm>
            <a:prstGeom prst="rect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Text 45"/>
            <p:cNvSpPr/>
            <p:nvPr/>
          </p:nvSpPr>
          <p:spPr>
            <a:xfrm>
              <a:off x="4686300" y="4058822"/>
              <a:ext cx="4186238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Dicas para um bom README</a:t>
              </a:r>
              <a:endParaRPr lang="en-US" sz="1013" dirty="0"/>
            </a:p>
          </p:txBody>
        </p:sp>
        <p:pic>
          <p:nvPicPr>
            <p:cNvPr id="52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6300" y="4365975"/>
              <a:ext cx="85725" cy="114300"/>
            </a:xfrm>
            <a:prstGeom prst="rect">
              <a:avLst/>
            </a:prstGeom>
          </p:spPr>
        </p:pic>
        <p:sp>
          <p:nvSpPr>
            <p:cNvPr id="53" name="Text 46"/>
            <p:cNvSpPr/>
            <p:nvPr/>
          </p:nvSpPr>
          <p:spPr>
            <a:xfrm>
              <a:off x="4829175" y="4350265"/>
              <a:ext cx="1033137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Seja claro e conciso</a:t>
              </a:r>
              <a:endParaRPr lang="en-US" sz="788" dirty="0"/>
            </a:p>
          </p:txBody>
        </p:sp>
        <p:sp>
          <p:nvSpPr>
            <p:cNvPr id="54" name="Text 47"/>
            <p:cNvSpPr/>
            <p:nvPr/>
          </p:nvSpPr>
          <p:spPr>
            <a:xfrm>
              <a:off x="5790874" y="4350265"/>
              <a:ext cx="1505908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Explique o propósito do projeto</a:t>
              </a:r>
              <a:endParaRPr lang="en-US" sz="788" dirty="0"/>
            </a:p>
          </p:txBody>
        </p:sp>
        <p:pic>
          <p:nvPicPr>
            <p:cNvPr id="55" name="Image 5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86300" y="4560280"/>
              <a:ext cx="85725" cy="114300"/>
            </a:xfrm>
            <a:prstGeom prst="rect">
              <a:avLst/>
            </a:prstGeom>
          </p:spPr>
        </p:pic>
        <p:sp>
          <p:nvSpPr>
            <p:cNvPr id="56" name="Text 48"/>
            <p:cNvSpPr/>
            <p:nvPr/>
          </p:nvSpPr>
          <p:spPr>
            <a:xfrm>
              <a:off x="4829175" y="4544569"/>
              <a:ext cx="1344169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 formatação Markdown</a:t>
              </a:r>
              <a:endParaRPr lang="en-US" sz="788" dirty="0"/>
            </a:p>
          </p:txBody>
        </p:sp>
        <p:sp>
          <p:nvSpPr>
            <p:cNvPr id="57" name="Text 49"/>
            <p:cNvSpPr/>
            <p:nvPr/>
          </p:nvSpPr>
          <p:spPr>
            <a:xfrm>
              <a:off x="6101907" y="4544569"/>
              <a:ext cx="1275857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Títulos, listas, código, etc.</a:t>
              </a:r>
              <a:endParaRPr lang="en-US" sz="788" dirty="0"/>
            </a:p>
          </p:txBody>
        </p:sp>
        <p:pic>
          <p:nvPicPr>
            <p:cNvPr id="58" name="Image 6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86300" y="4754584"/>
              <a:ext cx="85725" cy="114300"/>
            </a:xfrm>
            <a:prstGeom prst="rect">
              <a:avLst/>
            </a:prstGeom>
          </p:spPr>
        </p:pic>
        <p:sp>
          <p:nvSpPr>
            <p:cNvPr id="59" name="Text 50"/>
            <p:cNvSpPr/>
            <p:nvPr/>
          </p:nvSpPr>
          <p:spPr>
            <a:xfrm>
              <a:off x="4829175" y="4738874"/>
              <a:ext cx="1244101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Inclua instruções de uso</a:t>
              </a:r>
              <a:endParaRPr lang="en-US" sz="788" dirty="0"/>
            </a:p>
          </p:txBody>
        </p:sp>
        <p:sp>
          <p:nvSpPr>
            <p:cNvPr id="60" name="Text 51"/>
            <p:cNvSpPr/>
            <p:nvPr/>
          </p:nvSpPr>
          <p:spPr>
            <a:xfrm>
              <a:off x="6001838" y="4738874"/>
              <a:ext cx="1238771" cy="1125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Como instalar e executar</a:t>
              </a:r>
              <a:endParaRPr lang="en-US" sz="788" dirty="0"/>
            </a:p>
          </p:txBody>
        </p:sp>
        <p:pic>
          <p:nvPicPr>
            <p:cNvPr id="61" name="Image 7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86300" y="4948889"/>
              <a:ext cx="85725" cy="114300"/>
            </a:xfrm>
            <a:prstGeom prst="rect">
              <a:avLst/>
            </a:prstGeom>
          </p:spPr>
        </p:pic>
        <p:sp>
          <p:nvSpPr>
            <p:cNvPr id="62" name="Text 52"/>
            <p:cNvSpPr/>
            <p:nvPr/>
          </p:nvSpPr>
          <p:spPr>
            <a:xfrm>
              <a:off x="4829175" y="4933178"/>
              <a:ext cx="1333035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Adicione sua identificação</a:t>
              </a:r>
              <a:endParaRPr lang="en-US" sz="788" dirty="0"/>
            </a:p>
          </p:txBody>
        </p:sp>
        <p:sp>
          <p:nvSpPr>
            <p:cNvPr id="63" name="Text 53"/>
            <p:cNvSpPr/>
            <p:nvPr/>
          </p:nvSpPr>
          <p:spPr>
            <a:xfrm>
              <a:off x="6090772" y="4933178"/>
              <a:ext cx="1538976" cy="1125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Nome e informações relevantes</a:t>
              </a:r>
              <a:endParaRPr lang="en-US" sz="788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Objetivos da Aula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91" y="2007394"/>
            <a:ext cx="200025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8766" y="1971675"/>
            <a:ext cx="33629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Entender o que é controle de versão.</a:t>
            </a:r>
            <a:endParaRPr lang="en-US" sz="15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91" y="2536031"/>
            <a:ext cx="257175" cy="228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25916" y="2500313"/>
            <a:ext cx="285080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Usar comandos básicos do Git.</a:t>
            </a:r>
            <a:endParaRPr lang="en-US" sz="1575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91" y="3064669"/>
            <a:ext cx="285750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554491" y="3028950"/>
            <a:ext cx="418436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Criar e sincronizar um repositório com GitHub.</a:t>
            </a:r>
            <a:endParaRPr lang="en-US" sz="15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2E55DFC-B882-B7DE-9D53-FD323ED8204F}"/>
              </a:ext>
            </a:extLst>
          </p:cNvPr>
          <p:cNvGrpSpPr/>
          <p:nvPr/>
        </p:nvGrpSpPr>
        <p:grpSpPr>
          <a:xfrm>
            <a:off x="1" y="0"/>
            <a:ext cx="9144000" cy="5143500"/>
            <a:chOff x="0" y="0"/>
            <a:chExt cx="9144000" cy="5512603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512603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 que é Git?</a:t>
              </a:r>
              <a:endParaRPr lang="en-US" sz="2025" dirty="0"/>
            </a:p>
          </p:txBody>
        </p:sp>
        <p:sp>
          <p:nvSpPr>
            <p:cNvPr id="4" name="Text 1"/>
            <p:cNvSpPr/>
            <p:nvPr/>
          </p:nvSpPr>
          <p:spPr>
            <a:xfrm>
              <a:off x="228600" y="1690083"/>
              <a:ext cx="269844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Git</a:t>
              </a:r>
              <a:endParaRPr lang="en-US" sz="1125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592931" y="1685535"/>
              <a:ext cx="3886200" cy="69249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é um sistema de controle de versão distribuído, criado por Linus Torvalds em 2005, que permite rastrear mudanças em arquivos e coordenar o trabalho entre múltiplos desenvolvedores.</a:t>
              </a:r>
              <a:endParaRPr lang="en-US" sz="1125" dirty="0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2777719"/>
              <a:ext cx="175022" cy="200025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517922" y="2749144"/>
              <a:ext cx="3273568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Sistema de controle de versão distribuído.</a:t>
              </a:r>
              <a:endParaRPr lang="en-US" sz="1350" dirty="0"/>
            </a:p>
          </p:txBody>
        </p:sp>
        <p:pic>
          <p:nvPicPr>
            <p:cNvPr id="8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600" y="3206344"/>
              <a:ext cx="200025" cy="200025"/>
            </a:xfrm>
            <a:prstGeom prst="rect">
              <a:avLst/>
            </a:prstGeom>
          </p:spPr>
        </p:pic>
        <p:sp>
          <p:nvSpPr>
            <p:cNvPr id="9" name="Text 4"/>
            <p:cNvSpPr/>
            <p:nvPr/>
          </p:nvSpPr>
          <p:spPr>
            <a:xfrm>
              <a:off x="542925" y="3177769"/>
              <a:ext cx="2520711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Armazena o histórico do código.</a:t>
              </a:r>
              <a:endParaRPr lang="en-US" sz="1350" dirty="0"/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" y="3634969"/>
              <a:ext cx="250031" cy="200025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592931" y="3606394"/>
              <a:ext cx="2377725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Permite colaboração eficiente.</a:t>
              </a:r>
              <a:endParaRPr lang="en-US" sz="1350" dirty="0"/>
            </a:p>
          </p:txBody>
        </p:sp>
        <p:pic>
          <p:nvPicPr>
            <p:cNvPr id="12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8600" y="4063594"/>
              <a:ext cx="250031" cy="200025"/>
            </a:xfrm>
            <a:prstGeom prst="rect">
              <a:avLst/>
            </a:prstGeom>
          </p:spPr>
        </p:pic>
        <p:sp>
          <p:nvSpPr>
            <p:cNvPr id="13" name="Text 6"/>
            <p:cNvSpPr/>
            <p:nvPr/>
          </p:nvSpPr>
          <p:spPr>
            <a:xfrm>
              <a:off x="592931" y="4035019"/>
              <a:ext cx="3464105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Trabalho offline com sincronização posterior.</a:t>
              </a:r>
              <a:endParaRPr lang="en-US" sz="1350" dirty="0"/>
            </a:p>
          </p:txBody>
        </p:sp>
        <p:pic>
          <p:nvPicPr>
            <p:cNvPr id="14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29325" y="842963"/>
              <a:ext cx="1428750" cy="1428750"/>
            </a:xfrm>
            <a:prstGeom prst="rect">
              <a:avLst/>
            </a:prstGeom>
          </p:spPr>
        </p:pic>
        <p:pic>
          <p:nvPicPr>
            <p:cNvPr id="15" name="Image 6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9159" y="2343135"/>
              <a:ext cx="3909054" cy="27836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Principais Comandos do Git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4983463" cy="671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28575" cy="671513"/>
          </a:xfrm>
          <a:prstGeom prst="rect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342900" y="957263"/>
            <a:ext cx="482630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init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342900" y="1228725"/>
            <a:ext cx="48263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Inicializa um novo repositório Git no diretório atual.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228600" y="1628775"/>
            <a:ext cx="4983463" cy="671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6"/>
          <p:cNvSpPr/>
          <p:nvPr/>
        </p:nvSpPr>
        <p:spPr>
          <a:xfrm>
            <a:off x="228600" y="1628775"/>
            <a:ext cx="28575" cy="671513"/>
          </a:xfrm>
          <a:prstGeom prst="rect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342900" y="1743075"/>
            <a:ext cx="482630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status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342900" y="2014538"/>
            <a:ext cx="48263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Mostra o estado atual do repositório (arquivos modificados, adicionados, etc).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228600" y="2414588"/>
            <a:ext cx="4983463" cy="671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228600" y="2414588"/>
            <a:ext cx="28575" cy="671513"/>
          </a:xfrm>
          <a:prstGeom prst="rect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342900" y="2528888"/>
            <a:ext cx="482630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add .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342900" y="2800350"/>
            <a:ext cx="48263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Adiciona todos os arquivos modificados à área de preparação (staging).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228600" y="3200400"/>
            <a:ext cx="4983463" cy="671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4"/>
          <p:cNvSpPr/>
          <p:nvPr/>
        </p:nvSpPr>
        <p:spPr>
          <a:xfrm>
            <a:off x="228600" y="3200400"/>
            <a:ext cx="28575" cy="671513"/>
          </a:xfrm>
          <a:prstGeom prst="rect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342900" y="3314700"/>
            <a:ext cx="482630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commit -m "primeiro commit"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342900" y="3586163"/>
            <a:ext cx="48263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 um novo commit com os arquivos da área de preparação e uma mensagem descritiva.</a:t>
            </a:r>
            <a:endParaRPr lang="en-US" sz="900" dirty="0"/>
          </a:p>
        </p:txBody>
      </p:sp>
      <p:sp>
        <p:nvSpPr>
          <p:cNvPr id="20" name="Shape 17"/>
          <p:cNvSpPr/>
          <p:nvPr/>
        </p:nvSpPr>
        <p:spPr>
          <a:xfrm>
            <a:off x="228600" y="3986213"/>
            <a:ext cx="4983463" cy="671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8"/>
          <p:cNvSpPr/>
          <p:nvPr/>
        </p:nvSpPr>
        <p:spPr>
          <a:xfrm>
            <a:off x="228600" y="3986213"/>
            <a:ext cx="28575" cy="671513"/>
          </a:xfrm>
          <a:prstGeom prst="rect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342900" y="4100513"/>
            <a:ext cx="482630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log</a:t>
            </a:r>
            <a:endParaRPr lang="en-US" sz="1125" dirty="0"/>
          </a:p>
        </p:txBody>
      </p:sp>
      <p:sp>
        <p:nvSpPr>
          <p:cNvPr id="23" name="Text 20"/>
          <p:cNvSpPr/>
          <p:nvPr/>
        </p:nvSpPr>
        <p:spPr>
          <a:xfrm>
            <a:off x="342900" y="4371975"/>
            <a:ext cx="48263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Mostra o histórico de commits do repositório.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5440663" y="1193006"/>
            <a:ext cx="3474709" cy="3371850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050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5" name="Text 22"/>
          <p:cNvSpPr/>
          <p:nvPr/>
        </p:nvSpPr>
        <p:spPr>
          <a:xfrm>
            <a:off x="5612113" y="1371600"/>
            <a:ext cx="3203246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Fluxo de Trabalho Básico</a:t>
            </a:r>
            <a:endParaRPr lang="en-US" sz="1125" dirty="0"/>
          </a:p>
        </p:txBody>
      </p:sp>
      <p:sp>
        <p:nvSpPr>
          <p:cNvPr id="26" name="Shape 23"/>
          <p:cNvSpPr/>
          <p:nvPr/>
        </p:nvSpPr>
        <p:spPr>
          <a:xfrm>
            <a:off x="5562107" y="1704704"/>
            <a:ext cx="171450" cy="171450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4"/>
          <p:cNvSpPr/>
          <p:nvPr/>
        </p:nvSpPr>
        <p:spPr>
          <a:xfrm>
            <a:off x="5612113" y="1700213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5840713" y="1721644"/>
            <a:ext cx="139269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Inicializar repositório com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7161972" y="1721644"/>
            <a:ext cx="37002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init</a:t>
            </a:r>
            <a:endParaRPr lang="en-US" sz="900" dirty="0"/>
          </a:p>
        </p:txBody>
      </p:sp>
      <p:pic>
        <p:nvPicPr>
          <p:cNvPr id="3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24" y="2021681"/>
            <a:ext cx="128588" cy="171450"/>
          </a:xfrm>
          <a:prstGeom prst="rect">
            <a:avLst/>
          </a:prstGeom>
        </p:spPr>
      </p:pic>
      <p:sp>
        <p:nvSpPr>
          <p:cNvPr id="31" name="Shape 27"/>
          <p:cNvSpPr/>
          <p:nvPr/>
        </p:nvSpPr>
        <p:spPr>
          <a:xfrm>
            <a:off x="5562107" y="2300288"/>
            <a:ext cx="171450" cy="171450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8"/>
          <p:cNvSpPr/>
          <p:nvPr/>
        </p:nvSpPr>
        <p:spPr>
          <a:xfrm>
            <a:off x="5612113" y="2300288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5840713" y="2300288"/>
            <a:ext cx="143717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Criar ou modificar arquivos</a:t>
            </a:r>
            <a:endParaRPr lang="en-US" sz="900" dirty="0"/>
          </a:p>
        </p:txBody>
      </p:sp>
      <p:pic>
        <p:nvPicPr>
          <p:cNvPr id="3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24" y="2621756"/>
            <a:ext cx="128588" cy="171450"/>
          </a:xfrm>
          <a:prstGeom prst="rect">
            <a:avLst/>
          </a:prstGeom>
        </p:spPr>
      </p:pic>
      <p:sp>
        <p:nvSpPr>
          <p:cNvPr id="35" name="Shape 30"/>
          <p:cNvSpPr/>
          <p:nvPr/>
        </p:nvSpPr>
        <p:spPr>
          <a:xfrm>
            <a:off x="5562107" y="2914651"/>
            <a:ext cx="171450" cy="171450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1"/>
          <p:cNvSpPr/>
          <p:nvPr/>
        </p:nvSpPr>
        <p:spPr>
          <a:xfrm>
            <a:off x="5612113" y="2900363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5840713" y="2921794"/>
            <a:ext cx="11004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Verificar status com</a:t>
            </a:r>
            <a:endParaRPr lang="en-US" sz="900" dirty="0"/>
          </a:p>
        </p:txBody>
      </p:sp>
      <p:sp>
        <p:nvSpPr>
          <p:cNvPr id="38" name="Text 33"/>
          <p:cNvSpPr/>
          <p:nvPr/>
        </p:nvSpPr>
        <p:spPr>
          <a:xfrm>
            <a:off x="6869748" y="2921794"/>
            <a:ext cx="5288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status</a:t>
            </a:r>
            <a:endParaRPr lang="en-US" sz="900" dirty="0"/>
          </a:p>
        </p:txBody>
      </p:sp>
      <p:pic>
        <p:nvPicPr>
          <p:cNvPr id="3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24" y="3221831"/>
            <a:ext cx="128588" cy="171450"/>
          </a:xfrm>
          <a:prstGeom prst="rect">
            <a:avLst/>
          </a:prstGeom>
        </p:spPr>
      </p:pic>
      <p:sp>
        <p:nvSpPr>
          <p:cNvPr id="40" name="Shape 34"/>
          <p:cNvSpPr/>
          <p:nvPr/>
        </p:nvSpPr>
        <p:spPr>
          <a:xfrm>
            <a:off x="5567601" y="3514726"/>
            <a:ext cx="171450" cy="171450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5"/>
          <p:cNvSpPr/>
          <p:nvPr/>
        </p:nvSpPr>
        <p:spPr>
          <a:xfrm>
            <a:off x="5612113" y="3500438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42" name="Text 36"/>
          <p:cNvSpPr/>
          <p:nvPr/>
        </p:nvSpPr>
        <p:spPr>
          <a:xfrm>
            <a:off x="5840713" y="3521869"/>
            <a:ext cx="129117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Adicionar arquivos com</a:t>
            </a:r>
            <a:endParaRPr lang="en-US" sz="900" dirty="0"/>
          </a:p>
        </p:txBody>
      </p:sp>
      <p:sp>
        <p:nvSpPr>
          <p:cNvPr id="43" name="Text 37"/>
          <p:cNvSpPr/>
          <p:nvPr/>
        </p:nvSpPr>
        <p:spPr>
          <a:xfrm>
            <a:off x="7060453" y="3521869"/>
            <a:ext cx="4146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add</a:t>
            </a:r>
            <a:endParaRPr lang="en-US" sz="900" dirty="0"/>
          </a:p>
        </p:txBody>
      </p:sp>
      <p:pic>
        <p:nvPicPr>
          <p:cNvPr id="44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724" y="3821906"/>
            <a:ext cx="128588" cy="171450"/>
          </a:xfrm>
          <a:prstGeom prst="rect">
            <a:avLst/>
          </a:prstGeom>
        </p:spPr>
      </p:pic>
      <p:sp>
        <p:nvSpPr>
          <p:cNvPr id="45" name="Shape 38"/>
          <p:cNvSpPr/>
          <p:nvPr/>
        </p:nvSpPr>
        <p:spPr>
          <a:xfrm>
            <a:off x="5562107" y="4100513"/>
            <a:ext cx="171450" cy="171450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6" name="Text 39"/>
          <p:cNvSpPr/>
          <p:nvPr/>
        </p:nvSpPr>
        <p:spPr>
          <a:xfrm>
            <a:off x="5612113" y="4100513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900" dirty="0"/>
          </a:p>
        </p:txBody>
      </p:sp>
      <p:sp>
        <p:nvSpPr>
          <p:cNvPr id="47" name="Text 40"/>
          <p:cNvSpPr/>
          <p:nvPr/>
        </p:nvSpPr>
        <p:spPr>
          <a:xfrm>
            <a:off x="5840713" y="4121944"/>
            <a:ext cx="99856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Criar commit com</a:t>
            </a:r>
            <a:endParaRPr lang="en-US" sz="900" dirty="0"/>
          </a:p>
        </p:txBody>
      </p:sp>
      <p:sp>
        <p:nvSpPr>
          <p:cNvPr id="48" name="Text 41"/>
          <p:cNvSpPr/>
          <p:nvPr/>
        </p:nvSpPr>
        <p:spPr>
          <a:xfrm>
            <a:off x="6767838" y="4121944"/>
            <a:ext cx="5922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commit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Repositórios Remotos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28600" y="1612702"/>
            <a:ext cx="154804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Repositórios remotos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28600" y="1612702"/>
            <a:ext cx="4121553" cy="5875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são versões do seu projeto hospedadas na internet ou em uma rede, permitindo colaboração e backup do seu código.</a:t>
            </a:r>
            <a:endParaRPr lang="en-US" sz="11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486025"/>
            <a:ext cx="250031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2931" y="2457450"/>
            <a:ext cx="205357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GitHub, GitLab, Bitbucket.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914650"/>
            <a:ext cx="200025" cy="2000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2925" y="2886075"/>
            <a:ext cx="244453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Hospedam o repositório online.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3343275"/>
            <a:ext cx="175022" cy="2000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3314700"/>
            <a:ext cx="250112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Permitem compartilhar projetos.</a:t>
            </a:r>
            <a:endParaRPr lang="en-US" sz="13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771900"/>
            <a:ext cx="175022" cy="20002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17922" y="3743325"/>
            <a:ext cx="263498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Facilitam colaboração em equipe.</a:t>
            </a:r>
            <a:endParaRPr lang="en-US" sz="1350" dirty="0"/>
          </a:p>
        </p:txBody>
      </p:sp>
      <p:sp>
        <p:nvSpPr>
          <p:cNvPr id="14" name="Shape 7"/>
          <p:cNvSpPr/>
          <p:nvPr/>
        </p:nvSpPr>
        <p:spPr>
          <a:xfrm>
            <a:off x="5200650" y="1225153"/>
            <a:ext cx="1428750" cy="1607344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4230" y="1600200"/>
            <a:ext cx="761563" cy="428625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676937" y="2143125"/>
            <a:ext cx="54758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GitHub</a:t>
            </a:r>
            <a:endParaRPr lang="en-US" sz="1125" dirty="0"/>
          </a:p>
        </p:txBody>
      </p:sp>
      <p:sp>
        <p:nvSpPr>
          <p:cNvPr id="17" name="Text 9"/>
          <p:cNvSpPr/>
          <p:nvPr/>
        </p:nvSpPr>
        <p:spPr>
          <a:xfrm>
            <a:off x="5300726" y="2518365"/>
            <a:ext cx="1300035" cy="2425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Mais popular, com foco </a:t>
            </a:r>
            <a:r>
              <a:rPr lang="en-US" sz="788" dirty="0" err="1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</a:t>
            </a: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</a:p>
          <a:p>
            <a:pPr marL="0" indent="0" algn="ctr">
              <a:buNone/>
            </a:pPr>
            <a:r>
              <a:rPr lang="en-US" sz="788" dirty="0" err="1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código</a:t>
            </a: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aberto e colaboração.</a:t>
            </a:r>
            <a:endParaRPr lang="en-US" sz="788" dirty="0"/>
          </a:p>
        </p:txBody>
      </p:sp>
      <p:sp>
        <p:nvSpPr>
          <p:cNvPr id="18" name="Shape 10"/>
          <p:cNvSpPr/>
          <p:nvPr/>
        </p:nvSpPr>
        <p:spPr>
          <a:xfrm>
            <a:off x="6858000" y="1428750"/>
            <a:ext cx="1428750" cy="1607344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450" y="1600200"/>
            <a:ext cx="1085850" cy="42862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346147" y="2143125"/>
            <a:ext cx="52386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FC6D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GitLab</a:t>
            </a:r>
            <a:endParaRPr lang="en-US" sz="1125" dirty="0"/>
          </a:p>
        </p:txBody>
      </p:sp>
      <p:sp>
        <p:nvSpPr>
          <p:cNvPr id="21" name="Text 12"/>
          <p:cNvSpPr/>
          <p:nvPr/>
        </p:nvSpPr>
        <p:spPr>
          <a:xfrm>
            <a:off x="6893154" y="2518365"/>
            <a:ext cx="1429880" cy="2425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Completo, com CI/CD </a:t>
            </a:r>
            <a:r>
              <a:rPr lang="en-US" sz="788" dirty="0" err="1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integrado</a:t>
            </a:r>
            <a:endParaRPr lang="en-US" sz="788" dirty="0">
              <a:solidFill>
                <a:srgbClr val="F5F5F5"/>
              </a:solidFill>
              <a:latin typeface="Segoe UI" pitchFamily="34" charset="0"/>
              <a:ea typeface="Segoe UI" pitchFamily="34" charset="-122"/>
              <a:cs typeface="Segoe UI" pitchFamily="34" charset="-120"/>
            </a:endParaRPr>
          </a:p>
          <a:p>
            <a:pPr marL="0" indent="0" algn="ctr">
              <a:buNone/>
            </a:pP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e ferramentas DevOps.</a:t>
            </a:r>
            <a:endParaRPr lang="en-US" sz="788" dirty="0"/>
          </a:p>
        </p:txBody>
      </p:sp>
      <p:sp>
        <p:nvSpPr>
          <p:cNvPr id="22" name="Shape 13"/>
          <p:cNvSpPr/>
          <p:nvPr/>
        </p:nvSpPr>
        <p:spPr>
          <a:xfrm>
            <a:off x="6029325" y="3264694"/>
            <a:ext cx="1428750" cy="106441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14"/>
          <p:cNvSpPr/>
          <p:nvPr/>
        </p:nvSpPr>
        <p:spPr>
          <a:xfrm>
            <a:off x="6418213" y="3436144"/>
            <a:ext cx="7224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52C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Bitbucket</a:t>
            </a:r>
            <a:endParaRPr lang="en-US" sz="1125" dirty="0"/>
          </a:p>
        </p:txBody>
      </p:sp>
      <p:sp>
        <p:nvSpPr>
          <p:cNvPr id="24" name="Text 15"/>
          <p:cNvSpPr/>
          <p:nvPr/>
        </p:nvSpPr>
        <p:spPr>
          <a:xfrm>
            <a:off x="6151042" y="3811383"/>
            <a:ext cx="1256755" cy="2425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Integração com Jira e </a:t>
            </a:r>
            <a:r>
              <a:rPr lang="en-US" sz="788" dirty="0" err="1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outras</a:t>
            </a:r>
            <a:endParaRPr lang="en-US" sz="788" dirty="0">
              <a:solidFill>
                <a:srgbClr val="F5F5F5"/>
              </a:solidFill>
              <a:latin typeface="Segoe UI" pitchFamily="34" charset="0"/>
              <a:ea typeface="Segoe UI" pitchFamily="34" charset="-122"/>
              <a:cs typeface="Segoe UI" pitchFamily="34" charset="-120"/>
            </a:endParaRPr>
          </a:p>
          <a:p>
            <a:pPr marL="0" indent="0" algn="ctr">
              <a:buNone/>
            </a:pPr>
            <a:r>
              <a:rPr lang="en-US" sz="788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ferramentas Atlassian.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Conectando Repositório Local ao GitHub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1643063"/>
            <a:ext cx="4114800" cy="110013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1643063"/>
            <a:ext cx="28575" cy="1100138"/>
          </a:xfrm>
          <a:prstGeom prst="rect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839516"/>
            <a:ext cx="1271783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remote add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1686148" y="1839516"/>
            <a:ext cx="585871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C6D2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origin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400050" y="2053828"/>
            <a:ext cx="3672474" cy="1625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https://github.com/usuario/repositorio.git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00050" y="2325291"/>
            <a:ext cx="757349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push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171715" y="2325291"/>
            <a:ext cx="1271783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C6D26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-u origin main</a:t>
            </a:r>
            <a:endParaRPr lang="en-US" sz="1125" dirty="0"/>
          </a:p>
        </p:txBody>
      </p:sp>
      <p:sp>
        <p:nvSpPr>
          <p:cNvPr id="11" name="Shape 8"/>
          <p:cNvSpPr/>
          <p:nvPr/>
        </p:nvSpPr>
        <p:spPr>
          <a:xfrm>
            <a:off x="228600" y="3028950"/>
            <a:ext cx="4114800" cy="400050"/>
          </a:xfrm>
          <a:prstGeom prst="rect">
            <a:avLst/>
          </a:prstGeom>
          <a:solidFill>
            <a:srgbClr val="FFD43B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/>
          <p:cNvSpPr/>
          <p:nvPr/>
        </p:nvSpPr>
        <p:spPr>
          <a:xfrm>
            <a:off x="228600" y="3028950"/>
            <a:ext cx="28575" cy="40005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3168253"/>
            <a:ext cx="85725" cy="11430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11225" y="3164681"/>
            <a:ext cx="357829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Antes de conectar, você precisa criar um repositório vazio no GitHub.</a:t>
            </a:r>
            <a:endParaRPr lang="en-US" sz="900" dirty="0"/>
          </a:p>
        </p:txBody>
      </p:sp>
      <p:sp>
        <p:nvSpPr>
          <p:cNvPr id="15" name="Shape 11"/>
          <p:cNvSpPr/>
          <p:nvPr/>
        </p:nvSpPr>
        <p:spPr>
          <a:xfrm>
            <a:off x="228600" y="3543300"/>
            <a:ext cx="4114800" cy="571500"/>
          </a:xfrm>
          <a:prstGeom prst="rect">
            <a:avLst/>
          </a:prstGeom>
          <a:solidFill>
            <a:srgbClr val="FFD43B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2"/>
          <p:cNvSpPr/>
          <p:nvPr/>
        </p:nvSpPr>
        <p:spPr>
          <a:xfrm>
            <a:off x="228600" y="3543300"/>
            <a:ext cx="28575" cy="57150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3682603"/>
            <a:ext cx="114300" cy="114300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546106" y="3679031"/>
            <a:ext cx="198389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nome do branch principal pode ser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2458566" y="3679031"/>
            <a:ext cx="3382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main</a:t>
            </a:r>
            <a:endParaRPr lang="en-US" sz="900" dirty="0"/>
          </a:p>
        </p:txBody>
      </p:sp>
      <p:sp>
        <p:nvSpPr>
          <p:cNvPr id="20" name="Text 15"/>
          <p:cNvSpPr/>
          <p:nvPr/>
        </p:nvSpPr>
        <p:spPr>
          <a:xfrm>
            <a:off x="2725341" y="3674076"/>
            <a:ext cx="16511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900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</a:t>
            </a:r>
            <a:endParaRPr lang="en-US" sz="900" dirty="0"/>
          </a:p>
        </p:txBody>
      </p:sp>
      <p:sp>
        <p:nvSpPr>
          <p:cNvPr id="21" name="Text 16"/>
          <p:cNvSpPr/>
          <p:nvPr/>
        </p:nvSpPr>
        <p:spPr>
          <a:xfrm>
            <a:off x="2915989" y="3679031"/>
            <a:ext cx="4463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master</a:t>
            </a:r>
            <a:endParaRPr lang="en-US" sz="900" dirty="0"/>
          </a:p>
        </p:txBody>
      </p:sp>
      <p:sp>
        <p:nvSpPr>
          <p:cNvPr id="22" name="Text 17"/>
          <p:cNvSpPr/>
          <p:nvPr/>
        </p:nvSpPr>
        <p:spPr>
          <a:xfrm>
            <a:off x="342900" y="3690550"/>
            <a:ext cx="387749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dependendo</a:t>
            </a: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da configuração do Git.</a:t>
            </a:r>
            <a:endParaRPr lang="en-US" sz="900" dirty="0"/>
          </a:p>
        </p:txBody>
      </p:sp>
      <p:sp>
        <p:nvSpPr>
          <p:cNvPr id="23" name="Shape 18"/>
          <p:cNvSpPr/>
          <p:nvPr/>
        </p:nvSpPr>
        <p:spPr>
          <a:xfrm>
            <a:off x="4572000" y="992981"/>
            <a:ext cx="4343400" cy="36004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19"/>
          <p:cNvSpPr/>
          <p:nvPr/>
        </p:nvSpPr>
        <p:spPr>
          <a:xfrm>
            <a:off x="4743450" y="1164431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Passo a Passo</a:t>
            </a:r>
            <a:endParaRPr lang="en-US" sz="1350" dirty="0"/>
          </a:p>
        </p:txBody>
      </p:sp>
      <p:sp>
        <p:nvSpPr>
          <p:cNvPr id="25" name="Shape 20"/>
          <p:cNvSpPr/>
          <p:nvPr/>
        </p:nvSpPr>
        <p:spPr>
          <a:xfrm>
            <a:off x="4743450" y="1535906"/>
            <a:ext cx="200025" cy="200025"/>
          </a:xfrm>
          <a:prstGeom prst="ellipse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1"/>
          <p:cNvSpPr/>
          <p:nvPr/>
        </p:nvSpPr>
        <p:spPr>
          <a:xfrm>
            <a:off x="4743450" y="1535906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27" name="Text 22"/>
          <p:cNvSpPr/>
          <p:nvPr/>
        </p:nvSpPr>
        <p:spPr>
          <a:xfrm>
            <a:off x="5057775" y="1535906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Crie um repositório no GitHub</a:t>
            </a:r>
            <a:endParaRPr lang="en-US" sz="1013" dirty="0"/>
          </a:p>
        </p:txBody>
      </p:sp>
      <p:sp>
        <p:nvSpPr>
          <p:cNvPr id="28" name="Text 23"/>
          <p:cNvSpPr/>
          <p:nvPr/>
        </p:nvSpPr>
        <p:spPr>
          <a:xfrm>
            <a:off x="5057775" y="1785938"/>
            <a:ext cx="37576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Acesse o GitHub e crie um novo repositório vazio (sem README, .gitignore ou licença).</a:t>
            </a:r>
            <a:endParaRPr lang="en-US" sz="900" dirty="0"/>
          </a:p>
        </p:txBody>
      </p:sp>
      <p:sp>
        <p:nvSpPr>
          <p:cNvPr id="29" name="Shape 24"/>
          <p:cNvSpPr/>
          <p:nvPr/>
        </p:nvSpPr>
        <p:spPr>
          <a:xfrm>
            <a:off x="4743450" y="2300288"/>
            <a:ext cx="200025" cy="200025"/>
          </a:xfrm>
          <a:prstGeom prst="ellipse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Text 25"/>
          <p:cNvSpPr/>
          <p:nvPr/>
        </p:nvSpPr>
        <p:spPr>
          <a:xfrm>
            <a:off x="4743450" y="2300288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31" name="Text 26"/>
          <p:cNvSpPr/>
          <p:nvPr/>
        </p:nvSpPr>
        <p:spPr>
          <a:xfrm>
            <a:off x="5057775" y="2300288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Copie a URL do repositório</a:t>
            </a:r>
            <a:endParaRPr lang="en-US" sz="1013" dirty="0"/>
          </a:p>
        </p:txBody>
      </p:sp>
      <p:sp>
        <p:nvSpPr>
          <p:cNvPr id="32" name="Text 27"/>
          <p:cNvSpPr/>
          <p:nvPr/>
        </p:nvSpPr>
        <p:spPr>
          <a:xfrm>
            <a:off x="5057775" y="2550319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Copie a URL HTTPS ou SSH do repositório criado.</a:t>
            </a:r>
            <a:endParaRPr lang="en-US" sz="900" dirty="0"/>
          </a:p>
        </p:txBody>
      </p:sp>
      <p:sp>
        <p:nvSpPr>
          <p:cNvPr id="33" name="Shape 28"/>
          <p:cNvSpPr/>
          <p:nvPr/>
        </p:nvSpPr>
        <p:spPr>
          <a:xfrm>
            <a:off x="4743450" y="2893219"/>
            <a:ext cx="200025" cy="200025"/>
          </a:xfrm>
          <a:prstGeom prst="ellipse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Text 29"/>
          <p:cNvSpPr/>
          <p:nvPr/>
        </p:nvSpPr>
        <p:spPr>
          <a:xfrm>
            <a:off x="4743450" y="2893219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5" name="Text 30"/>
          <p:cNvSpPr/>
          <p:nvPr/>
        </p:nvSpPr>
        <p:spPr>
          <a:xfrm>
            <a:off x="5057775" y="28932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Adicione o repositório remoto</a:t>
            </a:r>
            <a:endParaRPr lang="en-US" sz="1013" dirty="0"/>
          </a:p>
        </p:txBody>
      </p:sp>
      <p:sp>
        <p:nvSpPr>
          <p:cNvPr id="36" name="Text 31"/>
          <p:cNvSpPr/>
          <p:nvPr/>
        </p:nvSpPr>
        <p:spPr>
          <a:xfrm>
            <a:off x="5057775" y="3164681"/>
            <a:ext cx="90374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o comando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5890078" y="3164681"/>
            <a:ext cx="147479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remote add origin URL</a:t>
            </a:r>
            <a:endParaRPr lang="en-US" sz="900" dirty="0"/>
          </a:p>
        </p:txBody>
      </p:sp>
      <p:sp>
        <p:nvSpPr>
          <p:cNvPr id="38" name="Text 33"/>
          <p:cNvSpPr/>
          <p:nvPr/>
        </p:nvSpPr>
        <p:spPr>
          <a:xfrm>
            <a:off x="5057775" y="3164681"/>
            <a:ext cx="325381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conectar seu repositório local ao GitHub.</a:t>
            </a:r>
            <a:endParaRPr lang="en-US" sz="900" dirty="0"/>
          </a:p>
        </p:txBody>
      </p:sp>
      <p:sp>
        <p:nvSpPr>
          <p:cNvPr id="39" name="Shape 34"/>
          <p:cNvSpPr/>
          <p:nvPr/>
        </p:nvSpPr>
        <p:spPr>
          <a:xfrm>
            <a:off x="4743450" y="3657600"/>
            <a:ext cx="200025" cy="200025"/>
          </a:xfrm>
          <a:prstGeom prst="ellipse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Text 35"/>
          <p:cNvSpPr/>
          <p:nvPr/>
        </p:nvSpPr>
        <p:spPr>
          <a:xfrm>
            <a:off x="4743450" y="3657600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41" name="Text 36"/>
          <p:cNvSpPr/>
          <p:nvPr/>
        </p:nvSpPr>
        <p:spPr>
          <a:xfrm>
            <a:off x="5057775" y="3657600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Envie seus commits</a:t>
            </a:r>
            <a:endParaRPr lang="en-US" sz="1013" dirty="0"/>
          </a:p>
        </p:txBody>
      </p:sp>
      <p:sp>
        <p:nvSpPr>
          <p:cNvPr id="42" name="Text 37"/>
          <p:cNvSpPr/>
          <p:nvPr/>
        </p:nvSpPr>
        <p:spPr>
          <a:xfrm>
            <a:off x="5057775" y="3929063"/>
            <a:ext cx="3064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</a:t>
            </a:r>
            <a:endParaRPr lang="en-US" sz="900" dirty="0"/>
          </a:p>
        </p:txBody>
      </p:sp>
      <p:sp>
        <p:nvSpPr>
          <p:cNvPr id="43" name="Text 38"/>
          <p:cNvSpPr/>
          <p:nvPr/>
        </p:nvSpPr>
        <p:spPr>
          <a:xfrm>
            <a:off x="5292793" y="3929063"/>
            <a:ext cx="130323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push -u origin main</a:t>
            </a:r>
            <a:endParaRPr lang="en-US" sz="900" dirty="0"/>
          </a:p>
        </p:txBody>
      </p:sp>
      <p:sp>
        <p:nvSpPr>
          <p:cNvPr id="44" name="Text 39"/>
          <p:cNvSpPr/>
          <p:nvPr/>
        </p:nvSpPr>
        <p:spPr>
          <a:xfrm>
            <a:off x="5057775" y="3929063"/>
            <a:ext cx="360290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5F5F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enviar seus commits e configurar o tracking.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Clonar um Projeto Existente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1307306"/>
            <a:ext cx="4114800" cy="8572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1307306"/>
            <a:ext cx="28575" cy="857250"/>
          </a:xfrm>
          <a:prstGeom prst="rect">
            <a:avLst/>
          </a:prstGeom>
          <a:solidFill>
            <a:srgbClr val="6E549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509117"/>
            <a:ext cx="9974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050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git clone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00037" y="1828877"/>
            <a:ext cx="4069823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https://github.com/usuario/repositorio.git</a:t>
            </a:r>
            <a:endParaRPr lang="en-US" sz="1200" b="1" dirty="0"/>
          </a:p>
        </p:txBody>
      </p:sp>
      <p:sp>
        <p:nvSpPr>
          <p:cNvPr id="8" name="Shape 5"/>
          <p:cNvSpPr/>
          <p:nvPr/>
        </p:nvSpPr>
        <p:spPr>
          <a:xfrm>
            <a:off x="228600" y="2336006"/>
            <a:ext cx="4114800" cy="19431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400050" y="2507456"/>
            <a:ext cx="38433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que acontece ao clonar?</a:t>
            </a:r>
            <a:endParaRPr lang="en-US" sz="13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901786"/>
            <a:ext cx="142875" cy="14287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57225" y="2878931"/>
            <a:ext cx="274473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Baixa todo o histórico e arquivos do repositório</a:t>
            </a:r>
            <a:endParaRPr lang="en-US" sz="1013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3208967"/>
            <a:ext cx="178594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92944" y="3186113"/>
            <a:ext cx="263579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Configura automaticamente o remote "origin"</a:t>
            </a:r>
            <a:endParaRPr lang="en-US" sz="101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516148"/>
            <a:ext cx="125016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39366" y="3493294"/>
            <a:ext cx="3180727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 um branch local que acompanha o branch remoto</a:t>
            </a:r>
            <a:endParaRPr lang="en-US" sz="1013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3823329"/>
            <a:ext cx="160734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75084" y="3800475"/>
            <a:ext cx="250148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 uma pasta com o nome do repositório</a:t>
            </a:r>
            <a:endParaRPr lang="en-US" sz="1013" dirty="0"/>
          </a:p>
        </p:txBody>
      </p:sp>
      <p:sp>
        <p:nvSpPr>
          <p:cNvPr id="18" name="Shape 11"/>
          <p:cNvSpPr/>
          <p:nvPr/>
        </p:nvSpPr>
        <p:spPr>
          <a:xfrm>
            <a:off x="4572000" y="1257300"/>
            <a:ext cx="4343400" cy="22860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2"/>
          <p:cNvSpPr/>
          <p:nvPr/>
        </p:nvSpPr>
        <p:spPr>
          <a:xfrm>
            <a:off x="4743450" y="1428750"/>
            <a:ext cx="4071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Como Clonar um Repositório</a:t>
            </a:r>
            <a:endParaRPr lang="en-US" sz="1350" dirty="0"/>
          </a:p>
        </p:txBody>
      </p:sp>
      <p:sp>
        <p:nvSpPr>
          <p:cNvPr id="20" name="Shape 13"/>
          <p:cNvSpPr/>
          <p:nvPr/>
        </p:nvSpPr>
        <p:spPr>
          <a:xfrm>
            <a:off x="4679156" y="1794867"/>
            <a:ext cx="200025" cy="200025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4"/>
          <p:cNvSpPr/>
          <p:nvPr/>
        </p:nvSpPr>
        <p:spPr>
          <a:xfrm>
            <a:off x="4743450" y="1800225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22" name="Text 15"/>
          <p:cNvSpPr/>
          <p:nvPr/>
        </p:nvSpPr>
        <p:spPr>
          <a:xfrm>
            <a:off x="5057775" y="1803797"/>
            <a:ext cx="2994989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Encontre o repositório que deseja clonar no GitHub</a:t>
            </a:r>
            <a:endParaRPr lang="en-US" sz="1013" dirty="0"/>
          </a:p>
        </p:txBody>
      </p:sp>
      <p:sp>
        <p:nvSpPr>
          <p:cNvPr id="23" name="Shape 16"/>
          <p:cNvSpPr/>
          <p:nvPr/>
        </p:nvSpPr>
        <p:spPr>
          <a:xfrm>
            <a:off x="4705690" y="2114550"/>
            <a:ext cx="200025" cy="200025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17"/>
          <p:cNvSpPr/>
          <p:nvPr/>
        </p:nvSpPr>
        <p:spPr>
          <a:xfrm>
            <a:off x="4743450" y="2114550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5057775" y="2143125"/>
            <a:ext cx="10079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Clique no botão</a:t>
            </a:r>
            <a:endParaRPr lang="en-US" sz="1013" dirty="0"/>
          </a:p>
        </p:txBody>
      </p:sp>
      <p:sp>
        <p:nvSpPr>
          <p:cNvPr id="26" name="Text 19"/>
          <p:cNvSpPr/>
          <p:nvPr/>
        </p:nvSpPr>
        <p:spPr>
          <a:xfrm>
            <a:off x="5994304" y="2143125"/>
            <a:ext cx="3929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Code</a:t>
            </a:r>
            <a:endParaRPr lang="en-US" sz="1013" dirty="0"/>
          </a:p>
        </p:txBody>
      </p:sp>
      <p:sp>
        <p:nvSpPr>
          <p:cNvPr id="27" name="Text 20"/>
          <p:cNvSpPr/>
          <p:nvPr/>
        </p:nvSpPr>
        <p:spPr>
          <a:xfrm>
            <a:off x="6315773" y="2143125"/>
            <a:ext cx="9220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 copie a URL</a:t>
            </a:r>
            <a:endParaRPr lang="en-US" sz="1013" dirty="0"/>
          </a:p>
        </p:txBody>
      </p:sp>
      <p:sp>
        <p:nvSpPr>
          <p:cNvPr id="28" name="Shape 21"/>
          <p:cNvSpPr/>
          <p:nvPr/>
        </p:nvSpPr>
        <p:spPr>
          <a:xfrm>
            <a:off x="4690403" y="2407443"/>
            <a:ext cx="200025" cy="200025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2"/>
          <p:cNvSpPr/>
          <p:nvPr/>
        </p:nvSpPr>
        <p:spPr>
          <a:xfrm>
            <a:off x="4743450" y="2428875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0" name="Text 23"/>
          <p:cNvSpPr/>
          <p:nvPr/>
        </p:nvSpPr>
        <p:spPr>
          <a:xfrm>
            <a:off x="5057775" y="2432447"/>
            <a:ext cx="2744791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Abra o terminal no diretório onde deseja clonar</a:t>
            </a:r>
            <a:endParaRPr lang="en-US" sz="1013" dirty="0"/>
          </a:p>
        </p:txBody>
      </p:sp>
      <p:sp>
        <p:nvSpPr>
          <p:cNvPr id="31" name="Shape 24"/>
          <p:cNvSpPr/>
          <p:nvPr/>
        </p:nvSpPr>
        <p:spPr>
          <a:xfrm>
            <a:off x="4697729" y="2736055"/>
            <a:ext cx="200025" cy="200025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5"/>
          <p:cNvSpPr/>
          <p:nvPr/>
        </p:nvSpPr>
        <p:spPr>
          <a:xfrm>
            <a:off x="4743450" y="2743200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33" name="Text 26"/>
          <p:cNvSpPr/>
          <p:nvPr/>
        </p:nvSpPr>
        <p:spPr>
          <a:xfrm>
            <a:off x="5057775" y="2771775"/>
            <a:ext cx="57180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Execute</a:t>
            </a:r>
            <a:endParaRPr lang="en-US" sz="1013" dirty="0"/>
          </a:p>
        </p:txBody>
      </p:sp>
      <p:sp>
        <p:nvSpPr>
          <p:cNvPr id="34" name="Text 27"/>
          <p:cNvSpPr/>
          <p:nvPr/>
        </p:nvSpPr>
        <p:spPr>
          <a:xfrm>
            <a:off x="5558144" y="2771775"/>
            <a:ext cx="9001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git clone URL</a:t>
            </a:r>
            <a:endParaRPr lang="en-US" sz="1013" dirty="0"/>
          </a:p>
        </p:txBody>
      </p:sp>
      <p:sp>
        <p:nvSpPr>
          <p:cNvPr id="35" name="Shape 28"/>
          <p:cNvSpPr/>
          <p:nvPr/>
        </p:nvSpPr>
        <p:spPr>
          <a:xfrm>
            <a:off x="4691197" y="3057525"/>
            <a:ext cx="200025" cy="200025"/>
          </a:xfrm>
          <a:prstGeom prst="ellipse">
            <a:avLst/>
          </a:prstGeom>
          <a:solidFill>
            <a:srgbClr val="F050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29"/>
          <p:cNvSpPr/>
          <p:nvPr/>
        </p:nvSpPr>
        <p:spPr>
          <a:xfrm>
            <a:off x="4743450" y="3057525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900" dirty="0"/>
          </a:p>
        </p:txBody>
      </p:sp>
      <p:sp>
        <p:nvSpPr>
          <p:cNvPr id="37" name="Text 30"/>
          <p:cNvSpPr/>
          <p:nvPr/>
        </p:nvSpPr>
        <p:spPr>
          <a:xfrm>
            <a:off x="5057775" y="3086100"/>
            <a:ext cx="160815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 na pasta criada com</a:t>
            </a:r>
            <a:endParaRPr lang="en-US" sz="1013" dirty="0"/>
          </a:p>
        </p:txBody>
      </p:sp>
      <p:sp>
        <p:nvSpPr>
          <p:cNvPr id="38" name="Text 31"/>
          <p:cNvSpPr/>
          <p:nvPr/>
        </p:nvSpPr>
        <p:spPr>
          <a:xfrm>
            <a:off x="6594491" y="3086100"/>
            <a:ext cx="15144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050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cd nome-do-repositorio</a:t>
            </a:r>
            <a:endParaRPr lang="en-US" sz="1013" dirty="0"/>
          </a:p>
        </p:txBody>
      </p:sp>
      <p:sp>
        <p:nvSpPr>
          <p:cNvPr id="39" name="Text 32"/>
          <p:cNvSpPr/>
          <p:nvPr/>
        </p:nvSpPr>
        <p:spPr>
          <a:xfrm>
            <a:off x="4572000" y="3771900"/>
            <a:ext cx="44148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Tipos de URL para clone:</a:t>
            </a:r>
            <a:endParaRPr lang="en-US" sz="1125" dirty="0"/>
          </a:p>
        </p:txBody>
      </p:sp>
      <p:sp>
        <p:nvSpPr>
          <p:cNvPr id="40" name="Shape 33"/>
          <p:cNvSpPr/>
          <p:nvPr/>
        </p:nvSpPr>
        <p:spPr>
          <a:xfrm>
            <a:off x="4572000" y="4043363"/>
            <a:ext cx="2228404" cy="4572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4"/>
          <p:cNvSpPr/>
          <p:nvPr/>
        </p:nvSpPr>
        <p:spPr>
          <a:xfrm>
            <a:off x="5482996" y="4121944"/>
            <a:ext cx="446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HTTPS</a:t>
            </a:r>
            <a:endParaRPr lang="en-US" sz="900" dirty="0"/>
          </a:p>
        </p:txBody>
      </p:sp>
      <p:sp>
        <p:nvSpPr>
          <p:cNvPr id="42" name="Text 35"/>
          <p:cNvSpPr/>
          <p:nvPr/>
        </p:nvSpPr>
        <p:spPr>
          <a:xfrm>
            <a:off x="4743450" y="4202713"/>
            <a:ext cx="187509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https://github.com/usuario/repo.git</a:t>
            </a:r>
            <a:endParaRPr lang="en-US" sz="900" dirty="0"/>
          </a:p>
        </p:txBody>
      </p:sp>
      <p:sp>
        <p:nvSpPr>
          <p:cNvPr id="43" name="Shape 36"/>
          <p:cNvSpPr/>
          <p:nvPr/>
        </p:nvSpPr>
        <p:spPr>
          <a:xfrm>
            <a:off x="6914704" y="4043363"/>
            <a:ext cx="2000696" cy="4572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Text 37"/>
          <p:cNvSpPr/>
          <p:nvPr/>
        </p:nvSpPr>
        <p:spPr>
          <a:xfrm>
            <a:off x="7781665" y="4121944"/>
            <a:ext cx="3064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E549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SSH</a:t>
            </a:r>
            <a:endParaRPr lang="en-US" sz="900" dirty="0"/>
          </a:p>
        </p:txBody>
      </p:sp>
      <p:sp>
        <p:nvSpPr>
          <p:cNvPr id="45" name="Text 38"/>
          <p:cNvSpPr/>
          <p:nvPr/>
        </p:nvSpPr>
        <p:spPr>
          <a:xfrm>
            <a:off x="7107306" y="4121944"/>
            <a:ext cx="168693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: git@github.com:usuario/repo.git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32BED33B-6464-F672-B11B-384D1DCF30ED}"/>
              </a:ext>
            </a:extLst>
          </p:cNvPr>
          <p:cNvGrpSpPr/>
          <p:nvPr/>
        </p:nvGrpSpPr>
        <p:grpSpPr>
          <a:xfrm>
            <a:off x="11874" y="0"/>
            <a:ext cx="9132126" cy="5143500"/>
            <a:chOff x="-9579" y="-46580"/>
            <a:chExt cx="9144000" cy="6485018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579" y="-46580"/>
              <a:ext cx="9144000" cy="6485018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Branches e Merge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842963"/>
              <a:ext cx="4114800" cy="2243138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842963"/>
              <a:ext cx="28575" cy="2243138"/>
            </a:xfrm>
            <a:prstGeom prst="rect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 3"/>
            <p:cNvSpPr/>
            <p:nvPr/>
          </p:nvSpPr>
          <p:spPr>
            <a:xfrm>
              <a:off x="400050" y="1039416"/>
              <a:ext cx="928827" cy="1625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branch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1343192" y="1039416"/>
              <a:ext cx="1700492" cy="1625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nova_funcionalidade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0050" y="1310878"/>
              <a:ext cx="1100305" cy="1625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checkout</a:t>
              </a:r>
              <a:endParaRPr lang="en-US" sz="1125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514670" y="1310878"/>
              <a:ext cx="1700492" cy="1625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nova_funcionalidade</a:t>
              </a:r>
              <a:endParaRPr lang="en-US" sz="1125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400050" y="1557338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FFFFF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// ou de forma mais simples:</a:t>
              </a:r>
              <a:endParaRPr lang="en-US" sz="1125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400050" y="1853803"/>
              <a:ext cx="1357536" cy="1625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checkout -b</a:t>
              </a:r>
              <a:endParaRPr lang="en-US" sz="1125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771901" y="1853803"/>
              <a:ext cx="1700492" cy="1625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nova_funcionalidade</a:t>
              </a:r>
              <a:endParaRPr lang="en-US" sz="1125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0050" y="2100263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FFFFF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// após finalizar o trabalho:</a:t>
              </a:r>
              <a:endParaRPr lang="en-US" sz="1125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400050" y="2396728"/>
              <a:ext cx="1100305" cy="1625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checkout</a:t>
              </a:r>
              <a:endParaRPr lang="en-US" sz="1125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1514670" y="2396728"/>
              <a:ext cx="414393" cy="1625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main</a:t>
              </a:r>
              <a:endParaRPr lang="en-US" sz="1125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400050" y="2668191"/>
              <a:ext cx="843102" cy="16252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merge</a:t>
              </a:r>
              <a:endParaRPr lang="en-US" sz="1125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257467" y="2668191"/>
              <a:ext cx="1700492" cy="1625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nova_funcionalidade</a:t>
              </a:r>
              <a:endParaRPr lang="en-US" sz="1125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228600" y="3282553"/>
              <a:ext cx="657504" cy="1428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Branches</a:t>
              </a:r>
              <a:endParaRPr lang="en-US" sz="1013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885392" y="3195929"/>
              <a:ext cx="4145133" cy="33575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(ramos) permitem desenvolver funcionalidades, corrigir bugs ou experimentar ideias sem afetar o código principal. O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328654" y="3575393"/>
              <a:ext cx="397545" cy="155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Merge</a:t>
              </a:r>
              <a:endParaRPr lang="en-US" sz="1013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821601" y="3547503"/>
              <a:ext cx="4074058" cy="33575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integra as mudanças de um branch ao outro.</a:t>
              </a:r>
              <a:endParaRPr lang="en-US" sz="1013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216434" y="3955640"/>
              <a:ext cx="4114800" cy="2248774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 20"/>
            <p:cNvSpPr/>
            <p:nvPr/>
          </p:nvSpPr>
          <p:spPr>
            <a:xfrm>
              <a:off x="400050" y="4179094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Benefícios dos Branches</a:t>
              </a:r>
              <a:endParaRPr lang="en-US" sz="1125" dirty="0"/>
            </a:p>
          </p:txBody>
        </p:sp>
        <p:pic>
          <p:nvPicPr>
            <p:cNvPr id="24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530561"/>
              <a:ext cx="112514" cy="128588"/>
            </a:xfrm>
            <a:prstGeom prst="rect">
              <a:avLst/>
            </a:prstGeom>
          </p:spPr>
        </p:pic>
        <p:sp>
          <p:nvSpPr>
            <p:cNvPr id="25" name="Text 21"/>
            <p:cNvSpPr/>
            <p:nvPr/>
          </p:nvSpPr>
          <p:spPr>
            <a:xfrm>
              <a:off x="603982" y="4521994"/>
              <a:ext cx="1487965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Desenvolvimento paralelo</a:t>
              </a:r>
              <a:endParaRPr lang="en-US" sz="900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603982" y="4527792"/>
              <a:ext cx="3495694" cy="2769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</a:t>
              </a:r>
            </a:p>
            <a:p>
              <a:pPr marL="0" indent="0">
                <a:buNone/>
              </a:pPr>
              <a:r>
                <a:rPr lang="en-US" sz="900" dirty="0" err="1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Trabalhe</a:t>
              </a: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em múltiplas funcionalidades simultaneamente</a:t>
              </a:r>
              <a:endParaRPr lang="en-US" sz="900" dirty="0"/>
            </a:p>
          </p:txBody>
        </p:sp>
        <p:pic>
          <p:nvPicPr>
            <p:cNvPr id="27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050" y="4964878"/>
              <a:ext cx="128588" cy="128588"/>
            </a:xfrm>
            <a:prstGeom prst="rect">
              <a:avLst/>
            </a:prstGeom>
          </p:spPr>
        </p:pic>
        <p:sp>
          <p:nvSpPr>
            <p:cNvPr id="28" name="Text 23"/>
            <p:cNvSpPr/>
            <p:nvPr/>
          </p:nvSpPr>
          <p:spPr>
            <a:xfrm>
              <a:off x="620055" y="4956311"/>
              <a:ext cx="674805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Isolamento</a:t>
              </a:r>
              <a:endParaRPr lang="en-US" sz="900" dirty="0"/>
            </a:p>
          </p:txBody>
        </p:sp>
        <p:sp>
          <p:nvSpPr>
            <p:cNvPr id="29" name="Text 24"/>
            <p:cNvSpPr/>
            <p:nvPr/>
          </p:nvSpPr>
          <p:spPr>
            <a:xfrm>
              <a:off x="1223423" y="4956311"/>
              <a:ext cx="2867044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Mudanças experimentais não afetam o código estável</a:t>
              </a:r>
              <a:endParaRPr lang="en-US" sz="900" dirty="0"/>
            </a:p>
          </p:txBody>
        </p:sp>
        <p:pic>
          <p:nvPicPr>
            <p:cNvPr id="30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050" y="5239187"/>
              <a:ext cx="160734" cy="128588"/>
            </a:xfrm>
            <a:prstGeom prst="rect">
              <a:avLst/>
            </a:prstGeom>
          </p:spPr>
        </p:pic>
        <p:sp>
          <p:nvSpPr>
            <p:cNvPr id="31" name="Text 25"/>
            <p:cNvSpPr/>
            <p:nvPr/>
          </p:nvSpPr>
          <p:spPr>
            <a:xfrm>
              <a:off x="652202" y="5230620"/>
              <a:ext cx="763767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Colaboração</a:t>
              </a:r>
              <a:endParaRPr lang="en-US" sz="900" dirty="0"/>
            </a:p>
          </p:txBody>
        </p:sp>
        <p:sp>
          <p:nvSpPr>
            <p:cNvPr id="32" name="Text 26"/>
            <p:cNvSpPr/>
            <p:nvPr/>
          </p:nvSpPr>
          <p:spPr>
            <a:xfrm>
              <a:off x="652202" y="5236418"/>
              <a:ext cx="3438767" cy="2769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Cada desenvolvedor pode trabalhar em seu próprio branch</a:t>
              </a:r>
              <a:endParaRPr lang="en-US" sz="900" dirty="0"/>
            </a:p>
          </p:txBody>
        </p:sp>
        <p:pic>
          <p:nvPicPr>
            <p:cNvPr id="33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050" y="5673505"/>
              <a:ext cx="128588" cy="128588"/>
            </a:xfrm>
            <a:prstGeom prst="rect">
              <a:avLst/>
            </a:prstGeom>
          </p:spPr>
        </p:pic>
        <p:sp>
          <p:nvSpPr>
            <p:cNvPr id="34" name="Text 27"/>
            <p:cNvSpPr/>
            <p:nvPr/>
          </p:nvSpPr>
          <p:spPr>
            <a:xfrm>
              <a:off x="620055" y="5664938"/>
              <a:ext cx="757461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Organização</a:t>
              </a:r>
              <a:endParaRPr lang="en-US" sz="900" dirty="0"/>
            </a:p>
          </p:txBody>
        </p:sp>
        <p:sp>
          <p:nvSpPr>
            <p:cNvPr id="35" name="Text 28"/>
            <p:cNvSpPr/>
            <p:nvPr/>
          </p:nvSpPr>
          <p:spPr>
            <a:xfrm>
              <a:off x="620055" y="5670736"/>
              <a:ext cx="3286348" cy="2769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: </a:t>
              </a:r>
            </a:p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Branches podem representar funcionalidades ou versões</a:t>
              </a:r>
              <a:endParaRPr lang="en-US" sz="900" dirty="0"/>
            </a:p>
          </p:txBody>
        </p:sp>
        <p:pic>
          <p:nvPicPr>
            <p:cNvPr id="36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72000" y="915097"/>
              <a:ext cx="4343400" cy="2025560"/>
            </a:xfrm>
            <a:prstGeom prst="rect">
              <a:avLst/>
            </a:prstGeom>
          </p:spPr>
        </p:pic>
        <p:sp>
          <p:nvSpPr>
            <p:cNvPr id="37" name="Shape 29"/>
            <p:cNvSpPr/>
            <p:nvPr/>
          </p:nvSpPr>
          <p:spPr>
            <a:xfrm>
              <a:off x="4572000" y="3655200"/>
              <a:ext cx="4343400" cy="198596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 30"/>
            <p:cNvSpPr/>
            <p:nvPr/>
          </p:nvSpPr>
          <p:spPr>
            <a:xfrm>
              <a:off x="4743450" y="3826650"/>
              <a:ext cx="40719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Fluxo de Trabalho com Branches</a:t>
              </a:r>
              <a:endParaRPr lang="en-US" sz="1125" dirty="0"/>
            </a:p>
          </p:txBody>
        </p:sp>
        <p:sp>
          <p:nvSpPr>
            <p:cNvPr id="39" name="Shape 31"/>
            <p:cNvSpPr/>
            <p:nvPr/>
          </p:nvSpPr>
          <p:spPr>
            <a:xfrm>
              <a:off x="4743450" y="4155263"/>
              <a:ext cx="171450" cy="171450"/>
            </a:xfrm>
            <a:prstGeom prst="ellipse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Text 32"/>
            <p:cNvSpPr/>
            <p:nvPr/>
          </p:nvSpPr>
          <p:spPr>
            <a:xfrm>
              <a:off x="4743450" y="4155263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900" dirty="0"/>
            </a:p>
          </p:txBody>
        </p:sp>
        <p:sp>
          <p:nvSpPr>
            <p:cNvPr id="41" name="Text 33"/>
            <p:cNvSpPr/>
            <p:nvPr/>
          </p:nvSpPr>
          <p:spPr>
            <a:xfrm>
              <a:off x="5006318" y="4155263"/>
              <a:ext cx="2377920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Crie um branch para sua nova funcionalidade</a:t>
              </a:r>
              <a:endParaRPr lang="en-US" sz="900" dirty="0"/>
            </a:p>
          </p:txBody>
        </p:sp>
        <p:sp>
          <p:nvSpPr>
            <p:cNvPr id="42" name="Shape 34"/>
            <p:cNvSpPr/>
            <p:nvPr/>
          </p:nvSpPr>
          <p:spPr>
            <a:xfrm>
              <a:off x="4743450" y="4441013"/>
              <a:ext cx="171450" cy="171450"/>
            </a:xfrm>
            <a:prstGeom prst="ellipse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Text 35"/>
            <p:cNvSpPr/>
            <p:nvPr/>
          </p:nvSpPr>
          <p:spPr>
            <a:xfrm>
              <a:off x="4743450" y="4441013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44" name="Text 36"/>
            <p:cNvSpPr/>
            <p:nvPr/>
          </p:nvSpPr>
          <p:spPr>
            <a:xfrm>
              <a:off x="5006318" y="4441013"/>
              <a:ext cx="1538920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Faça commits no seu branch</a:t>
              </a:r>
              <a:endParaRPr lang="en-US" sz="900" dirty="0"/>
            </a:p>
          </p:txBody>
        </p:sp>
        <p:sp>
          <p:nvSpPr>
            <p:cNvPr id="45" name="Shape 37"/>
            <p:cNvSpPr/>
            <p:nvPr/>
          </p:nvSpPr>
          <p:spPr>
            <a:xfrm>
              <a:off x="4743450" y="4726763"/>
              <a:ext cx="171450" cy="171450"/>
            </a:xfrm>
            <a:prstGeom prst="ellipse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Text 38"/>
            <p:cNvSpPr/>
            <p:nvPr/>
          </p:nvSpPr>
          <p:spPr>
            <a:xfrm>
              <a:off x="4743450" y="4726763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900" dirty="0"/>
            </a:p>
          </p:txBody>
        </p:sp>
        <p:sp>
          <p:nvSpPr>
            <p:cNvPr id="47" name="Text 39"/>
            <p:cNvSpPr/>
            <p:nvPr/>
          </p:nvSpPr>
          <p:spPr>
            <a:xfrm>
              <a:off x="5006318" y="4726763"/>
              <a:ext cx="1875792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Volte para o branch principal (main)</a:t>
              </a:r>
              <a:endParaRPr lang="en-US" sz="900" dirty="0"/>
            </a:p>
          </p:txBody>
        </p:sp>
        <p:sp>
          <p:nvSpPr>
            <p:cNvPr id="48" name="Shape 40"/>
            <p:cNvSpPr/>
            <p:nvPr/>
          </p:nvSpPr>
          <p:spPr>
            <a:xfrm>
              <a:off x="4743450" y="5012513"/>
              <a:ext cx="171450" cy="171450"/>
            </a:xfrm>
            <a:prstGeom prst="ellipse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Text 41"/>
            <p:cNvSpPr/>
            <p:nvPr/>
          </p:nvSpPr>
          <p:spPr>
            <a:xfrm>
              <a:off x="4743450" y="5012513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4</a:t>
              </a:r>
              <a:endParaRPr lang="en-US" sz="900" dirty="0"/>
            </a:p>
          </p:txBody>
        </p:sp>
        <p:sp>
          <p:nvSpPr>
            <p:cNvPr id="50" name="Text 42"/>
            <p:cNvSpPr/>
            <p:nvPr/>
          </p:nvSpPr>
          <p:spPr>
            <a:xfrm>
              <a:off x="5006318" y="5012513"/>
              <a:ext cx="2333216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Faça o merge do seu branch com o principal</a:t>
              </a:r>
              <a:endParaRPr lang="en-US" sz="900" dirty="0"/>
            </a:p>
          </p:txBody>
        </p:sp>
        <p:sp>
          <p:nvSpPr>
            <p:cNvPr id="51" name="Shape 43"/>
            <p:cNvSpPr/>
            <p:nvPr/>
          </p:nvSpPr>
          <p:spPr>
            <a:xfrm>
              <a:off x="4743450" y="5298263"/>
              <a:ext cx="171450" cy="171450"/>
            </a:xfrm>
            <a:prstGeom prst="ellipse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Text 44"/>
            <p:cNvSpPr/>
            <p:nvPr/>
          </p:nvSpPr>
          <p:spPr>
            <a:xfrm>
              <a:off x="4743450" y="5298263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5</a:t>
              </a:r>
              <a:endParaRPr lang="en-US" sz="900" dirty="0"/>
            </a:p>
          </p:txBody>
        </p:sp>
        <p:sp>
          <p:nvSpPr>
            <p:cNvPr id="53" name="Text 45"/>
            <p:cNvSpPr/>
            <p:nvPr/>
          </p:nvSpPr>
          <p:spPr>
            <a:xfrm>
              <a:off x="5006318" y="5298263"/>
              <a:ext cx="1672419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Resolva conflitos se necessário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4CBA250-E01F-AED7-0ACB-59DBCACB2481}"/>
              </a:ext>
            </a:extLst>
          </p:cNvPr>
          <p:cNvGrpSpPr/>
          <p:nvPr/>
        </p:nvGrpSpPr>
        <p:grpSpPr>
          <a:xfrm>
            <a:off x="84909" y="0"/>
            <a:ext cx="9059091" cy="5143500"/>
            <a:chOff x="0" y="0"/>
            <a:chExt cx="9144000" cy="722947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7229475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050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Exercício Prático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1890303"/>
              <a:ext cx="4114800" cy="221456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1890303"/>
              <a:ext cx="28575" cy="2214563"/>
            </a:xfrm>
            <a:prstGeom prst="rect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 3"/>
            <p:cNvSpPr/>
            <p:nvPr/>
          </p:nvSpPr>
          <p:spPr>
            <a:xfrm>
              <a:off x="400050" y="2061753"/>
              <a:ext cx="3843338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6E549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Criando e Publicando um Repositório</a:t>
              </a:r>
              <a:endParaRPr lang="en-US" sz="135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400050" y="2433228"/>
              <a:ext cx="38433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Vamos praticar a criação de um repositório local e sua publicação no GitHub.</a:t>
              </a:r>
              <a:endParaRPr lang="en-US" sz="1013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400050" y="2990441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 6"/>
            <p:cNvSpPr/>
            <p:nvPr/>
          </p:nvSpPr>
          <p:spPr>
            <a:xfrm>
              <a:off x="400050" y="2990441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9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714375" y="2990441"/>
              <a:ext cx="1500662" cy="1800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 repositório local</a:t>
              </a:r>
              <a:endParaRPr lang="en-US" sz="1013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400050" y="3304766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9"/>
            <p:cNvSpPr/>
            <p:nvPr/>
          </p:nvSpPr>
          <p:spPr>
            <a:xfrm>
              <a:off x="400050" y="3304766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14375" y="3304766"/>
              <a:ext cx="993149" cy="18001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Realizar commit</a:t>
              </a:r>
              <a:endParaRPr lang="en-US" sz="1013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400050" y="3619091"/>
              <a:ext cx="200025" cy="200025"/>
            </a:xfrm>
            <a:prstGeom prst="ellipse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 12"/>
            <p:cNvSpPr/>
            <p:nvPr/>
          </p:nvSpPr>
          <p:spPr>
            <a:xfrm>
              <a:off x="400050" y="3619091"/>
              <a:ext cx="271463" cy="2000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9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714375" y="3619091"/>
              <a:ext cx="1093552" cy="18001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Push para GitHub</a:t>
              </a:r>
              <a:endParaRPr lang="en-US" sz="1013" dirty="0"/>
            </a:p>
          </p:txBody>
        </p:sp>
        <p:sp>
          <p:nvSpPr>
            <p:cNvPr id="17" name="Shape 14"/>
            <p:cNvSpPr/>
            <p:nvPr/>
          </p:nvSpPr>
          <p:spPr>
            <a:xfrm>
              <a:off x="228600" y="4276316"/>
              <a:ext cx="4114800" cy="1677219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Shape 15"/>
            <p:cNvSpPr/>
            <p:nvPr/>
          </p:nvSpPr>
          <p:spPr>
            <a:xfrm>
              <a:off x="228600" y="4276316"/>
              <a:ext cx="28575" cy="1677219"/>
            </a:xfrm>
            <a:prstGeom prst="rect">
              <a:avLst/>
            </a:prstGeom>
            <a:solidFill>
              <a:srgbClr val="FC6D26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 16"/>
            <p:cNvSpPr/>
            <p:nvPr/>
          </p:nvSpPr>
          <p:spPr>
            <a:xfrm>
              <a:off x="400050" y="4447766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C6D2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Dicas</a:t>
              </a:r>
              <a:endParaRPr lang="en-US" sz="1125" dirty="0"/>
            </a:p>
          </p:txBody>
        </p:sp>
        <p:pic>
          <p:nvPicPr>
            <p:cNvPr id="20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4799233"/>
              <a:ext cx="96441" cy="128588"/>
            </a:xfrm>
            <a:prstGeom prst="rect">
              <a:avLst/>
            </a:prstGeom>
          </p:spPr>
        </p:pic>
        <p:sp>
          <p:nvSpPr>
            <p:cNvPr id="21" name="Text 17"/>
            <p:cNvSpPr/>
            <p:nvPr/>
          </p:nvSpPr>
          <p:spPr>
            <a:xfrm>
              <a:off x="587908" y="4776378"/>
              <a:ext cx="2980897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Crie um arquivo README.md para descrever seu projeto</a:t>
              </a:r>
              <a:endParaRPr lang="en-US" sz="900" dirty="0"/>
            </a:p>
          </p:txBody>
        </p:sp>
        <p:pic>
          <p:nvPicPr>
            <p:cNvPr id="22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050" y="5050659"/>
              <a:ext cx="96441" cy="128588"/>
            </a:xfrm>
            <a:prstGeom prst="rect">
              <a:avLst/>
            </a:prstGeom>
          </p:spPr>
        </p:pic>
        <p:sp>
          <p:nvSpPr>
            <p:cNvPr id="23" name="Text 18"/>
            <p:cNvSpPr/>
            <p:nvPr/>
          </p:nvSpPr>
          <p:spPr>
            <a:xfrm>
              <a:off x="587908" y="5027805"/>
              <a:ext cx="2027988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 mensagens de commit descritivas</a:t>
              </a:r>
              <a:endParaRPr lang="en-US" sz="900" dirty="0"/>
            </a:p>
          </p:txBody>
        </p:sp>
        <p:pic>
          <p:nvPicPr>
            <p:cNvPr id="24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050" y="5302086"/>
              <a:ext cx="96441" cy="128588"/>
            </a:xfrm>
            <a:prstGeom prst="rect">
              <a:avLst/>
            </a:prstGeom>
          </p:spPr>
        </p:pic>
        <p:sp>
          <p:nvSpPr>
            <p:cNvPr id="25" name="Text 19"/>
            <p:cNvSpPr/>
            <p:nvPr/>
          </p:nvSpPr>
          <p:spPr>
            <a:xfrm>
              <a:off x="587908" y="5279231"/>
              <a:ext cx="3457966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Verifique se o repositório no GitHub está vazio antes de fazer push</a:t>
              </a:r>
              <a:endParaRPr lang="en-US" sz="900" dirty="0"/>
            </a:p>
          </p:txBody>
        </p:sp>
        <p:pic>
          <p:nvPicPr>
            <p:cNvPr id="26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050" y="5553512"/>
              <a:ext cx="96441" cy="128588"/>
            </a:xfrm>
            <a:prstGeom prst="rect">
              <a:avLst/>
            </a:prstGeom>
          </p:spPr>
        </p:pic>
        <p:sp>
          <p:nvSpPr>
            <p:cNvPr id="27" name="Text 20"/>
            <p:cNvSpPr/>
            <p:nvPr/>
          </p:nvSpPr>
          <p:spPr>
            <a:xfrm>
              <a:off x="587908" y="5530658"/>
              <a:ext cx="3521311" cy="16000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Adicione um arquivo .gitignore para excluir arquivos desnecessários</a:t>
              </a:r>
              <a:endParaRPr lang="en-US" sz="900" dirty="0"/>
            </a:p>
          </p:txBody>
        </p:sp>
        <p:sp>
          <p:nvSpPr>
            <p:cNvPr id="28" name="Shape 21"/>
            <p:cNvSpPr/>
            <p:nvPr/>
          </p:nvSpPr>
          <p:spPr>
            <a:xfrm>
              <a:off x="4572000" y="842963"/>
              <a:ext cx="4343400" cy="422910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Shape 22"/>
            <p:cNvSpPr/>
            <p:nvPr/>
          </p:nvSpPr>
          <p:spPr>
            <a:xfrm>
              <a:off x="4572000" y="842963"/>
              <a:ext cx="28575" cy="4229100"/>
            </a:xfrm>
            <a:prstGeom prst="rect">
              <a:avLst/>
            </a:prstGeom>
            <a:solidFill>
              <a:srgbClr val="F050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 23"/>
            <p:cNvSpPr/>
            <p:nvPr/>
          </p:nvSpPr>
          <p:spPr>
            <a:xfrm>
              <a:off x="4743450" y="1037630"/>
              <a:ext cx="254071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Criar uma pasta para o projeto</a:t>
              </a:r>
              <a:endParaRPr lang="en-US" sz="1013" dirty="0"/>
            </a:p>
          </p:txBody>
        </p:sp>
        <p:sp>
          <p:nvSpPr>
            <p:cNvPr id="31" name="Text 24"/>
            <p:cNvSpPr/>
            <p:nvPr/>
          </p:nvSpPr>
          <p:spPr>
            <a:xfrm>
              <a:off x="4743450" y="1287661"/>
              <a:ext cx="457284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mkdir</a:t>
              </a:r>
              <a:endParaRPr lang="en-US" sz="1013" dirty="0"/>
            </a:p>
          </p:txBody>
        </p:sp>
        <p:sp>
          <p:nvSpPr>
            <p:cNvPr id="32" name="Text 25"/>
            <p:cNvSpPr/>
            <p:nvPr/>
          </p:nvSpPr>
          <p:spPr>
            <a:xfrm>
              <a:off x="5206482" y="1287661"/>
              <a:ext cx="920260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meu-projeto</a:t>
              </a:r>
              <a:endParaRPr lang="en-US" sz="1013" dirty="0"/>
            </a:p>
          </p:txBody>
        </p:sp>
        <p:sp>
          <p:nvSpPr>
            <p:cNvPr id="33" name="Text 26"/>
            <p:cNvSpPr/>
            <p:nvPr/>
          </p:nvSpPr>
          <p:spPr>
            <a:xfrm>
              <a:off x="4743450" y="1537692"/>
              <a:ext cx="225782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cd</a:t>
              </a:r>
              <a:endParaRPr lang="en-US" sz="1013" dirty="0"/>
            </a:p>
          </p:txBody>
        </p:sp>
        <p:sp>
          <p:nvSpPr>
            <p:cNvPr id="34" name="Text 27"/>
            <p:cNvSpPr/>
            <p:nvPr/>
          </p:nvSpPr>
          <p:spPr>
            <a:xfrm>
              <a:off x="4974980" y="1537692"/>
              <a:ext cx="920260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meu-projeto</a:t>
              </a:r>
              <a:endParaRPr lang="en-US" sz="1013" dirty="0"/>
            </a:p>
          </p:txBody>
        </p:sp>
        <p:sp>
          <p:nvSpPr>
            <p:cNvPr id="35" name="Text 28"/>
            <p:cNvSpPr/>
            <p:nvPr/>
          </p:nvSpPr>
          <p:spPr>
            <a:xfrm>
              <a:off x="4743450" y="1787723"/>
              <a:ext cx="246356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Inicializar o repositório Git</a:t>
              </a:r>
              <a:endParaRPr lang="en-US" sz="1013" dirty="0"/>
            </a:p>
          </p:txBody>
        </p:sp>
        <p:sp>
          <p:nvSpPr>
            <p:cNvPr id="36" name="Text 29"/>
            <p:cNvSpPr/>
            <p:nvPr/>
          </p:nvSpPr>
          <p:spPr>
            <a:xfrm>
              <a:off x="4743450" y="2037755"/>
              <a:ext cx="688758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init</a:t>
              </a:r>
              <a:endParaRPr lang="en-US" sz="1013" dirty="0"/>
            </a:p>
          </p:txBody>
        </p:sp>
        <p:sp>
          <p:nvSpPr>
            <p:cNvPr id="37" name="Text 30"/>
            <p:cNvSpPr/>
            <p:nvPr/>
          </p:nvSpPr>
          <p:spPr>
            <a:xfrm>
              <a:off x="4743450" y="2287786"/>
              <a:ext cx="223205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Criar um arquivo README.md</a:t>
              </a:r>
              <a:endParaRPr lang="en-US" sz="1013" dirty="0"/>
            </a:p>
          </p:txBody>
        </p:sp>
        <p:sp>
          <p:nvSpPr>
            <p:cNvPr id="38" name="Text 31"/>
            <p:cNvSpPr/>
            <p:nvPr/>
          </p:nvSpPr>
          <p:spPr>
            <a:xfrm>
              <a:off x="4743450" y="2537817"/>
              <a:ext cx="380098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echo</a:t>
              </a:r>
              <a:endParaRPr lang="en-US" sz="1013" dirty="0"/>
            </a:p>
          </p:txBody>
        </p:sp>
        <p:sp>
          <p:nvSpPr>
            <p:cNvPr id="39" name="Text 32"/>
            <p:cNvSpPr/>
            <p:nvPr/>
          </p:nvSpPr>
          <p:spPr>
            <a:xfrm>
              <a:off x="5129296" y="2537817"/>
              <a:ext cx="2926566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"# Meu Projeto\nUm projeto incrível!"</a:t>
              </a:r>
              <a:endParaRPr lang="en-US" sz="1013" dirty="0"/>
            </a:p>
          </p:txBody>
        </p:sp>
        <p:sp>
          <p:nvSpPr>
            <p:cNvPr id="40" name="Text 33"/>
            <p:cNvSpPr/>
            <p:nvPr/>
          </p:nvSpPr>
          <p:spPr>
            <a:xfrm>
              <a:off x="4743450" y="2618186"/>
              <a:ext cx="3466756" cy="3393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&gt; README.md</a:t>
              </a:r>
              <a:endParaRPr lang="en-US" sz="1013" dirty="0"/>
            </a:p>
          </p:txBody>
        </p:sp>
        <p:sp>
          <p:nvSpPr>
            <p:cNvPr id="41" name="Text 34"/>
            <p:cNvSpPr/>
            <p:nvPr/>
          </p:nvSpPr>
          <p:spPr>
            <a:xfrm>
              <a:off x="4743450" y="2980730"/>
              <a:ext cx="254071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Adicionar e commitar o arquivo</a:t>
              </a:r>
              <a:endParaRPr lang="en-US" sz="1013" dirty="0"/>
            </a:p>
          </p:txBody>
        </p:sp>
        <p:sp>
          <p:nvSpPr>
            <p:cNvPr id="42" name="Text 35"/>
            <p:cNvSpPr/>
            <p:nvPr/>
          </p:nvSpPr>
          <p:spPr>
            <a:xfrm>
              <a:off x="4743450" y="3230761"/>
              <a:ext cx="611600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add</a:t>
              </a:r>
              <a:endParaRPr lang="en-US" sz="1013" dirty="0"/>
            </a:p>
          </p:txBody>
        </p:sp>
        <p:sp>
          <p:nvSpPr>
            <p:cNvPr id="43" name="Text 36"/>
            <p:cNvSpPr/>
            <p:nvPr/>
          </p:nvSpPr>
          <p:spPr>
            <a:xfrm>
              <a:off x="5360798" y="3230761"/>
              <a:ext cx="765944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README.md</a:t>
              </a:r>
              <a:endParaRPr lang="en-US" sz="1013" dirty="0"/>
            </a:p>
          </p:txBody>
        </p:sp>
        <p:sp>
          <p:nvSpPr>
            <p:cNvPr id="44" name="Text 37"/>
            <p:cNvSpPr/>
            <p:nvPr/>
          </p:nvSpPr>
          <p:spPr>
            <a:xfrm>
              <a:off x="4743450" y="3480792"/>
              <a:ext cx="843102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commit</a:t>
              </a:r>
              <a:endParaRPr lang="en-US" sz="1013" dirty="0"/>
            </a:p>
          </p:txBody>
        </p:sp>
        <p:sp>
          <p:nvSpPr>
            <p:cNvPr id="45" name="Text 38"/>
            <p:cNvSpPr/>
            <p:nvPr/>
          </p:nvSpPr>
          <p:spPr>
            <a:xfrm>
              <a:off x="5592301" y="3480792"/>
              <a:ext cx="223205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-m "Primeiro commit: README"</a:t>
              </a:r>
              <a:endParaRPr lang="en-US" sz="1013" dirty="0"/>
            </a:p>
          </p:txBody>
        </p:sp>
        <p:sp>
          <p:nvSpPr>
            <p:cNvPr id="46" name="Text 39"/>
            <p:cNvSpPr/>
            <p:nvPr/>
          </p:nvSpPr>
          <p:spPr>
            <a:xfrm>
              <a:off x="4743450" y="3730823"/>
              <a:ext cx="3158040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Criar repositório no GitHub e conectar</a:t>
              </a:r>
              <a:endParaRPr lang="en-US" sz="1013" dirty="0"/>
            </a:p>
          </p:txBody>
        </p:sp>
        <p:sp>
          <p:nvSpPr>
            <p:cNvPr id="47" name="Text 40"/>
            <p:cNvSpPr/>
            <p:nvPr/>
          </p:nvSpPr>
          <p:spPr>
            <a:xfrm>
              <a:off x="4743450" y="3980855"/>
              <a:ext cx="1151762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remote add</a:t>
              </a:r>
              <a:endParaRPr lang="en-US" sz="1013" dirty="0"/>
            </a:p>
          </p:txBody>
        </p:sp>
        <p:sp>
          <p:nvSpPr>
            <p:cNvPr id="48" name="Text 41"/>
            <p:cNvSpPr/>
            <p:nvPr/>
          </p:nvSpPr>
          <p:spPr>
            <a:xfrm>
              <a:off x="4743450" y="3980855"/>
              <a:ext cx="3312384" cy="3393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origin https://github.com/usuario/meu-projeto.git</a:t>
              </a:r>
              <a:endParaRPr lang="en-US" sz="1013" dirty="0"/>
            </a:p>
          </p:txBody>
        </p:sp>
        <p:sp>
          <p:nvSpPr>
            <p:cNvPr id="49" name="Text 42"/>
            <p:cNvSpPr/>
            <p:nvPr/>
          </p:nvSpPr>
          <p:spPr>
            <a:xfrm>
              <a:off x="4743450" y="4423767"/>
              <a:ext cx="176908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6E5494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Enviar para o GitHub</a:t>
              </a:r>
              <a:endParaRPr lang="en-US" sz="1013" dirty="0"/>
            </a:p>
          </p:txBody>
        </p:sp>
        <p:sp>
          <p:nvSpPr>
            <p:cNvPr id="50" name="Text 43"/>
            <p:cNvSpPr/>
            <p:nvPr/>
          </p:nvSpPr>
          <p:spPr>
            <a:xfrm>
              <a:off x="4743450" y="4673798"/>
              <a:ext cx="688758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F050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git push</a:t>
              </a:r>
              <a:endParaRPr lang="en-US" sz="1013" dirty="0"/>
            </a:p>
          </p:txBody>
        </p:sp>
        <p:sp>
          <p:nvSpPr>
            <p:cNvPr id="51" name="Text 44"/>
            <p:cNvSpPr/>
            <p:nvPr/>
          </p:nvSpPr>
          <p:spPr>
            <a:xfrm>
              <a:off x="5437956" y="4673798"/>
              <a:ext cx="1151762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C6D26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-u origin main</a:t>
              </a:r>
              <a:endParaRPr lang="en-US" sz="1013" dirty="0"/>
            </a:p>
          </p:txBody>
        </p:sp>
        <p:sp>
          <p:nvSpPr>
            <p:cNvPr id="52" name="Shape 45"/>
            <p:cNvSpPr/>
            <p:nvPr/>
          </p:nvSpPr>
          <p:spPr>
            <a:xfrm>
              <a:off x="4572000" y="5243513"/>
              <a:ext cx="4343400" cy="175736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Shape 46"/>
            <p:cNvSpPr/>
            <p:nvPr/>
          </p:nvSpPr>
          <p:spPr>
            <a:xfrm>
              <a:off x="4572000" y="5243513"/>
              <a:ext cx="28575" cy="1757363"/>
            </a:xfrm>
            <a:prstGeom prst="rect">
              <a:avLst/>
            </a:prstGeom>
            <a:solidFill>
              <a:srgbClr val="6E5494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Text 47"/>
            <p:cNvSpPr/>
            <p:nvPr/>
          </p:nvSpPr>
          <p:spPr>
            <a:xfrm>
              <a:off x="4743450" y="5414963"/>
              <a:ext cx="40719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6E549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 Esperado</a:t>
              </a:r>
              <a:endParaRPr lang="en-US" sz="1125" dirty="0"/>
            </a:p>
          </p:txBody>
        </p:sp>
        <p:sp>
          <p:nvSpPr>
            <p:cNvPr id="55" name="Text 48"/>
            <p:cNvSpPr/>
            <p:nvPr/>
          </p:nvSpPr>
          <p:spPr>
            <a:xfrm>
              <a:off x="4743450" y="5743575"/>
              <a:ext cx="407193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Ao final do exercício, você terá:</a:t>
              </a:r>
              <a:endParaRPr lang="en-US" sz="900" dirty="0"/>
            </a:p>
          </p:txBody>
        </p:sp>
        <p:sp>
          <p:nvSpPr>
            <p:cNvPr id="56" name="Text 49"/>
            <p:cNvSpPr/>
            <p:nvPr/>
          </p:nvSpPr>
          <p:spPr>
            <a:xfrm>
              <a:off x="4914900" y="5972175"/>
              <a:ext cx="39004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 repositório Git local inicializado</a:t>
              </a:r>
              <a:endParaRPr lang="en-US" sz="900" dirty="0"/>
            </a:p>
          </p:txBody>
        </p:sp>
        <p:sp>
          <p:nvSpPr>
            <p:cNvPr id="57" name="Text 50"/>
            <p:cNvSpPr/>
            <p:nvPr/>
          </p:nvSpPr>
          <p:spPr>
            <a:xfrm>
              <a:off x="4914900" y="6143625"/>
              <a:ext cx="39004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 arquivo README.md com conteúdo básico</a:t>
              </a:r>
              <a:endParaRPr lang="en-US" sz="900" dirty="0"/>
            </a:p>
          </p:txBody>
        </p:sp>
        <p:sp>
          <p:nvSpPr>
            <p:cNvPr id="58" name="Text 51"/>
            <p:cNvSpPr/>
            <p:nvPr/>
          </p:nvSpPr>
          <p:spPr>
            <a:xfrm>
              <a:off x="4914900" y="6315075"/>
              <a:ext cx="39004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 commit registrando a adição do README</a:t>
              </a:r>
              <a:endParaRPr lang="en-US" sz="900" dirty="0"/>
            </a:p>
          </p:txBody>
        </p:sp>
        <p:sp>
          <p:nvSpPr>
            <p:cNvPr id="59" name="Text 52"/>
            <p:cNvSpPr/>
            <p:nvPr/>
          </p:nvSpPr>
          <p:spPr>
            <a:xfrm>
              <a:off x="4914900" y="6486525"/>
              <a:ext cx="39004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 repositório no GitHub com seu código</a:t>
              </a:r>
              <a:endParaRPr lang="en-US" sz="900" dirty="0"/>
            </a:p>
          </p:txBody>
        </p:sp>
        <p:sp>
          <p:nvSpPr>
            <p:cNvPr id="60" name="Text 53"/>
            <p:cNvSpPr/>
            <p:nvPr/>
          </p:nvSpPr>
          <p:spPr>
            <a:xfrm>
              <a:off x="4914900" y="6657975"/>
              <a:ext cx="39004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Uma conexão estabelecida entre o repositório local e o remoto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1359</Words>
  <Application>Microsoft Office PowerPoint</Application>
  <PresentationFormat>Apresentação na tela (16:9)</PresentationFormat>
  <Paragraphs>294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Segoe UI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rocha</cp:lastModifiedBy>
  <cp:revision>6</cp:revision>
  <dcterms:created xsi:type="dcterms:W3CDTF">2025-06-18T16:03:44Z</dcterms:created>
  <dcterms:modified xsi:type="dcterms:W3CDTF">2025-08-26T21:13:41Z</dcterms:modified>
</cp:coreProperties>
</file>