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MapReduce Vs Apache Spark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Ladle Patel</a:t>
            </a:r>
          </a:p>
        </p:txBody>
      </p:sp>
      <p:pic>
        <p:nvPicPr>
          <p:cNvPr id="121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apreduce-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100" y="93411"/>
            <a:ext cx="3303985" cy="1146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Limitations of Map Reduce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457200">
              <a:lnSpc>
                <a:spcPts val="6800"/>
              </a:lnSpc>
              <a:spcBef>
                <a:spcPts val="2900"/>
              </a:spcBef>
              <a:buSzTx/>
              <a:buNone/>
              <a:tabLst>
                <a:tab pos="139700" algn="l"/>
                <a:tab pos="457200" algn="l"/>
              </a:tabLst>
              <a:defRPr sz="2933">
                <a:latin typeface="Times"/>
                <a:ea typeface="Times"/>
                <a:cs typeface="Times"/>
                <a:sym typeface="Times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500" y="3053412"/>
            <a:ext cx="13004800" cy="5386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mapreduce-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9300" y="118811"/>
            <a:ext cx="3303985" cy="1146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Limitations of Map Reduce Cont..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3098800"/>
            <a:ext cx="12077700" cy="554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mapreduce-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9300" y="118811"/>
            <a:ext cx="3303985" cy="1146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Limitations of Map Reduce Cont..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9700" y="3035300"/>
            <a:ext cx="12750800" cy="542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apreduce-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9300" y="118811"/>
            <a:ext cx="3303985" cy="1146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Analytical Framework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65760">
              <a:lnSpc>
                <a:spcPts val="7000"/>
              </a:lnSpc>
              <a:spcBef>
                <a:spcPts val="900"/>
              </a:spcBef>
              <a:buSzTx/>
              <a:buNone/>
              <a:defRPr sz="2986">
                <a:latin typeface="Times"/>
                <a:ea typeface="Times"/>
                <a:cs typeface="Times"/>
                <a:sym typeface="Times"/>
              </a:defRPr>
            </a:pPr>
            <a:r>
              <a:t>Batch processing =&gt;MapReduce.</a:t>
            </a:r>
            <a:br/>
          </a:p>
          <a:p>
            <a:pPr marL="0" indent="0" defTabSz="365760">
              <a:lnSpc>
                <a:spcPts val="7000"/>
              </a:lnSpc>
              <a:spcBef>
                <a:spcPts val="900"/>
              </a:spcBef>
              <a:buSzTx/>
              <a:buNone/>
              <a:defRPr sz="2986">
                <a:latin typeface="Times"/>
                <a:ea typeface="Times"/>
                <a:cs typeface="Times"/>
                <a:sym typeface="Times"/>
              </a:defRPr>
            </a:pPr>
            <a:r>
              <a:t>Real Time Processing =&gt;Apache Storm. </a:t>
            </a:r>
            <a:endParaRPr sz="960"/>
          </a:p>
          <a:p>
            <a:pPr marL="0" indent="0" defTabSz="365760">
              <a:lnSpc>
                <a:spcPts val="7000"/>
              </a:lnSpc>
              <a:spcBef>
                <a:spcPts val="900"/>
              </a:spcBef>
              <a:buSzTx/>
              <a:buNone/>
              <a:defRPr sz="2986">
                <a:latin typeface="Times"/>
                <a:ea typeface="Times"/>
                <a:cs typeface="Times"/>
                <a:sym typeface="Times"/>
              </a:defRPr>
            </a:pPr>
            <a:endParaRPr sz="960"/>
          </a:p>
          <a:p>
            <a:pPr marL="0" indent="0" defTabSz="365760">
              <a:lnSpc>
                <a:spcPts val="7000"/>
              </a:lnSpc>
              <a:spcBef>
                <a:spcPts val="900"/>
              </a:spcBef>
              <a:buSzTx/>
              <a:buNone/>
              <a:defRPr sz="2986">
                <a:latin typeface="Times"/>
                <a:ea typeface="Times"/>
                <a:cs typeface="Times"/>
                <a:sym typeface="Times"/>
              </a:defRPr>
            </a:pPr>
            <a:r>
              <a:t>SQL =&gt;Hive.</a:t>
            </a:r>
            <a:br/>
          </a:p>
          <a:p>
            <a:pPr marL="0" indent="0" defTabSz="365760">
              <a:lnSpc>
                <a:spcPts val="7000"/>
              </a:lnSpc>
              <a:spcBef>
                <a:spcPts val="900"/>
              </a:spcBef>
              <a:buSzTx/>
              <a:buNone/>
              <a:defRPr sz="2986">
                <a:latin typeface="Times"/>
                <a:ea typeface="Times"/>
                <a:cs typeface="Times"/>
                <a:sym typeface="Times"/>
              </a:defRPr>
            </a:pPr>
            <a:r>
              <a:t>Machine Learning=&gt;Mahout .</a:t>
            </a:r>
            <a:br/>
          </a:p>
          <a:p>
            <a:pPr marL="0" indent="0" defTabSz="365760">
              <a:lnSpc>
                <a:spcPts val="7000"/>
              </a:lnSpc>
              <a:spcBef>
                <a:spcPts val="900"/>
              </a:spcBef>
              <a:buSzTx/>
              <a:buNone/>
              <a:defRPr sz="2986">
                <a:latin typeface="Times"/>
                <a:ea typeface="Times"/>
                <a:cs typeface="Times"/>
                <a:sym typeface="Times"/>
              </a:defRPr>
            </a:pPr>
            <a:r>
              <a:t>Graph processing =&gt;Apache Giraph . </a:t>
            </a:r>
            <a:endParaRPr sz="960"/>
          </a:p>
          <a:p>
            <a:pPr marL="368767" indent="-368767" defTabSz="365760">
              <a:lnSpc>
                <a:spcPts val="6900"/>
              </a:lnSpc>
              <a:spcBef>
                <a:spcPts val="900"/>
              </a:spcBef>
              <a:defRPr sz="2986">
                <a:latin typeface="Arial"/>
                <a:ea typeface="Arial"/>
                <a:cs typeface="Arial"/>
                <a:sym typeface="Arial"/>
              </a:defRPr>
            </a:pPr>
            <a:endParaRPr sz="960">
              <a:latin typeface="Times"/>
              <a:ea typeface="Times"/>
              <a:cs typeface="Times"/>
              <a:sym typeface="Times"/>
            </a:endParaRPr>
          </a:p>
          <a:p>
            <a:pPr marL="368767" indent="-368767" defTabSz="365760">
              <a:lnSpc>
                <a:spcPts val="6900"/>
              </a:lnSpc>
              <a:spcBef>
                <a:spcPts val="900"/>
              </a:spcBef>
              <a:defRPr sz="2986">
                <a:latin typeface="Arial"/>
                <a:ea typeface="Arial"/>
                <a:cs typeface="Arial"/>
                <a:sym typeface="Arial"/>
              </a:defRPr>
            </a:pPr>
            <a:endParaRPr sz="96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1" name="mapreduce-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9300" y="118811"/>
            <a:ext cx="3303985" cy="1146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Spark?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952500" y="25146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Apache Spark is a fast and general engine for big data processing, with built-in modules for streaming, SQL, machine learning and graph processing.</a:t>
            </a:r>
          </a:p>
        </p:txBody>
      </p:sp>
      <p:pic>
        <p:nvPicPr>
          <p:cNvPr id="14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" y="3879850"/>
            <a:ext cx="12255500" cy="449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392811" y="2282825"/>
            <a:ext cx="12473179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Apache Spark is a fast and general engine for big data processing, with built-in modules for streaming, SQL, machine learning and graph processing.</a:t>
            </a:r>
          </a:p>
        </p:txBody>
      </p:sp>
      <p:pic>
        <p:nvPicPr>
          <p:cNvPr id="147" name="spark-logo-trade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>
            <a:off x="5197856" y="4521199"/>
            <a:ext cx="26090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Thank You.</a:t>
            </a:r>
          </a:p>
        </p:txBody>
      </p:sp>
      <p:pic>
        <p:nvPicPr>
          <p:cNvPr id="152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