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 Id="rId6" Type="http://schemas.openxmlformats.org/officeDocument/2006/relationships/image" Target="../media/image6.tif"/><Relationship Id="rId7"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Apache Spark</a:t>
            </a:r>
          </a:p>
        </p:txBody>
      </p:sp>
      <p:sp>
        <p:nvSpPr>
          <p:cNvPr id="120" name="Shape 120"/>
          <p:cNvSpPr/>
          <p:nvPr>
            <p:ph type="subTitle" sz="quarter" idx="1"/>
          </p:nvPr>
        </p:nvSpPr>
        <p:spPr>
          <a:prstGeom prst="rect">
            <a:avLst/>
          </a:prstGeom>
        </p:spPr>
        <p:txBody>
          <a:bodyPr/>
          <a:lstStyle/>
          <a:p>
            <a:pPr/>
            <a:r>
              <a:t>Ladle Patel</a:t>
            </a:r>
          </a:p>
        </p:txBody>
      </p:sp>
      <p:pic>
        <p:nvPicPr>
          <p:cNvPr id="121" name="spark-logo-trademark.png"/>
          <p:cNvPicPr>
            <a:picLocks noChangeAspect="1"/>
          </p:cNvPicPr>
          <p:nvPr/>
        </p:nvPicPr>
        <p:blipFill>
          <a:blip r:embed="rId2">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Terminologies Cont..</a:t>
            </a:r>
          </a:p>
        </p:txBody>
      </p:sp>
      <p:sp>
        <p:nvSpPr>
          <p:cNvPr id="191" name="Shape 191"/>
          <p:cNvSpPr/>
          <p:nvPr>
            <p:ph type="body" idx="1"/>
          </p:nvPr>
        </p:nvSpPr>
        <p:spPr>
          <a:prstGeom prst="rect">
            <a:avLst/>
          </a:prstGeom>
        </p:spPr>
        <p:txBody>
          <a:bodyPr/>
          <a:lstStyle/>
          <a:p>
            <a:pPr marL="400050" indent="-400050" defTabSz="525779">
              <a:spcBef>
                <a:spcPts val="3700"/>
              </a:spcBef>
              <a:defRPr sz="3239"/>
            </a:pPr>
            <a:r>
              <a:t>Master: The machine on which the Driver program runs.</a:t>
            </a:r>
          </a:p>
          <a:p>
            <a:pPr marL="400050" indent="-400050" defTabSz="525779">
              <a:spcBef>
                <a:spcPts val="3700"/>
              </a:spcBef>
              <a:defRPr sz="3239"/>
            </a:pPr>
            <a:r>
              <a:t>Slave: The machine on which the Executor program runs.</a:t>
            </a:r>
          </a:p>
          <a:p>
            <a:pPr marL="400050" indent="-400050" defTabSz="525779">
              <a:spcBef>
                <a:spcPts val="3700"/>
              </a:spcBef>
              <a:defRPr sz="3239"/>
            </a:pPr>
            <a:r>
              <a:t>Executor: The process responsible for executing a task.It runs tasks scheduled by driver.Stores computation results in memory, on disk or off-heap interact with storage systems.</a:t>
            </a:r>
          </a:p>
          <a:p>
            <a:pPr marL="400050" indent="-400050" defTabSz="525779">
              <a:spcBef>
                <a:spcPts val="3700"/>
              </a:spcBef>
              <a:defRPr sz="3239"/>
            </a:pPr>
            <a:r>
              <a:t>Cluster Manager:Cluster Manager is responsible for monitoring the cluster and provides the resources for executors. Ex : Mesos, YARN and Spark Standalone</a:t>
            </a:r>
          </a:p>
        </p:txBody>
      </p:sp>
      <p:pic>
        <p:nvPicPr>
          <p:cNvPr id="192" name="spark-logo-trademark.png"/>
          <p:cNvPicPr>
            <a:picLocks noChangeAspect="1"/>
          </p:cNvPicPr>
          <p:nvPr/>
        </p:nvPicPr>
        <p:blipFill>
          <a:blip r:embed="rId2">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p>
        </p:txBody>
      </p:sp>
      <p:sp>
        <p:nvSpPr>
          <p:cNvPr id="195" name="Shape 195"/>
          <p:cNvSpPr/>
          <p:nvPr>
            <p:ph type="body" idx="1"/>
          </p:nvPr>
        </p:nvSpPr>
        <p:spPr>
          <a:prstGeom prst="rect">
            <a:avLst/>
          </a:prstGeom>
        </p:spPr>
        <p:txBody>
          <a:bodyPr/>
          <a:lstStyle/>
          <a:p>
            <a:pPr/>
          </a:p>
        </p:txBody>
      </p:sp>
      <p:sp>
        <p:nvSpPr>
          <p:cNvPr id="196" name="Shape 196"/>
          <p:cNvSpPr/>
          <p:nvPr/>
        </p:nvSpPr>
        <p:spPr>
          <a:xfrm>
            <a:off x="5197856" y="4521199"/>
            <a:ext cx="260908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Thank You.</a:t>
            </a:r>
          </a:p>
        </p:txBody>
      </p:sp>
      <p:pic>
        <p:nvPicPr>
          <p:cNvPr id="197" name="spark-logo-trademark.png"/>
          <p:cNvPicPr>
            <a:picLocks noChangeAspect="1"/>
          </p:cNvPicPr>
          <p:nvPr/>
        </p:nvPicPr>
        <p:blipFill>
          <a:blip r:embed="rId2">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Apache Spark</a:t>
            </a:r>
          </a:p>
        </p:txBody>
      </p:sp>
      <p:sp>
        <p:nvSpPr>
          <p:cNvPr id="124" name="Shape 124"/>
          <p:cNvSpPr/>
          <p:nvPr>
            <p:ph type="body" idx="1"/>
          </p:nvPr>
        </p:nvSpPr>
        <p:spPr>
          <a:prstGeom prst="rect">
            <a:avLst/>
          </a:prstGeom>
        </p:spPr>
        <p:txBody>
          <a:bodyPr/>
          <a:lstStyle/>
          <a:p>
            <a:pPr marL="457200" indent="-457200" defTabSz="457200">
              <a:lnSpc>
                <a:spcPts val="6800"/>
              </a:lnSpc>
              <a:spcBef>
                <a:spcPts val="2900"/>
              </a:spcBef>
              <a:buSzTx/>
              <a:buNone/>
              <a:tabLst>
                <a:tab pos="139700" algn="l"/>
                <a:tab pos="457200" algn="l"/>
              </a:tabLst>
              <a:defRPr sz="2933">
                <a:latin typeface="Times"/>
                <a:ea typeface="Times"/>
                <a:cs typeface="Times"/>
                <a:sym typeface="Times"/>
              </a:defRPr>
            </a:pPr>
            <a:r>
              <a:t>•	Started as a research project at UC Berkeley in 2009 .</a:t>
            </a:r>
            <a:endParaRPr>
              <a:latin typeface="Arial"/>
              <a:ea typeface="Arial"/>
              <a:cs typeface="Arial"/>
              <a:sym typeface="Arial"/>
            </a:endParaRPr>
          </a:p>
          <a:p>
            <a:pPr marL="457200" indent="-457200" defTabSz="457200">
              <a:lnSpc>
                <a:spcPts val="6800"/>
              </a:lnSpc>
              <a:spcBef>
                <a:spcPts val="2900"/>
              </a:spcBef>
              <a:buSzTx/>
              <a:buNone/>
              <a:tabLst>
                <a:tab pos="139700" algn="l"/>
                <a:tab pos="457200" algn="l"/>
              </a:tabLst>
              <a:defRPr sz="2933">
                <a:latin typeface="Times"/>
                <a:ea typeface="Times"/>
                <a:cs typeface="Times"/>
                <a:sym typeface="Times"/>
              </a:defRPr>
            </a:pPr>
            <a:r>
              <a:t>•	Open Source License </a:t>
            </a:r>
            <a:r>
              <a:rPr sz="2533"/>
              <a:t>(Apache 2.0) .</a:t>
            </a:r>
            <a:endParaRPr sz="2533">
              <a:latin typeface="Arial"/>
              <a:ea typeface="Arial"/>
              <a:cs typeface="Arial"/>
              <a:sym typeface="Arial"/>
            </a:endParaRPr>
          </a:p>
          <a:p>
            <a:pPr marL="457200" indent="-457200" defTabSz="457200">
              <a:lnSpc>
                <a:spcPts val="6800"/>
              </a:lnSpc>
              <a:spcBef>
                <a:spcPts val="2900"/>
              </a:spcBef>
              <a:buSzTx/>
              <a:buNone/>
              <a:tabLst>
                <a:tab pos="139700" algn="l"/>
                <a:tab pos="457200" algn="l"/>
              </a:tabLst>
              <a:defRPr sz="2933">
                <a:latin typeface="Times"/>
                <a:ea typeface="Times"/>
                <a:cs typeface="Times"/>
                <a:sym typeface="Times"/>
              </a:defRPr>
            </a:pPr>
            <a:r>
              <a:t>•	Latest Stable Release: Spark 2.1.0 released on Dec 28, 2016.</a:t>
            </a:r>
            <a:endParaRPr>
              <a:latin typeface="Arial"/>
              <a:ea typeface="Arial"/>
              <a:cs typeface="Arial"/>
              <a:sym typeface="Arial"/>
            </a:endParaRPr>
          </a:p>
          <a:p>
            <a:pPr marL="457200" indent="-457200" defTabSz="457200">
              <a:lnSpc>
                <a:spcPts val="6800"/>
              </a:lnSpc>
              <a:spcBef>
                <a:spcPts val="2900"/>
              </a:spcBef>
              <a:buSzTx/>
              <a:buNone/>
              <a:tabLst>
                <a:tab pos="139700" algn="l"/>
                <a:tab pos="457200" algn="l"/>
              </a:tabLst>
              <a:defRPr sz="2933">
                <a:latin typeface="Times"/>
                <a:ea typeface="Times"/>
                <a:cs typeface="Times"/>
                <a:sym typeface="Times"/>
              </a:defRPr>
            </a:pPr>
            <a:r>
              <a:t>•	1130634 lines of code </a:t>
            </a:r>
            <a:r>
              <a:rPr sz="2533"/>
              <a:t>(68% Scala,16% Java,8% Java,8 % Other).</a:t>
            </a:r>
            <a:endParaRPr sz="2533"/>
          </a:p>
          <a:p>
            <a:pPr marL="457200" indent="-457200" defTabSz="457200">
              <a:lnSpc>
                <a:spcPts val="6800"/>
              </a:lnSpc>
              <a:spcBef>
                <a:spcPts val="2900"/>
              </a:spcBef>
              <a:buSzTx/>
              <a:buNone/>
              <a:tabLst>
                <a:tab pos="139700" algn="l"/>
                <a:tab pos="457200" algn="l"/>
              </a:tabLst>
              <a:defRPr sz="2933">
                <a:latin typeface="Times"/>
                <a:ea typeface="Times"/>
                <a:cs typeface="Times"/>
                <a:sym typeface="Times"/>
              </a:defRPr>
            </a:pPr>
            <a:r>
              <a:t>•	Built by 1300+ developers from 200+ companies </a:t>
            </a:r>
            <a:r>
              <a:rPr>
                <a:latin typeface="Arial"/>
                <a:ea typeface="Arial"/>
                <a:cs typeface="Arial"/>
                <a:sym typeface="Arial"/>
              </a:rPr>
              <a:t>.</a:t>
            </a:r>
            <a:endParaRPr>
              <a:latin typeface="Arial"/>
              <a:ea typeface="Arial"/>
              <a:cs typeface="Arial"/>
              <a:sym typeface="Arial"/>
            </a:endParaRPr>
          </a:p>
        </p:txBody>
      </p:sp>
      <p:pic>
        <p:nvPicPr>
          <p:cNvPr id="125" name="spark-logo-trademark.png"/>
          <p:cNvPicPr>
            <a:picLocks noChangeAspect="1"/>
          </p:cNvPicPr>
          <p:nvPr/>
        </p:nvPicPr>
        <p:blipFill>
          <a:blip r:embed="rId2">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Unified Engine</a:t>
            </a:r>
          </a:p>
        </p:txBody>
      </p:sp>
      <p:sp>
        <p:nvSpPr>
          <p:cNvPr id="128" name="Shape 128"/>
          <p:cNvSpPr/>
          <p:nvPr>
            <p:ph type="body" idx="1"/>
          </p:nvPr>
        </p:nvSpPr>
        <p:spPr>
          <a:prstGeom prst="rect">
            <a:avLst/>
          </a:prstGeom>
        </p:spPr>
        <p:txBody>
          <a:bodyPr/>
          <a:lstStyle/>
          <a:p>
            <a:pPr/>
          </a:p>
        </p:txBody>
      </p:sp>
      <p:pic>
        <p:nvPicPr>
          <p:cNvPr id="129" name="pasted-image.tiff"/>
          <p:cNvPicPr>
            <a:picLocks noChangeAspect="1"/>
          </p:cNvPicPr>
          <p:nvPr/>
        </p:nvPicPr>
        <p:blipFill>
          <a:blip r:embed="rId2">
            <a:extLst/>
          </a:blip>
          <a:srcRect l="0" t="0" r="0" b="10144"/>
          <a:stretch>
            <a:fillRect/>
          </a:stretch>
        </p:blipFill>
        <p:spPr>
          <a:xfrm>
            <a:off x="1354189" y="3586977"/>
            <a:ext cx="10296422" cy="4724755"/>
          </a:xfrm>
          <a:prstGeom prst="rect">
            <a:avLst/>
          </a:prstGeom>
          <a:ln w="12700">
            <a:miter lim="400000"/>
          </a:ln>
        </p:spPr>
      </p:pic>
      <p:sp>
        <p:nvSpPr>
          <p:cNvPr id="130" name="Shape 130"/>
          <p:cNvSpPr/>
          <p:nvPr/>
        </p:nvSpPr>
        <p:spPr>
          <a:xfrm>
            <a:off x="50800" y="2036154"/>
            <a:ext cx="12963253" cy="12616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800"/>
              </a:lnSpc>
              <a:defRPr sz="2000">
                <a:solidFill>
                  <a:srgbClr val="545454"/>
                </a:solidFill>
                <a:latin typeface="Arial"/>
                <a:ea typeface="Arial"/>
                <a:cs typeface="Arial"/>
                <a:sym typeface="Arial"/>
              </a:defRPr>
            </a:lvl1pPr>
          </a:lstStyle>
          <a:p>
            <a:pPr/>
            <a:r>
              <a:t>Apache Spark is an open-source distributed general-purpose cluster computing framework with in-memory data processing engine that can do ETL, analytics, machine learning and graph processing on large volumes of data at rest (batch processing) or in motion (streaming processing) with rich high-level APIs for the programming languages: Scala, Python, Java and R</a:t>
            </a:r>
          </a:p>
        </p:txBody>
      </p:sp>
      <p:pic>
        <p:nvPicPr>
          <p:cNvPr id="131" name="spark-logo-trademark.png"/>
          <p:cNvPicPr>
            <a:picLocks noChangeAspect="1"/>
          </p:cNvPicPr>
          <p:nvPr/>
        </p:nvPicPr>
        <p:blipFill>
          <a:blip r:embed="rId3">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lvl1pPr defTabSz="549148">
              <a:defRPr sz="7519"/>
            </a:lvl1pPr>
          </a:lstStyle>
          <a:p>
            <a:pPr/>
            <a:r>
              <a:t>Main Abstraction in Spark</a:t>
            </a:r>
          </a:p>
        </p:txBody>
      </p:sp>
      <p:sp>
        <p:nvSpPr>
          <p:cNvPr id="134" name="Shape 134"/>
          <p:cNvSpPr/>
          <p:nvPr>
            <p:ph type="body" idx="1"/>
          </p:nvPr>
        </p:nvSpPr>
        <p:spPr>
          <a:xfrm>
            <a:off x="-929284" y="3206750"/>
            <a:ext cx="11099801" cy="6286500"/>
          </a:xfrm>
          <a:prstGeom prst="rect">
            <a:avLst/>
          </a:prstGeom>
        </p:spPr>
        <p:txBody>
          <a:bodyPr/>
          <a:lstStyle/>
          <a:p>
            <a:pPr/>
          </a:p>
        </p:txBody>
      </p:sp>
      <p:pic>
        <p:nvPicPr>
          <p:cNvPr id="135" name="pasted-image.tiff"/>
          <p:cNvPicPr>
            <a:picLocks noChangeAspect="1"/>
          </p:cNvPicPr>
          <p:nvPr/>
        </p:nvPicPr>
        <p:blipFill>
          <a:blip r:embed="rId2">
            <a:extLst/>
          </a:blip>
          <a:srcRect l="0" t="0" r="1288" b="0"/>
          <a:stretch>
            <a:fillRect/>
          </a:stretch>
        </p:blipFill>
        <p:spPr>
          <a:xfrm>
            <a:off x="241894" y="2535364"/>
            <a:ext cx="8757541" cy="2669873"/>
          </a:xfrm>
          <a:prstGeom prst="rect">
            <a:avLst/>
          </a:prstGeom>
          <a:ln w="12700">
            <a:solidFill>
              <a:schemeClr val="accent1">
                <a:satOff val="-3355"/>
                <a:lumOff val="26614"/>
              </a:schemeClr>
            </a:solidFill>
            <a:miter lim="400000"/>
          </a:ln>
        </p:spPr>
      </p:pic>
      <p:pic>
        <p:nvPicPr>
          <p:cNvPr id="136" name="pasted-image.tiff"/>
          <p:cNvPicPr>
            <a:picLocks noChangeAspect="1"/>
          </p:cNvPicPr>
          <p:nvPr/>
        </p:nvPicPr>
        <p:blipFill>
          <a:blip r:embed="rId3">
            <a:extLst/>
          </a:blip>
          <a:stretch>
            <a:fillRect/>
          </a:stretch>
        </p:blipFill>
        <p:spPr>
          <a:xfrm>
            <a:off x="2677339" y="6211026"/>
            <a:ext cx="3924751" cy="277948"/>
          </a:xfrm>
          <a:prstGeom prst="rect">
            <a:avLst/>
          </a:prstGeom>
          <a:ln w="12700">
            <a:solidFill>
              <a:schemeClr val="accent1">
                <a:satOff val="-3355"/>
                <a:lumOff val="26614"/>
              </a:schemeClr>
            </a:solidFill>
            <a:miter lim="400000"/>
          </a:ln>
        </p:spPr>
      </p:pic>
      <p:pic>
        <p:nvPicPr>
          <p:cNvPr id="137" name="pasted-image.tiff"/>
          <p:cNvPicPr>
            <a:picLocks noChangeAspect="1"/>
          </p:cNvPicPr>
          <p:nvPr/>
        </p:nvPicPr>
        <p:blipFill>
          <a:blip r:embed="rId4">
            <a:extLst/>
          </a:blip>
          <a:stretch>
            <a:fillRect/>
          </a:stretch>
        </p:blipFill>
        <p:spPr>
          <a:xfrm>
            <a:off x="6676280" y="6211738"/>
            <a:ext cx="2666379" cy="301924"/>
          </a:xfrm>
          <a:prstGeom prst="rect">
            <a:avLst/>
          </a:prstGeom>
          <a:ln w="12700">
            <a:solidFill>
              <a:schemeClr val="accent1">
                <a:satOff val="-3355"/>
                <a:lumOff val="26614"/>
              </a:schemeClr>
            </a:solidFill>
            <a:miter lim="400000"/>
          </a:ln>
        </p:spPr>
      </p:pic>
      <p:pic>
        <p:nvPicPr>
          <p:cNvPr id="138" name="pasted-image.tiff"/>
          <p:cNvPicPr>
            <a:picLocks noChangeAspect="1"/>
          </p:cNvPicPr>
          <p:nvPr/>
        </p:nvPicPr>
        <p:blipFill>
          <a:blip r:embed="rId5">
            <a:extLst/>
          </a:blip>
          <a:stretch>
            <a:fillRect/>
          </a:stretch>
        </p:blipFill>
        <p:spPr>
          <a:xfrm>
            <a:off x="9404149" y="6203210"/>
            <a:ext cx="3823896" cy="318980"/>
          </a:xfrm>
          <a:prstGeom prst="rect">
            <a:avLst/>
          </a:prstGeom>
          <a:ln w="12700">
            <a:solidFill>
              <a:schemeClr val="accent1">
                <a:satOff val="-3355"/>
                <a:lumOff val="26614"/>
              </a:schemeClr>
            </a:solidFill>
            <a:miter lim="400000"/>
          </a:ln>
        </p:spPr>
      </p:pic>
      <p:pic>
        <p:nvPicPr>
          <p:cNvPr id="139" name="pasted-image.tiff"/>
          <p:cNvPicPr>
            <a:picLocks noChangeAspect="1"/>
          </p:cNvPicPr>
          <p:nvPr/>
        </p:nvPicPr>
        <p:blipFill>
          <a:blip r:embed="rId6">
            <a:extLst/>
          </a:blip>
          <a:stretch>
            <a:fillRect/>
          </a:stretch>
        </p:blipFill>
        <p:spPr>
          <a:xfrm>
            <a:off x="-37413" y="6217865"/>
            <a:ext cx="2682565" cy="232173"/>
          </a:xfrm>
          <a:prstGeom prst="rect">
            <a:avLst/>
          </a:prstGeom>
          <a:ln w="12700">
            <a:solidFill>
              <a:schemeClr val="accent1">
                <a:satOff val="-3355"/>
                <a:lumOff val="26614"/>
              </a:schemeClr>
            </a:solidFill>
            <a:miter lim="400000"/>
          </a:ln>
        </p:spPr>
      </p:pic>
      <p:sp>
        <p:nvSpPr>
          <p:cNvPr id="140" name="Shape 140"/>
          <p:cNvSpPr/>
          <p:nvPr/>
        </p:nvSpPr>
        <p:spPr>
          <a:xfrm>
            <a:off x="9391338" y="3769444"/>
            <a:ext cx="135952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Input Data</a:t>
            </a:r>
          </a:p>
        </p:txBody>
      </p:sp>
      <p:sp>
        <p:nvSpPr>
          <p:cNvPr id="141" name="Shape 141"/>
          <p:cNvSpPr/>
          <p:nvPr/>
        </p:nvSpPr>
        <p:spPr>
          <a:xfrm>
            <a:off x="5867400" y="5346700"/>
            <a:ext cx="0" cy="800101"/>
          </a:xfrm>
          <a:prstGeom prst="line">
            <a:avLst/>
          </a:prstGeom>
          <a:ln w="127000">
            <a:solidFill>
              <a:srgbClr val="000000"/>
            </a:solidFill>
            <a:miter lim="400000"/>
            <a:tailEnd type="triangle"/>
          </a:ln>
        </p:spPr>
        <p:txBody>
          <a:bodyPr lIns="50800" tIns="50800" rIns="50800" bIns="50800" anchor="ctr"/>
          <a:lstStyle/>
          <a:p>
            <a:pPr>
              <a:defRPr sz="2400"/>
            </a:pPr>
          </a:p>
        </p:txBody>
      </p:sp>
      <p:sp>
        <p:nvSpPr>
          <p:cNvPr id="142" name="Shape 142"/>
          <p:cNvSpPr/>
          <p:nvPr/>
        </p:nvSpPr>
        <p:spPr>
          <a:xfrm>
            <a:off x="6945272" y="6724084"/>
            <a:ext cx="2128394" cy="3429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Block 3 on Data node 3</a:t>
            </a:r>
          </a:p>
        </p:txBody>
      </p:sp>
      <p:sp>
        <p:nvSpPr>
          <p:cNvPr id="143" name="Shape 143"/>
          <p:cNvSpPr/>
          <p:nvPr/>
        </p:nvSpPr>
        <p:spPr>
          <a:xfrm>
            <a:off x="3203003" y="6711384"/>
            <a:ext cx="2128394" cy="3429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Block 2 on Data node 1</a:t>
            </a:r>
          </a:p>
        </p:txBody>
      </p:sp>
      <p:sp>
        <p:nvSpPr>
          <p:cNvPr id="144" name="Shape 144"/>
          <p:cNvSpPr/>
          <p:nvPr/>
        </p:nvSpPr>
        <p:spPr>
          <a:xfrm>
            <a:off x="239673" y="6673284"/>
            <a:ext cx="2128394" cy="3429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Block 1 on Data node 1</a:t>
            </a:r>
          </a:p>
        </p:txBody>
      </p:sp>
      <p:sp>
        <p:nvSpPr>
          <p:cNvPr id="145" name="Shape 145"/>
          <p:cNvSpPr/>
          <p:nvPr/>
        </p:nvSpPr>
        <p:spPr>
          <a:xfrm>
            <a:off x="10226501" y="6685984"/>
            <a:ext cx="2128394" cy="3429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Block 4 on Data node 4</a:t>
            </a:r>
          </a:p>
        </p:txBody>
      </p:sp>
      <p:sp>
        <p:nvSpPr>
          <p:cNvPr id="146" name="Shape 146"/>
          <p:cNvSpPr/>
          <p:nvPr/>
        </p:nvSpPr>
        <p:spPr>
          <a:xfrm flipH="1">
            <a:off x="1303869" y="7112000"/>
            <a:ext cx="1" cy="64770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7" name="Shape 147"/>
          <p:cNvSpPr/>
          <p:nvPr/>
        </p:nvSpPr>
        <p:spPr>
          <a:xfrm>
            <a:off x="11276886" y="7099300"/>
            <a:ext cx="1" cy="64770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8" name="Shape 148"/>
          <p:cNvSpPr/>
          <p:nvPr/>
        </p:nvSpPr>
        <p:spPr>
          <a:xfrm>
            <a:off x="8009469" y="7124700"/>
            <a:ext cx="1" cy="64770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9" name="Shape 149"/>
          <p:cNvSpPr/>
          <p:nvPr/>
        </p:nvSpPr>
        <p:spPr>
          <a:xfrm>
            <a:off x="4267200" y="7112000"/>
            <a:ext cx="0" cy="64770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0" name="Shape 150"/>
          <p:cNvSpPr/>
          <p:nvPr/>
        </p:nvSpPr>
        <p:spPr>
          <a:xfrm>
            <a:off x="3649472" y="7790884"/>
            <a:ext cx="1260857" cy="4191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Partition 2</a:t>
            </a:r>
          </a:p>
        </p:txBody>
      </p:sp>
      <p:sp>
        <p:nvSpPr>
          <p:cNvPr id="151" name="Shape 151"/>
          <p:cNvSpPr/>
          <p:nvPr/>
        </p:nvSpPr>
        <p:spPr>
          <a:xfrm>
            <a:off x="728472" y="7790884"/>
            <a:ext cx="1260857" cy="4191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Partition 1</a:t>
            </a:r>
          </a:p>
        </p:txBody>
      </p:sp>
      <p:sp>
        <p:nvSpPr>
          <p:cNvPr id="152" name="Shape 152"/>
          <p:cNvSpPr/>
          <p:nvPr/>
        </p:nvSpPr>
        <p:spPr>
          <a:xfrm>
            <a:off x="7395972" y="7790884"/>
            <a:ext cx="1260857" cy="4191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Partition 3</a:t>
            </a:r>
          </a:p>
        </p:txBody>
      </p:sp>
      <p:sp>
        <p:nvSpPr>
          <p:cNvPr id="153" name="Shape 153"/>
          <p:cNvSpPr/>
          <p:nvPr/>
        </p:nvSpPr>
        <p:spPr>
          <a:xfrm>
            <a:off x="10634472" y="7790884"/>
            <a:ext cx="1260857" cy="4191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Partition 4</a:t>
            </a:r>
          </a:p>
        </p:txBody>
      </p:sp>
      <p:sp>
        <p:nvSpPr>
          <p:cNvPr id="154" name="Shape 154"/>
          <p:cNvSpPr/>
          <p:nvPr/>
        </p:nvSpPr>
        <p:spPr>
          <a:xfrm>
            <a:off x="5624703" y="8717984"/>
            <a:ext cx="663195" cy="4191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RDD</a:t>
            </a:r>
          </a:p>
        </p:txBody>
      </p:sp>
      <p:sp>
        <p:nvSpPr>
          <p:cNvPr id="155" name="Shape 155"/>
          <p:cNvSpPr/>
          <p:nvPr/>
        </p:nvSpPr>
        <p:spPr>
          <a:xfrm>
            <a:off x="1608387" y="8258020"/>
            <a:ext cx="3834190" cy="752307"/>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6" name="Shape 156"/>
          <p:cNvSpPr/>
          <p:nvPr/>
        </p:nvSpPr>
        <p:spPr>
          <a:xfrm flipH="1">
            <a:off x="6369145" y="8208546"/>
            <a:ext cx="4582573" cy="74717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7" name="Shape 157"/>
          <p:cNvSpPr/>
          <p:nvPr/>
        </p:nvSpPr>
        <p:spPr>
          <a:xfrm>
            <a:off x="4652773" y="8234284"/>
            <a:ext cx="839882" cy="63713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8" name="Shape 158"/>
          <p:cNvSpPr/>
          <p:nvPr/>
        </p:nvSpPr>
        <p:spPr>
          <a:xfrm flipH="1">
            <a:off x="6369145" y="8287036"/>
            <a:ext cx="1268201" cy="52916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9" name="Shape 159"/>
          <p:cNvSpPr/>
          <p:nvPr/>
        </p:nvSpPr>
        <p:spPr>
          <a:xfrm>
            <a:off x="12319556" y="6717734"/>
            <a:ext cx="65082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latin typeface="Helvetica"/>
                <a:ea typeface="Helvetica"/>
                <a:cs typeface="Helvetica"/>
                <a:sym typeface="Helvetica"/>
              </a:defRPr>
            </a:lvl1pPr>
          </a:lstStyle>
          <a:p>
            <a:pPr/>
            <a:r>
              <a:t>Disk</a:t>
            </a:r>
          </a:p>
        </p:txBody>
      </p:sp>
      <p:sp>
        <p:nvSpPr>
          <p:cNvPr id="160" name="Shape 160"/>
          <p:cNvSpPr/>
          <p:nvPr/>
        </p:nvSpPr>
        <p:spPr>
          <a:xfrm>
            <a:off x="12349396" y="7797234"/>
            <a:ext cx="69274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latin typeface="Helvetica"/>
                <a:ea typeface="Helvetica"/>
                <a:cs typeface="Helvetica"/>
                <a:sym typeface="Helvetica"/>
              </a:defRPr>
            </a:lvl1pPr>
          </a:lstStyle>
          <a:p>
            <a:pPr/>
            <a:r>
              <a:t>RAM</a:t>
            </a:r>
          </a:p>
        </p:txBody>
      </p:sp>
      <p:sp>
        <p:nvSpPr>
          <p:cNvPr id="161" name="Shape 161"/>
          <p:cNvSpPr/>
          <p:nvPr/>
        </p:nvSpPr>
        <p:spPr>
          <a:xfrm>
            <a:off x="6280495" y="5448017"/>
            <a:ext cx="2440992"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Splitting into blocks</a:t>
            </a:r>
          </a:p>
        </p:txBody>
      </p:sp>
      <p:pic>
        <p:nvPicPr>
          <p:cNvPr id="162" name="spark-logo-trademark.png"/>
          <p:cNvPicPr>
            <a:picLocks noChangeAspect="1"/>
          </p:cNvPicPr>
          <p:nvPr/>
        </p:nvPicPr>
        <p:blipFill>
          <a:blip r:embed="rId7">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Operation on RDD</a:t>
            </a:r>
          </a:p>
        </p:txBody>
      </p:sp>
      <p:sp>
        <p:nvSpPr>
          <p:cNvPr id="165" name="Shape 165"/>
          <p:cNvSpPr/>
          <p:nvPr>
            <p:ph type="body" idx="1"/>
          </p:nvPr>
        </p:nvSpPr>
        <p:spPr>
          <a:prstGeom prst="rect">
            <a:avLst/>
          </a:prstGeom>
        </p:spPr>
        <p:txBody>
          <a:bodyPr/>
          <a:lstStyle/>
          <a:p>
            <a:pPr/>
          </a:p>
        </p:txBody>
      </p:sp>
      <p:pic>
        <p:nvPicPr>
          <p:cNvPr id="166" name="page12image1256.jpg"/>
          <p:cNvPicPr>
            <a:picLocks noChangeAspect="1"/>
          </p:cNvPicPr>
          <p:nvPr/>
        </p:nvPicPr>
        <p:blipFill>
          <a:blip r:embed="rId2">
            <a:extLst/>
          </a:blip>
          <a:stretch>
            <a:fillRect/>
          </a:stretch>
        </p:blipFill>
        <p:spPr>
          <a:xfrm>
            <a:off x="637750" y="2600473"/>
            <a:ext cx="12313500" cy="4778227"/>
          </a:xfrm>
          <a:prstGeom prst="rect">
            <a:avLst/>
          </a:prstGeom>
          <a:ln w="12700">
            <a:miter lim="400000"/>
          </a:ln>
        </p:spPr>
      </p:pic>
      <p:sp>
        <p:nvSpPr>
          <p:cNvPr id="167" name="Shape 167"/>
          <p:cNvSpPr/>
          <p:nvPr/>
        </p:nvSpPr>
        <p:spPr>
          <a:xfrm>
            <a:off x="-1466850" y="2666999"/>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pic>
        <p:nvPicPr>
          <p:cNvPr id="168" name="spark-logo-trademark.png"/>
          <p:cNvPicPr>
            <a:picLocks noChangeAspect="1"/>
          </p:cNvPicPr>
          <p:nvPr/>
        </p:nvPicPr>
        <p:blipFill>
          <a:blip r:embed="rId3">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Architecture</a:t>
            </a:r>
          </a:p>
        </p:txBody>
      </p:sp>
      <p:sp>
        <p:nvSpPr>
          <p:cNvPr id="171" name="Shape 171"/>
          <p:cNvSpPr/>
          <p:nvPr>
            <p:ph type="body" idx="1"/>
          </p:nvPr>
        </p:nvSpPr>
        <p:spPr>
          <a:prstGeom prst="rect">
            <a:avLst/>
          </a:prstGeom>
        </p:spPr>
        <p:txBody>
          <a:bodyPr/>
          <a:lstStyle/>
          <a:p>
            <a:pPr/>
          </a:p>
        </p:txBody>
      </p:sp>
      <p:pic>
        <p:nvPicPr>
          <p:cNvPr id="172" name="page9image1072.jpg"/>
          <p:cNvPicPr>
            <a:picLocks noChangeAspect="1"/>
          </p:cNvPicPr>
          <p:nvPr/>
        </p:nvPicPr>
        <p:blipFill>
          <a:blip r:embed="rId2">
            <a:extLst/>
          </a:blip>
          <a:stretch>
            <a:fillRect/>
          </a:stretch>
        </p:blipFill>
        <p:spPr>
          <a:xfrm>
            <a:off x="1244600" y="1911350"/>
            <a:ext cx="10515600" cy="6388100"/>
          </a:xfrm>
          <a:prstGeom prst="rect">
            <a:avLst/>
          </a:prstGeom>
          <a:ln w="12700">
            <a:miter lim="400000"/>
          </a:ln>
        </p:spPr>
      </p:pic>
      <p:sp>
        <p:nvSpPr>
          <p:cNvPr id="173" name="Shape 173"/>
          <p:cNvSpPr/>
          <p:nvPr/>
        </p:nvSpPr>
        <p:spPr>
          <a:xfrm>
            <a:off x="1244600" y="1682749"/>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pic>
        <p:nvPicPr>
          <p:cNvPr id="174" name="spark-logo-trademark.png"/>
          <p:cNvPicPr>
            <a:picLocks noChangeAspect="1"/>
          </p:cNvPicPr>
          <p:nvPr/>
        </p:nvPicPr>
        <p:blipFill>
          <a:blip r:embed="rId3">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Architecture Cont..</a:t>
            </a:r>
          </a:p>
        </p:txBody>
      </p:sp>
      <p:sp>
        <p:nvSpPr>
          <p:cNvPr id="177" name="Shape 177"/>
          <p:cNvSpPr/>
          <p:nvPr>
            <p:ph type="body" idx="1"/>
          </p:nvPr>
        </p:nvSpPr>
        <p:spPr>
          <a:prstGeom prst="rect">
            <a:avLst/>
          </a:prstGeom>
        </p:spPr>
        <p:txBody>
          <a:bodyPr/>
          <a:lstStyle/>
          <a:p>
            <a:pPr/>
          </a:p>
        </p:txBody>
      </p:sp>
      <p:pic>
        <p:nvPicPr>
          <p:cNvPr id="178" name="Spark-Cluster-Architecture--1-.png"/>
          <p:cNvPicPr>
            <a:picLocks noChangeAspect="1"/>
          </p:cNvPicPr>
          <p:nvPr/>
        </p:nvPicPr>
        <p:blipFill>
          <a:blip r:embed="rId2">
            <a:extLst/>
          </a:blip>
          <a:stretch>
            <a:fillRect/>
          </a:stretch>
        </p:blipFill>
        <p:spPr>
          <a:xfrm>
            <a:off x="2536874" y="2633042"/>
            <a:ext cx="8016876" cy="6481416"/>
          </a:xfrm>
          <a:prstGeom prst="rect">
            <a:avLst/>
          </a:prstGeom>
          <a:ln w="12700">
            <a:miter lim="400000"/>
          </a:ln>
        </p:spPr>
      </p:pic>
      <p:pic>
        <p:nvPicPr>
          <p:cNvPr id="179" name="spark-logo-trademark.png"/>
          <p:cNvPicPr>
            <a:picLocks noChangeAspect="1"/>
          </p:cNvPicPr>
          <p:nvPr/>
        </p:nvPicPr>
        <p:blipFill>
          <a:blip r:embed="rId3">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Architecture Cont..</a:t>
            </a:r>
          </a:p>
        </p:txBody>
      </p:sp>
      <p:sp>
        <p:nvSpPr>
          <p:cNvPr id="182" name="Shape 182"/>
          <p:cNvSpPr/>
          <p:nvPr>
            <p:ph type="body" idx="1"/>
          </p:nvPr>
        </p:nvSpPr>
        <p:spPr>
          <a:prstGeom prst="rect">
            <a:avLst/>
          </a:prstGeom>
        </p:spPr>
        <p:txBody>
          <a:bodyPr/>
          <a:lstStyle/>
          <a:p>
            <a:pPr/>
          </a:p>
        </p:txBody>
      </p:sp>
      <p:pic>
        <p:nvPicPr>
          <p:cNvPr id="183" name="pasted-image.tiff"/>
          <p:cNvPicPr>
            <a:picLocks noChangeAspect="1"/>
          </p:cNvPicPr>
          <p:nvPr/>
        </p:nvPicPr>
        <p:blipFill>
          <a:blip r:embed="rId2">
            <a:extLst/>
          </a:blip>
          <a:stretch>
            <a:fillRect/>
          </a:stretch>
        </p:blipFill>
        <p:spPr>
          <a:xfrm>
            <a:off x="946150" y="2762250"/>
            <a:ext cx="11112500" cy="6159500"/>
          </a:xfrm>
          <a:prstGeom prst="rect">
            <a:avLst/>
          </a:prstGeom>
          <a:ln w="12700">
            <a:miter lim="400000"/>
          </a:ln>
        </p:spPr>
      </p:pic>
      <p:pic>
        <p:nvPicPr>
          <p:cNvPr id="184" name="spark-logo-trademark.png"/>
          <p:cNvPicPr>
            <a:picLocks noChangeAspect="1"/>
          </p:cNvPicPr>
          <p:nvPr/>
        </p:nvPicPr>
        <p:blipFill>
          <a:blip r:embed="rId3">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Terminologies</a:t>
            </a:r>
          </a:p>
        </p:txBody>
      </p:sp>
      <p:sp>
        <p:nvSpPr>
          <p:cNvPr id="187" name="Shape 187"/>
          <p:cNvSpPr/>
          <p:nvPr>
            <p:ph type="body" idx="1"/>
          </p:nvPr>
        </p:nvSpPr>
        <p:spPr>
          <a:prstGeom prst="rect">
            <a:avLst/>
          </a:prstGeom>
        </p:spPr>
        <p:txBody>
          <a:bodyPr/>
          <a:lstStyle/>
          <a:p>
            <a:pPr marL="324485" indent="-324485" defTabSz="426466">
              <a:spcBef>
                <a:spcPts val="3000"/>
              </a:spcBef>
              <a:defRPr sz="2628"/>
            </a:pPr>
            <a:r>
              <a:t>Job: A piece of code which reads some input from HDFS or local, performs some computation on the data and writes some output data.</a:t>
            </a:r>
          </a:p>
          <a:p>
            <a:pPr marL="324485" indent="-324485" defTabSz="426466">
              <a:spcBef>
                <a:spcPts val="3000"/>
              </a:spcBef>
              <a:defRPr sz="2628"/>
            </a:pPr>
            <a:r>
              <a:t>Driver: The program/process which has main() method and responsible for running the Job over the Spark Engine.It also Creates SparkContext to schedule jobs execution and negotiate with cluster manager</a:t>
            </a:r>
          </a:p>
          <a:p>
            <a:pPr marL="324485" indent="-324485" defTabSz="426466">
              <a:spcBef>
                <a:spcPts val="3000"/>
              </a:spcBef>
              <a:defRPr sz="2628"/>
            </a:pPr>
            <a:r>
              <a:t>Spark context: Object which sets up internal services and establishes a connection to a Spark execution environment.Once a SparkContext is created you can use it to create RDDs, accumulators and broadcast variables, access Spark services and run jobs (until SparkContext is stopped).Its an entry point in Spark application.</a:t>
            </a:r>
          </a:p>
          <a:p>
            <a:pPr marL="324485" indent="-324485" defTabSz="426466">
              <a:spcBef>
                <a:spcPts val="3000"/>
              </a:spcBef>
              <a:defRPr sz="2628"/>
            </a:pPr>
            <a:r>
              <a:t>RDD :Is a resilient and distributed collection of records spread over one or many partitions.</a:t>
            </a:r>
          </a:p>
        </p:txBody>
      </p:sp>
      <p:pic>
        <p:nvPicPr>
          <p:cNvPr id="188" name="spark-logo-trademark.png"/>
          <p:cNvPicPr>
            <a:picLocks noChangeAspect="1"/>
          </p:cNvPicPr>
          <p:nvPr/>
        </p:nvPicPr>
        <p:blipFill>
          <a:blip r:embed="rId2">
            <a:extLst/>
          </a:blip>
          <a:stretch>
            <a:fillRect/>
          </a:stretch>
        </p:blipFill>
        <p:spPr>
          <a:xfrm>
            <a:off x="10812017" y="-12700"/>
            <a:ext cx="2124965" cy="113030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