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 RDD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Ladle Patel</a:t>
            </a:r>
          </a:p>
        </p:txBody>
      </p:sp>
      <p:pic>
        <p:nvPicPr>
          <p:cNvPr id="12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Resilient Distributed Dataset (RDD) is the primary data abstraction in Apache Spark and the core of Spark ("Spark Core”).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Resilient :Fault-tolerant with the help of RDD lineage graph and so able to recompute missing or damaged partitions due to node failures.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Distributed:Data residing on multiple nodes in a cluster.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Dataset :Collection of partitioned data .</a:t>
            </a:r>
          </a:p>
        </p:txBody>
      </p:sp>
      <p:pic>
        <p:nvPicPr>
          <p:cNvPr id="125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Cont..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RDD is fault-tolerant ,In-Memory, Immutable,Lazy evaluated, collection of distributed elements which are partitioned across the nodes of the cluster can be operated on in parallel.</a:t>
            </a:r>
          </a:p>
          <a:p>
            <a:pPr/>
            <a:r>
              <a:t>Partitioned collections of objects spread across a cluster, stored in memory or on disk .</a:t>
            </a:r>
          </a:p>
        </p:txBody>
      </p:sp>
      <p:pic>
        <p:nvPicPr>
          <p:cNvPr id="129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Cont..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807"/>
            </a:pPr>
            <a:r>
              <a:t>In-Memory:Data inside RDD is stored in memory as much (size) and long (time) as possible.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Immutable or Read-Only : It does not change once created and can only be transformed using transformations to new RDDs.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Lazy evaluated :The data inside RDD is not available or transformed until an action is executed that triggers the execution.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Cacheable :You can hold all the data in a persistent "storage" like memory (default and the most preferred) or disk (the least preferred due to access speed).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Parallel :Process data in parallel.</a:t>
            </a:r>
          </a:p>
        </p:txBody>
      </p:sp>
      <p:pic>
        <p:nvPicPr>
          <p:cNvPr id="133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Cont..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Typed : RDD records have types, e.g. Long in RDD[Long] or (Int, String) in RDD[(Int, String)].</a:t>
            </a:r>
          </a:p>
          <a:p>
            <a:pPr/>
            <a:r>
              <a:t>Partitioned — records are partitioned (split into logical partitions) and distributed across nodes in a cluster.</a:t>
            </a:r>
          </a:p>
          <a:p>
            <a:pPr/>
            <a:r>
              <a:t>RDDs built and manipulated through a diverse set of parallel transformations (map, filter, join) and actions (count, collect, save) </a:t>
            </a:r>
            <a:br/>
          </a:p>
        </p:txBody>
      </p:sp>
      <p:pic>
        <p:nvPicPr>
          <p:cNvPr id="137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36379" y="4318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Word Count Flow</a:t>
            </a:r>
          </a:p>
        </p:txBody>
      </p:sp>
      <p:pic>
        <p:nvPicPr>
          <p:cNvPr id="14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4418" y="2553426"/>
            <a:ext cx="3924751" cy="277948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4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960" y="2541438"/>
            <a:ext cx="2666378" cy="301924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4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53128" y="2549910"/>
            <a:ext cx="3416306" cy="284980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4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366" y="2576314"/>
            <a:ext cx="2682565" cy="232172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4196365" y="1962149"/>
            <a:ext cx="1260857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Partition 2</a:t>
            </a:r>
          </a:p>
        </p:txBody>
      </p:sp>
      <p:sp>
        <p:nvSpPr>
          <p:cNvPr id="145" name="Shape 145"/>
          <p:cNvSpPr/>
          <p:nvPr/>
        </p:nvSpPr>
        <p:spPr>
          <a:xfrm>
            <a:off x="664972" y="1948884"/>
            <a:ext cx="1260857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Partition 1</a:t>
            </a:r>
          </a:p>
        </p:txBody>
      </p:sp>
      <p:sp>
        <p:nvSpPr>
          <p:cNvPr id="146" name="Shape 146"/>
          <p:cNvSpPr/>
          <p:nvPr/>
        </p:nvSpPr>
        <p:spPr>
          <a:xfrm>
            <a:off x="7540720" y="1948884"/>
            <a:ext cx="1260857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Partition 3</a:t>
            </a:r>
          </a:p>
        </p:txBody>
      </p:sp>
      <p:sp>
        <p:nvSpPr>
          <p:cNvPr id="147" name="Shape 147"/>
          <p:cNvSpPr/>
          <p:nvPr/>
        </p:nvSpPr>
        <p:spPr>
          <a:xfrm>
            <a:off x="10291572" y="1948884"/>
            <a:ext cx="1260857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Partition 4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1490948" y="2856888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10859598" y="2969611"/>
            <a:ext cx="2258404" cy="279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rdd = sc.textFile(“input_data.csv”)</a:t>
            </a:r>
          </a:p>
        </p:txBody>
      </p:sp>
      <p:pic>
        <p:nvPicPr>
          <p:cNvPr id="150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66" y="3541033"/>
            <a:ext cx="2682565" cy="232173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5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74" y="3518146"/>
            <a:ext cx="3924751" cy="277948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5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960" y="3506158"/>
            <a:ext cx="2666378" cy="301924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3773" y="3514630"/>
            <a:ext cx="3416306" cy="284980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0827099" y="4013715"/>
            <a:ext cx="2221802" cy="279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Words = rdd.flatmap(line.split(“”))</a:t>
            </a:r>
          </a:p>
        </p:txBody>
      </p:sp>
      <p:sp>
        <p:nvSpPr>
          <p:cNvPr id="155" name="Shape 155"/>
          <p:cNvSpPr/>
          <p:nvPr/>
        </p:nvSpPr>
        <p:spPr>
          <a:xfrm>
            <a:off x="126010" y="4527945"/>
            <a:ext cx="2679078" cy="4699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Apache,spark,is,open,source,framework,RDD,is,the,main…</a:t>
            </a:r>
          </a:p>
        </p:txBody>
      </p:sp>
      <p:sp>
        <p:nvSpPr>
          <p:cNvPr id="156" name="Shape 156"/>
          <p:cNvSpPr/>
          <p:nvPr/>
        </p:nvSpPr>
        <p:spPr>
          <a:xfrm>
            <a:off x="3478810" y="4527945"/>
            <a:ext cx="2679078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Apache,spark,can,also,be,called,as,an,unified,engine,….</a:t>
            </a:r>
          </a:p>
        </p:txBody>
      </p:sp>
      <p:sp>
        <p:nvSpPr>
          <p:cNvPr id="157" name="Shape 157"/>
          <p:cNvSpPr/>
          <p:nvPr/>
        </p:nvSpPr>
        <p:spPr>
          <a:xfrm>
            <a:off x="6796930" y="4527945"/>
            <a:ext cx="2679079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Apache,spark,is,written,in,scala,Data,Scientist,mostly,use,python.</a:t>
            </a:r>
          </a:p>
        </p:txBody>
      </p:sp>
      <p:sp>
        <p:nvSpPr>
          <p:cNvPr id="158" name="Shape 158"/>
          <p:cNvSpPr/>
          <p:nvPr/>
        </p:nvSpPr>
        <p:spPr>
          <a:xfrm>
            <a:off x="9663710" y="4527945"/>
            <a:ext cx="2679078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Spark,is,used,in,ETL,Data,Analytics,IOT,etc,Lets,start,learning,….</a:t>
            </a:r>
          </a:p>
        </p:txBody>
      </p:sp>
      <p:sp>
        <p:nvSpPr>
          <p:cNvPr id="159" name="Shape 159"/>
          <p:cNvSpPr/>
          <p:nvPr/>
        </p:nvSpPr>
        <p:spPr>
          <a:xfrm>
            <a:off x="10880986" y="5238750"/>
            <a:ext cx="2121079" cy="279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word_one = words.map(word,1)</a:t>
            </a:r>
          </a:p>
        </p:txBody>
      </p:sp>
      <p:sp>
        <p:nvSpPr>
          <p:cNvPr id="160" name="Shape 160"/>
          <p:cNvSpPr/>
          <p:nvPr/>
        </p:nvSpPr>
        <p:spPr>
          <a:xfrm>
            <a:off x="4970748" y="2856888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8288869" y="2856888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10609549" y="2890251"/>
            <a:ext cx="1" cy="665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 flipH="1">
            <a:off x="1503648" y="3779555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4958048" y="3820844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>
            <a:off x="8301569" y="3820844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10622249" y="3851018"/>
            <a:ext cx="1" cy="665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75210" y="5732562"/>
            <a:ext cx="2679078" cy="4699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(Apache,1),(spark,1),(is,,1),(open,1)…(spark,1)</a:t>
            </a:r>
          </a:p>
        </p:txBody>
      </p:sp>
      <p:sp>
        <p:nvSpPr>
          <p:cNvPr id="168" name="Shape 168"/>
          <p:cNvSpPr/>
          <p:nvPr/>
        </p:nvSpPr>
        <p:spPr>
          <a:xfrm>
            <a:off x="3428010" y="5732562"/>
            <a:ext cx="2679078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(Apache,1),(spark,1),(can,1),(also,1)…(langauage,1)</a:t>
            </a:r>
          </a:p>
        </p:txBody>
      </p:sp>
      <p:sp>
        <p:nvSpPr>
          <p:cNvPr id="169" name="Shape 169"/>
          <p:cNvSpPr/>
          <p:nvPr/>
        </p:nvSpPr>
        <p:spPr>
          <a:xfrm>
            <a:off x="6746130" y="5732562"/>
            <a:ext cx="2679079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(Apache,1),(spark,1),(is,1),(also,1)…</a:t>
            </a:r>
          </a:p>
          <a:p>
            <a:pPr>
              <a:defRPr sz="1200"/>
            </a:pPr>
            <a:r>
              <a:t>(Python,1)</a:t>
            </a:r>
          </a:p>
        </p:txBody>
      </p:sp>
      <p:sp>
        <p:nvSpPr>
          <p:cNvPr id="170" name="Shape 170"/>
          <p:cNvSpPr/>
          <p:nvPr/>
        </p:nvSpPr>
        <p:spPr>
          <a:xfrm>
            <a:off x="9612910" y="5732562"/>
            <a:ext cx="2679078" cy="4699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(spark,1),(is,1),(used,1)…</a:t>
            </a:r>
          </a:p>
          <a:p>
            <a:pPr>
              <a:defRPr sz="1200"/>
            </a:pPr>
            <a:r>
              <a:t>(spark,1)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1490948" y="5003405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983448" y="5070094"/>
            <a:ext cx="1" cy="665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8288869" y="5044694"/>
            <a:ext cx="1" cy="665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10609549" y="5074867"/>
            <a:ext cx="1" cy="6651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1582969" y="6266983"/>
            <a:ext cx="4446180" cy="194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175249" y="6276422"/>
            <a:ext cx="899172" cy="19627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 flipH="1">
            <a:off x="6318106" y="6269971"/>
            <a:ext cx="4539342" cy="19529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" name="Shape 178"/>
          <p:cNvSpPr/>
          <p:nvPr/>
        </p:nvSpPr>
        <p:spPr>
          <a:xfrm>
            <a:off x="4888510" y="8307711"/>
            <a:ext cx="2221802" cy="4445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/>
            </a:pPr>
            <a:r>
              <a:t>(Apache,3),</a:t>
            </a:r>
          </a:p>
          <a:p>
            <a:pPr>
              <a:defRPr sz="1100"/>
            </a:pPr>
            <a:r>
              <a:t>(an,2),…</a:t>
            </a:r>
          </a:p>
        </p:txBody>
      </p:sp>
      <p:sp>
        <p:nvSpPr>
          <p:cNvPr id="179" name="Shape 179"/>
          <p:cNvSpPr/>
          <p:nvPr/>
        </p:nvSpPr>
        <p:spPr>
          <a:xfrm>
            <a:off x="7746010" y="8330445"/>
            <a:ext cx="2221802" cy="444501"/>
          </a:xfrm>
          <a:prstGeom prst="rect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100"/>
            </a:pPr>
            <a:r>
              <a:t>(spark,5),</a:t>
            </a:r>
          </a:p>
          <a:p>
            <a:pPr>
              <a:defRPr sz="1100"/>
            </a:pPr>
            <a:r>
              <a:t>(Scientist,1),…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6086360" y="6224437"/>
            <a:ext cx="2049958" cy="204995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>
            <a:off x="1551788" y="6220935"/>
            <a:ext cx="6688821" cy="20880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5204887" y="6266272"/>
            <a:ext cx="3422513" cy="20306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 flipH="1">
            <a:off x="8890184" y="6258415"/>
            <a:ext cx="2031817" cy="20318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8136469" y="6212149"/>
            <a:ext cx="603513" cy="2056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10353199" y="7157806"/>
            <a:ext cx="2617852" cy="279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pPr/>
            <a:r>
              <a:t>wc= word_one.reduceByKey(x,y=&gt;x+y)</a:t>
            </a:r>
          </a:p>
        </p:txBody>
      </p:sp>
      <p:pic>
        <p:nvPicPr>
          <p:cNvPr id="186" name="spark-logo-trademark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/>
        </p:nvSpPr>
        <p:spPr>
          <a:xfrm>
            <a:off x="5197856" y="4521199"/>
            <a:ext cx="26090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Thank You.</a:t>
            </a:r>
          </a:p>
        </p:txBody>
      </p:sp>
      <p:pic>
        <p:nvPicPr>
          <p:cNvPr id="19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