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0E287-4DBE-4F38-B052-6A1911A70A16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E12C-A5B2-4AAB-8DDF-AFE725C4C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1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E12C-A5B2-4AAB-8DDF-AFE725C4C6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E12C-A5B2-4AAB-8DDF-AFE725C4C6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8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7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99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03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4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11F1FC-6791-4FEC-A98A-D952C88B218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0A53F3-2B92-49FD-982B-1286E9412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2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9C127A-BBFD-423D-2021-BFF4E55C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421" y="643878"/>
            <a:ext cx="2374363" cy="3475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F28FF0-D274-8E1F-4A09-4CA78A5E4FBA}"/>
              </a:ext>
            </a:extLst>
          </p:cNvPr>
          <p:cNvSpPr txBox="1"/>
          <p:nvPr/>
        </p:nvSpPr>
        <p:spPr>
          <a:xfrm>
            <a:off x="2991951" y="4659549"/>
            <a:ext cx="56973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4"/>
                </a:solidFill>
              </a:rPr>
              <a:t>SWIGGY</a:t>
            </a:r>
          </a:p>
          <a:p>
            <a:r>
              <a:rPr lang="en-IN" sz="4000" b="1" dirty="0">
                <a:solidFill>
                  <a:schemeClr val="accent4"/>
                </a:solidFill>
              </a:rPr>
              <a:t>RESTAURANT ANALYSIS</a:t>
            </a:r>
          </a:p>
        </p:txBody>
      </p:sp>
    </p:spTree>
    <p:extLst>
      <p:ext uri="{BB962C8B-B14F-4D97-AF65-F5344CB8AC3E}">
        <p14:creationId xmlns:p14="http://schemas.microsoft.com/office/powerpoint/2010/main" val="95454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963B32-A05C-ECD6-C59E-1E82EA288661}"/>
              </a:ext>
            </a:extLst>
          </p:cNvPr>
          <p:cNvSpPr txBox="1"/>
          <p:nvPr/>
        </p:nvSpPr>
        <p:spPr>
          <a:xfrm>
            <a:off x="575733" y="101600"/>
            <a:ext cx="9931400" cy="615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>
              <a:lnSpc>
                <a:spcPct val="150000"/>
              </a:lnSpc>
            </a:pPr>
            <a:r>
              <a:rPr lang="en-US" sz="1700" i="0" dirty="0">
                <a:effectLst/>
                <a:cs typeface="Times New Roman" panose="02020603050405020304" pitchFamily="18" charset="0"/>
              </a:rPr>
              <a:t>Founded in 2014, Bengaluru headquartered Swiggy is </a:t>
            </a:r>
            <a:r>
              <a:rPr lang="en-US" sz="1700" b="1" dirty="0">
                <a:effectLst/>
                <a:cs typeface="Times New Roman" panose="02020603050405020304" pitchFamily="18" charset="0"/>
              </a:rPr>
              <a:t>India’s leading on-demand delivery platform </a:t>
            </a:r>
            <a:r>
              <a:rPr lang="en-US" sz="1700" i="0" dirty="0">
                <a:effectLst/>
                <a:cs typeface="Times New Roman" panose="02020603050405020304" pitchFamily="18" charset="0"/>
              </a:rPr>
              <a:t>with a tech-first approach to logistics and a solution-first approach to consumer demands. With a presence in 500 cities across India, partnerships with hundreds of thousands of restaurants, an employee base of over 5,000, a </a:t>
            </a:r>
            <a:r>
              <a:rPr lang="en-US" sz="1700" b="1" i="0" dirty="0">
                <a:effectLst/>
                <a:cs typeface="Times New Roman" panose="02020603050405020304" pitchFamily="18" charset="0"/>
              </a:rPr>
              <a:t>2 lakh+ strong independent fleet of delivery executives</a:t>
            </a:r>
            <a:r>
              <a:rPr lang="en-US" sz="1700" i="0" dirty="0">
                <a:effectLst/>
                <a:cs typeface="Times New Roman" panose="02020603050405020304" pitchFamily="18" charset="0"/>
              </a:rPr>
              <a:t>, Swiggy delivers unparalleled convenience driven by continuous innovation. Built on the back of robust ML technology and fueled by terabytes of data processed every day, Swiggy offers a fast, seamless and reliable delivery experience for millions of customers across India. </a:t>
            </a:r>
          </a:p>
          <a:p>
            <a:pPr>
              <a:lnSpc>
                <a:spcPct val="150000"/>
              </a:lnSpc>
            </a:pPr>
            <a:r>
              <a:rPr lang="en-US" sz="1700" i="0" dirty="0">
                <a:effectLst/>
                <a:cs typeface="Times New Roman" panose="02020603050405020304" pitchFamily="18" charset="0"/>
              </a:rPr>
              <a:t>From starting out as a hyperlocal food delivery service to becoming a logistics hub of excellence, Swiggy's capabilities result not only in lightning-fast delivery for customers, but also in a productive and fulfilling experience for its employees. </a:t>
            </a:r>
          </a:p>
          <a:p>
            <a:pPr>
              <a:lnSpc>
                <a:spcPct val="150000"/>
              </a:lnSpc>
            </a:pPr>
            <a:r>
              <a:rPr lang="en-US" sz="1700" i="0" dirty="0">
                <a:effectLst/>
                <a:cs typeface="Times New Roman" panose="02020603050405020304" pitchFamily="18" charset="0"/>
              </a:rPr>
              <a:t>With Swiggy’s New Supply and the recent launches of Swiggy </a:t>
            </a:r>
            <a:r>
              <a:rPr lang="en-US" sz="1700" b="1" i="0" dirty="0">
                <a:effectLst/>
                <a:cs typeface="Times New Roman" panose="02020603050405020304" pitchFamily="18" charset="0"/>
              </a:rPr>
              <a:t>Insta mart</a:t>
            </a:r>
            <a:r>
              <a:rPr lang="en-US" sz="1700" i="0" dirty="0">
                <a:effectLst/>
                <a:cs typeface="Times New Roman" panose="02020603050405020304" pitchFamily="18" charset="0"/>
              </a:rPr>
              <a:t>, Swiggy </a:t>
            </a:r>
            <a:r>
              <a:rPr lang="en-US" sz="1700" b="1" i="0" dirty="0">
                <a:effectLst/>
                <a:cs typeface="Times New Roman" panose="02020603050405020304" pitchFamily="18" charset="0"/>
              </a:rPr>
              <a:t>Genie</a:t>
            </a:r>
            <a:r>
              <a:rPr lang="en-US" sz="1700" i="0" dirty="0">
                <a:effectLst/>
                <a:cs typeface="Times New Roman" panose="02020603050405020304" pitchFamily="18" charset="0"/>
              </a:rPr>
              <a:t>, and </a:t>
            </a:r>
            <a:r>
              <a:rPr lang="en-US" sz="1700" b="1" i="0" dirty="0">
                <a:effectLst/>
                <a:cs typeface="Times New Roman" panose="02020603050405020304" pitchFamily="18" charset="0"/>
              </a:rPr>
              <a:t>Health Hub</a:t>
            </a:r>
            <a:r>
              <a:rPr lang="en-US" sz="1700" i="0" dirty="0">
                <a:effectLst/>
                <a:cs typeface="Times New Roman" panose="02020603050405020304" pitchFamily="18" charset="0"/>
              </a:rPr>
              <a:t>, it is consistently making waves in the market.</a:t>
            </a:r>
            <a:endParaRPr lang="en-IN" sz="1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2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4DE9-8152-9949-CEB5-4E64C48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46" y="220133"/>
            <a:ext cx="9905998" cy="846667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Market Share and Competitors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A19D-213C-E310-8B32-6135ED7FC3EA}"/>
              </a:ext>
            </a:extLst>
          </p:cNvPr>
          <p:cNvSpPr txBox="1"/>
          <p:nvPr/>
        </p:nvSpPr>
        <p:spPr>
          <a:xfrm>
            <a:off x="395756" y="990600"/>
            <a:ext cx="11261416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of mid-2024, Swiggy holds approximately </a:t>
            </a:r>
            <a:r>
              <a:rPr lang="en-US" b="1" dirty="0"/>
              <a:t>45%</a:t>
            </a:r>
            <a:r>
              <a:rPr lang="en-US" dirty="0"/>
              <a:t> of the Indian food delivery market. However, it has </a:t>
            </a:r>
          </a:p>
          <a:p>
            <a:pPr>
              <a:lnSpc>
                <a:spcPct val="150000"/>
              </a:lnSpc>
            </a:pPr>
            <a:r>
              <a:rPr lang="en-US" dirty="0"/>
              <a:t>been losing ground to its primary competitor, </a:t>
            </a:r>
            <a:r>
              <a:rPr lang="en-US" b="1" dirty="0"/>
              <a:t>Zomato</a:t>
            </a:r>
            <a:r>
              <a:rPr lang="en-US" dirty="0"/>
              <a:t>, which now commands around 57% of the</a:t>
            </a:r>
          </a:p>
          <a:p>
            <a:pPr>
              <a:lnSpc>
                <a:spcPct val="150000"/>
              </a:lnSpc>
            </a:pPr>
            <a:r>
              <a:rPr lang="en-US" dirty="0"/>
              <a:t> market. This shift is attributed to several factors, including Zomato's successful expansion into Tier 2 </a:t>
            </a:r>
          </a:p>
          <a:p>
            <a:pPr>
              <a:lnSpc>
                <a:spcPct val="150000"/>
              </a:lnSpc>
            </a:pPr>
            <a:r>
              <a:rPr lang="en-US" dirty="0"/>
              <a:t>and 3 cities, which provided a broader customer base, and a more localized approach in different</a:t>
            </a:r>
          </a:p>
          <a:p>
            <a:pPr>
              <a:lnSpc>
                <a:spcPct val="150000"/>
              </a:lnSpc>
            </a:pPr>
            <a:r>
              <a:rPr lang="en-US" dirty="0"/>
              <a:t> regions​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95129-BFFE-654A-4140-34363102EF60}"/>
              </a:ext>
            </a:extLst>
          </p:cNvPr>
          <p:cNvSpPr txBox="1"/>
          <p:nvPr/>
        </p:nvSpPr>
        <p:spPr>
          <a:xfrm>
            <a:off x="404223" y="3268135"/>
            <a:ext cx="11926663" cy="2118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addition to Zomato, Swiggy faces competition from various other players in the Indian delivery market. </a:t>
            </a:r>
          </a:p>
          <a:p>
            <a:pPr>
              <a:lnSpc>
                <a:spcPct val="150000"/>
              </a:lnSpc>
            </a:pPr>
            <a:r>
              <a:rPr lang="en-US" dirty="0"/>
              <a:t>Key competitors include </a:t>
            </a:r>
            <a:r>
              <a:rPr lang="en-US" b="1" dirty="0" err="1"/>
              <a:t>Blinkit</a:t>
            </a:r>
            <a:r>
              <a:rPr lang="en-US" dirty="0"/>
              <a:t>, which specializes in quick grocery delivery; </a:t>
            </a:r>
            <a:r>
              <a:rPr lang="en-US" b="1" dirty="0" err="1"/>
              <a:t>Dunzo</a:t>
            </a:r>
            <a:r>
              <a:rPr lang="en-US" dirty="0"/>
              <a:t>, known for its </a:t>
            </a:r>
          </a:p>
          <a:p>
            <a:pPr>
              <a:lnSpc>
                <a:spcPct val="150000"/>
              </a:lnSpc>
            </a:pPr>
            <a:r>
              <a:rPr lang="en-US" dirty="0"/>
              <a:t>hyperlocal delivery services; and other food delivery platforms like </a:t>
            </a:r>
            <a:r>
              <a:rPr lang="en-US" b="1" dirty="0" err="1"/>
              <a:t>EatSure</a:t>
            </a:r>
            <a:r>
              <a:rPr lang="en-US" dirty="0"/>
              <a:t> and </a:t>
            </a:r>
            <a:r>
              <a:rPr lang="en-US" b="1" dirty="0" err="1"/>
              <a:t>JustMyRoots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These competitors vary in their focus and offerings, ranging from ultra-fast grocery delivery to </a:t>
            </a:r>
          </a:p>
          <a:p>
            <a:pPr>
              <a:lnSpc>
                <a:spcPct val="150000"/>
              </a:lnSpc>
            </a:pPr>
            <a:r>
              <a:rPr lang="en-US" dirty="0"/>
              <a:t>specialized food delivery from specific regions​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9681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F830-E655-8DFF-C59F-040B2133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90" y="-6550"/>
            <a:ext cx="9905998" cy="99277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Insights and Analysis on </a:t>
            </a:r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swiggy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restaurants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EB4AE-F257-AA57-972C-0D54E7182153}"/>
              </a:ext>
            </a:extLst>
          </p:cNvPr>
          <p:cNvSpPr txBox="1"/>
          <p:nvPr/>
        </p:nvSpPr>
        <p:spPr>
          <a:xfrm>
            <a:off x="406401" y="1236134"/>
            <a:ext cx="5389745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ustomer </a:t>
            </a:r>
            <a:r>
              <a:rPr lang="en-IN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nsight</a:t>
            </a:r>
            <a:r>
              <a:rPr lang="en-IN" sz="18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been clear that the most popular cuisine is Chinese,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followed by Indian, and Desserts.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F8C97-91A0-60C4-5927-325ECD5A53F4}"/>
              </a:ext>
            </a:extLst>
          </p:cNvPr>
          <p:cNvSpPr txBox="1"/>
          <p:nvPr/>
        </p:nvSpPr>
        <p:spPr>
          <a:xfrm>
            <a:off x="6197619" y="1193801"/>
            <a:ext cx="5587980" cy="159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Efficiency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operational efficiency can be seen by comparing overall average delivery time with each city average. This shows Chennai, Pune and Kolkata  need to improve in delivery.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FAEE8-114A-AC61-4CB7-EC4EFD1993AD}"/>
              </a:ext>
            </a:extLst>
          </p:cNvPr>
          <p:cNvSpPr txBox="1"/>
          <p:nvPr/>
        </p:nvSpPr>
        <p:spPr>
          <a:xfrm>
            <a:off x="406401" y="3636559"/>
            <a:ext cx="5587980" cy="132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Positioning</a:t>
            </a:r>
            <a:endParaRPr lang="en-IN" sz="1800" b="1" kern="1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insights gotten from the data , the main focus should be in cities like Chennai , Pune, and Surat to expand the business to get more geographical presence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9E07-6EA9-06BC-BD1E-4A10A25160D2}"/>
              </a:ext>
            </a:extLst>
          </p:cNvPr>
          <p:cNvSpPr txBox="1"/>
          <p:nvPr/>
        </p:nvSpPr>
        <p:spPr>
          <a:xfrm>
            <a:off x="6282286" y="3607051"/>
            <a:ext cx="5587980" cy="22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data provided its clear that there is no relation in between variables like price , delivery time and total rating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affecting the average rating of the restaurants. So each restaurant has their own strength and weakness based on its location, cuisine type and food quality/taste etc.,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97E47-6895-426E-CB1D-C5442840B034}"/>
              </a:ext>
            </a:extLst>
          </p:cNvPr>
          <p:cNvSpPr txBox="1"/>
          <p:nvPr/>
        </p:nvSpPr>
        <p:spPr>
          <a:xfrm>
            <a:off x="149144" y="179102"/>
            <a:ext cx="11136638" cy="678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IN" sz="4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interpreting and understanding the data in Power BI, there are certain recommendations I would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to suggest to improve the customer service even better.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data it is been clear that each city has a popular cuisine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an initiative to increase the popularity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other cuisines in the city, discounts can be awarded for other cuisines 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certain cities where the average delivery time is more when compare to overall average delivery 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 may be caused by the lack of manpower in the region or there is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geographical presence of restaurants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area with various cuisines. But the average rating is not been affected by delivery time of the restaurants.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this shows that it requires more manpower or more restaurant presence.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commonly rated or available cuisine in all the city is Chinese. So this shows that the most favourite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cuisine for the customers is Chinese. So adding this cuisine in the menu will give an competitional advantage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restaurants.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also evident that the geographical presence of restaurants is too low in some cities. So increasing the presence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adding new restaurants based on the recommendation given will increase customer base even more.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15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131-67FD-27AA-E619-12350F8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0" y="78154"/>
            <a:ext cx="9905998" cy="593969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Marketing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00D88-FA37-1C28-3530-DBF64873AA84}"/>
              </a:ext>
            </a:extLst>
          </p:cNvPr>
          <p:cNvSpPr txBox="1"/>
          <p:nvPr/>
        </p:nvSpPr>
        <p:spPr>
          <a:xfrm>
            <a:off x="85966" y="1414585"/>
            <a:ext cx="112197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increase the popularity of a cuisine, we can start with </a:t>
            </a:r>
            <a:r>
              <a:rPr lang="en-IN" b="1" dirty="0">
                <a:solidFill>
                  <a:schemeClr val="accent4"/>
                </a:solidFill>
              </a:rPr>
              <a:t>Cuisine Week</a:t>
            </a:r>
            <a:r>
              <a:rPr lang="en-IN" dirty="0"/>
              <a:t> campaign offering special </a:t>
            </a:r>
          </a:p>
          <a:p>
            <a:r>
              <a:rPr lang="en-IN" dirty="0"/>
              <a:t>discounts for certain cuisines.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4"/>
                </a:solidFill>
              </a:rPr>
              <a:t>The Transporter Challenge</a:t>
            </a:r>
            <a:r>
              <a:rPr lang="en-IN" dirty="0"/>
              <a:t> to encourage the delivery partners to handle long distance deliveries in </a:t>
            </a:r>
          </a:p>
          <a:p>
            <a:r>
              <a:rPr lang="en-IN" dirty="0"/>
              <a:t>short period of time will be awarded with bonuses for them.</a:t>
            </a:r>
          </a:p>
          <a:p>
            <a:endParaRPr lang="en-IN" dirty="0"/>
          </a:p>
          <a:p>
            <a:r>
              <a:rPr lang="en-IN" dirty="0"/>
              <a:t>To increase geographical presence we can do promotional activities like </a:t>
            </a:r>
            <a:r>
              <a:rPr lang="en-IN" b="1" dirty="0">
                <a:solidFill>
                  <a:schemeClr val="accent4"/>
                </a:solidFill>
              </a:rPr>
              <a:t>Roadshow, Pamphlet </a:t>
            </a:r>
          </a:p>
          <a:p>
            <a:r>
              <a:rPr lang="en-IN" b="1" dirty="0">
                <a:solidFill>
                  <a:schemeClr val="accent4"/>
                </a:solidFill>
              </a:rPr>
              <a:t>Distribution</a:t>
            </a:r>
          </a:p>
          <a:p>
            <a:endParaRPr lang="en-IN" b="1" dirty="0">
              <a:solidFill>
                <a:schemeClr val="accent4"/>
              </a:solidFill>
            </a:endParaRPr>
          </a:p>
          <a:p>
            <a:r>
              <a:rPr lang="en-IN" dirty="0"/>
              <a:t>Testimonial videos from restaurant owners and paid Collaboration with food vloggers or influencers</a:t>
            </a:r>
          </a:p>
          <a:p>
            <a:r>
              <a:rPr lang="en-IN" dirty="0"/>
              <a:t>to tie up more restaurants and attract more customers.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44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FF43-DA56-F4AF-CF35-5850310B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9" y="2594043"/>
            <a:ext cx="9905998" cy="1905000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538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225</TotalTime>
  <Words>791</Words>
  <Application>Microsoft Office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Mesh</vt:lpstr>
      <vt:lpstr>PowerPoint Presentation</vt:lpstr>
      <vt:lpstr>PowerPoint Presentation</vt:lpstr>
      <vt:lpstr>Market Share and Competitors</vt:lpstr>
      <vt:lpstr>Insights and Analysis on swiggy restaurants</vt:lpstr>
      <vt:lpstr>PowerPoint Presentation</vt:lpstr>
      <vt:lpstr>Marketing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Kumar</dc:creator>
  <cp:lastModifiedBy>Rakesh Kumar</cp:lastModifiedBy>
  <cp:revision>4</cp:revision>
  <dcterms:created xsi:type="dcterms:W3CDTF">2024-08-02T09:56:59Z</dcterms:created>
  <dcterms:modified xsi:type="dcterms:W3CDTF">2024-08-02T18:16:06Z</dcterms:modified>
</cp:coreProperties>
</file>