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project%20in%20excel%202.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in excel 2.xlsx]Sheet1!PivotTable1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B7DB-4F4A-8EFF-4C70EC25DF5D}"/>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B7DB-4F4A-8EFF-4C70EC25DF5D}"/>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B7DB-4F4A-8EFF-4C70EC25DF5D}"/>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B7DB-4F4A-8EFF-4C70EC25DF5D}"/>
            </c:ext>
          </c:extLst>
        </c:ser>
        <c:dLbls>
          <c:showLegendKey val="0"/>
          <c:showVal val="0"/>
          <c:showCatName val="0"/>
          <c:showSerName val="0"/>
          <c:showPercent val="0"/>
          <c:showBubbleSize val="0"/>
        </c:dLbls>
        <c:gapWidth val="150"/>
        <c:axId val="235095168"/>
        <c:axId val="235095952"/>
      </c:barChart>
      <c:catAx>
        <c:axId val="2350951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952"/>
        <c:crosses val="autoZero"/>
        <c:auto val="1"/>
        <c:lblAlgn val="ctr"/>
        <c:lblOffset val="100"/>
        <c:noMultiLvlLbl val="0"/>
      </c:catAx>
      <c:valAx>
        <c:axId val="23509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1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747837" y="2595095"/>
            <a:ext cx="8950005" cy="2308324"/>
          </a:xfrm>
          <a:prstGeom prst="rect">
            <a:avLst/>
          </a:prstGeom>
          <a:noFill/>
        </p:spPr>
        <p:txBody>
          <a:bodyPr wrap="square" rtlCol="0">
            <a:spAutoFit/>
          </a:bodyPr>
          <a:lstStyle/>
          <a:p>
            <a:r>
              <a:rPr lang="en-US" sz="2400" dirty="0"/>
              <a:t>STUDENT NAME:</a:t>
            </a:r>
            <a:r>
              <a:rPr lang="en-GB" sz="2400" dirty="0"/>
              <a:t> M. </a:t>
            </a:r>
            <a:r>
              <a:rPr lang="en-GB" sz="2400"/>
              <a:t>Rakesh</a:t>
            </a:r>
            <a:endParaRPr lang="en-GB" sz="2400" dirty="0"/>
          </a:p>
          <a:p>
            <a:r>
              <a:rPr lang="en-US" sz="2400" dirty="0"/>
              <a:t>REGISTER NO:</a:t>
            </a:r>
            <a:r>
              <a:rPr lang="en-GB" sz="2400" dirty="0"/>
              <a:t> 312202082/</a:t>
            </a:r>
          </a:p>
          <a:p>
            <a:r>
              <a:rPr lang="en-GB" sz="2400" dirty="0"/>
              <a:t>47D631CA0CB3B0AB0254E1D8487F4D1C</a:t>
            </a:r>
          </a:p>
          <a:p>
            <a:r>
              <a:rPr lang="en-US" sz="2400" dirty="0"/>
              <a:t>DEPARTMENT:</a:t>
            </a:r>
            <a:r>
              <a:rPr lang="en-GB" sz="2400" dirty="0"/>
              <a:t> B.COM COMMERCE</a:t>
            </a:r>
            <a:endParaRPr lang="en-US" sz="2400" dirty="0"/>
          </a:p>
          <a:p>
            <a:r>
              <a:rPr lang="en-US" sz="2400" dirty="0"/>
              <a:t>COLLEGE</a:t>
            </a:r>
            <a:r>
              <a:rPr lang="en-GB" sz="2400" dirty="0"/>
              <a:t>: Mohamed </a:t>
            </a:r>
            <a:r>
              <a:rPr lang="en-GB" sz="2400" dirty="0" err="1"/>
              <a:t>sathak</a:t>
            </a:r>
            <a:r>
              <a:rPr lang="en-GB" sz="2400" dirty="0"/>
              <a:t> college of arts and sciences</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a:extLst>
              <a:ext uri="{FF2B5EF4-FFF2-40B4-BE49-F238E27FC236}">
                <a16:creationId xmlns:a16="http://schemas.microsoft.com/office/drawing/2014/main" id="{4BD86D74-E9B3-BFA8-89D6-5C24DFF35EAD}"/>
              </a:ext>
            </a:extLst>
          </p:cNvPr>
          <p:cNvSpPr>
            <a:spLocks noGrp="1"/>
          </p:cNvSpPr>
          <p:nvPr>
            <p:ph type="body" idx="1"/>
          </p:nvPr>
        </p:nvSpPr>
        <p:spPr>
          <a:xfrm>
            <a:off x="739775" y="1577340"/>
            <a:ext cx="9278112" cy="4154984"/>
          </a:xfrm>
        </p:spPr>
        <p:txBody>
          <a:bodyPr/>
          <a:lstStyle/>
          <a:p>
            <a:r>
              <a:rPr lang="en-GB" b="1" dirty="0"/>
              <a:t>Data Collection</a:t>
            </a:r>
            <a:r>
              <a:rPr lang="en-GB" dirty="0"/>
              <a:t>
Gather data from various sources such as performance reviews, KPIs, attendance records, and employee surveys.
</a:t>
            </a:r>
          </a:p>
          <a:p>
            <a:r>
              <a:rPr lang="en-GB" b="1" dirty="0"/>
              <a:t>Data Preparation</a:t>
            </a:r>
            <a:r>
              <a:rPr lang="en-GB" dirty="0"/>
              <a:t>
Ensure that data is accurate and complete. Address any inconsistencies or missing values.
Combine data from different sources to get a comprehensive view of performance.</a:t>
            </a:r>
          </a:p>
          <a:p>
            <a:endParaRPr lang="en-GB" b="1" dirty="0"/>
          </a:p>
          <a:p>
            <a:r>
              <a:rPr lang="en-GB" b="1" dirty="0"/>
              <a:t>Visualization and Reporting</a:t>
            </a:r>
            <a:r>
              <a:rPr lang="en-GB" dirty="0"/>
              <a:t>
Create interactive dashboards to visualize performance metrics and trends.
Generate detailed reports highlighting key insights, trends, and recommendations.
</a:t>
            </a:r>
          </a:p>
          <a:p>
            <a:r>
              <a:rPr lang="en-GB" b="1" dirty="0"/>
              <a:t>Analysis and Interpretation</a:t>
            </a:r>
            <a:r>
              <a:rPr lang="en-GB" dirty="0"/>
              <a:t>
Look for patterns in the data that might indicate high or low performance.
Compare performance across different teams, departments, or time periods.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2FE4AB5F-7B3E-CB26-F897-ABC432542FA9}"/>
              </a:ext>
            </a:extLst>
          </p:cNvPr>
          <p:cNvGraphicFramePr>
            <a:graphicFrameLocks/>
          </p:cNvGraphicFramePr>
          <p:nvPr>
            <p:extLst>
              <p:ext uri="{D42A27DB-BD31-4B8C-83A1-F6EECF244321}">
                <p14:modId xmlns:p14="http://schemas.microsoft.com/office/powerpoint/2010/main" val="4121679503"/>
              </p:ext>
            </p:extLst>
          </p:nvPr>
        </p:nvGraphicFramePr>
        <p:xfrm>
          <a:off x="755332" y="1592824"/>
          <a:ext cx="7705724" cy="473482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6D5D87F-EB05-6253-2C47-654A875B0963}"/>
              </a:ext>
            </a:extLst>
          </p:cNvPr>
          <p:cNvSpPr>
            <a:spLocks noGrp="1"/>
          </p:cNvSpPr>
          <p:nvPr>
            <p:ph type="body" idx="1"/>
          </p:nvPr>
        </p:nvSpPr>
        <p:spPr>
          <a:xfrm>
            <a:off x="609600" y="1577340"/>
            <a:ext cx="7985760" cy="4062651"/>
          </a:xfrm>
        </p:spPr>
        <p:txBody>
          <a:bodyPr/>
          <a:lstStyle/>
          <a:p>
            <a:pPr algn="just"/>
            <a:r>
              <a:rPr lang="en-US" sz="2400"/>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GB" sz="4400" b="1" dirty="0">
                <a:solidFill>
                  <a:srgbClr val="0F0F0F"/>
                </a:solidFill>
                <a:latin typeface="Times New Roman" panose="02020603050405020304" pitchFamily="18" charset="0"/>
                <a:cs typeface="Times New Roman" panose="02020603050405020304" pitchFamily="18" charset="0"/>
              </a:rPr>
              <a:t>Performance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 Placeholder 11">
            <a:extLst>
              <a:ext uri="{FF2B5EF4-FFF2-40B4-BE49-F238E27FC236}">
                <a16:creationId xmlns:a16="http://schemas.microsoft.com/office/drawing/2014/main" id="{7C77957F-418E-5C38-4411-8C5C680BBBA4}"/>
              </a:ext>
            </a:extLst>
          </p:cNvPr>
          <p:cNvSpPr>
            <a:spLocks noGrp="1"/>
          </p:cNvSpPr>
          <p:nvPr>
            <p:ph type="body" idx="1"/>
          </p:nvPr>
        </p:nvSpPr>
        <p:spPr>
          <a:xfrm>
            <a:off x="609600" y="1577340"/>
            <a:ext cx="5852160" cy="3693319"/>
          </a:xfrm>
        </p:spPr>
        <p:txBody>
          <a:bodyPr/>
          <a:lstStyle/>
          <a:p>
            <a:pPr algn="just"/>
            <a:r>
              <a:rPr lang="en-GB" sz="2400" dirty="0"/>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 Placeholder 12">
            <a:extLst>
              <a:ext uri="{FF2B5EF4-FFF2-40B4-BE49-F238E27FC236}">
                <a16:creationId xmlns:a16="http://schemas.microsoft.com/office/drawing/2014/main" id="{18CCC181-F682-C488-7808-303D10678251}"/>
              </a:ext>
            </a:extLst>
          </p:cNvPr>
          <p:cNvSpPr>
            <a:spLocks noGrp="1"/>
          </p:cNvSpPr>
          <p:nvPr>
            <p:ph type="body" idx="1"/>
          </p:nvPr>
        </p:nvSpPr>
        <p:spPr>
          <a:xfrm>
            <a:off x="609600" y="1577340"/>
            <a:ext cx="5900928" cy="4431983"/>
          </a:xfrm>
        </p:spPr>
        <p:txBody>
          <a:bodyPr/>
          <a:lstStyle/>
          <a:p>
            <a:pPr algn="just"/>
            <a:r>
              <a:rPr lang="en-GB" sz="2400" dirty="0"/>
              <a:t>The project aims to evaluate employee performance by collecting and </a:t>
            </a:r>
            <a:r>
              <a:rPr lang="en-GB" sz="2400" dirty="0" err="1"/>
              <a:t>analyzing</a:t>
            </a:r>
            <a:r>
              <a:rPr lang="en-GB" sz="2400" dirty="0"/>
              <a:t>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Text Placeholder 9">
            <a:extLst>
              <a:ext uri="{FF2B5EF4-FFF2-40B4-BE49-F238E27FC236}">
                <a16:creationId xmlns:a16="http://schemas.microsoft.com/office/drawing/2014/main" id="{7566A682-2AFB-627F-1FD7-D60A019AD299}"/>
              </a:ext>
            </a:extLst>
          </p:cNvPr>
          <p:cNvSpPr>
            <a:spLocks noGrp="1"/>
          </p:cNvSpPr>
          <p:nvPr>
            <p:ph type="body" idx="1"/>
          </p:nvPr>
        </p:nvSpPr>
        <p:spPr>
          <a:xfrm>
            <a:off x="609600" y="1577340"/>
            <a:ext cx="10972800" cy="1723549"/>
          </a:xfrm>
        </p:spPr>
        <p:txBody>
          <a:bodyPr/>
          <a:lstStyle/>
          <a:p>
            <a:pPr marL="285750" indent="-285750">
              <a:buFont typeface="Arial" panose="020B0604020202020204" pitchFamily="34" charset="0"/>
              <a:buChar char="•"/>
            </a:pPr>
            <a:r>
              <a:rPr lang="en-GB" sz="2800" dirty="0"/>
              <a:t>HR Managers</a:t>
            </a:r>
          </a:p>
          <a:p>
            <a:pPr marL="285750" indent="-285750">
              <a:buFont typeface="Arial" panose="020B0604020202020204" pitchFamily="34" charset="0"/>
              <a:buChar char="•"/>
            </a:pPr>
            <a:r>
              <a:rPr lang="en-GB" sz="2800" dirty="0"/>
              <a:t>Team Leaders/Managers</a:t>
            </a:r>
          </a:p>
          <a:p>
            <a:pPr marL="285750" indent="-285750">
              <a:buFont typeface="Arial" panose="020B0604020202020204" pitchFamily="34" charset="0"/>
              <a:buChar char="•"/>
            </a:pPr>
            <a:r>
              <a:rPr lang="en-GB" sz="2800" dirty="0"/>
              <a:t>Senior Management/Executives</a:t>
            </a:r>
          </a:p>
          <a:p>
            <a:pPr marL="285750" indent="-285750">
              <a:buFont typeface="Arial" panose="020B0604020202020204" pitchFamily="34" charset="0"/>
              <a:buChar char="•"/>
            </a:pPr>
            <a:r>
              <a:rPr lang="en-GB" sz="2800" dirty="0"/>
              <a:t>Employees</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1" name="Text Placeholder 10">
            <a:extLst>
              <a:ext uri="{FF2B5EF4-FFF2-40B4-BE49-F238E27FC236}">
                <a16:creationId xmlns:a16="http://schemas.microsoft.com/office/drawing/2014/main" id="{4710557A-1B5E-83DA-E3C7-A23DCFB012AC}"/>
              </a:ext>
            </a:extLst>
          </p:cNvPr>
          <p:cNvSpPr>
            <a:spLocks noGrp="1"/>
          </p:cNvSpPr>
          <p:nvPr>
            <p:ph type="body" idx="1"/>
          </p:nvPr>
        </p:nvSpPr>
        <p:spPr>
          <a:xfrm>
            <a:off x="2999232" y="2422672"/>
            <a:ext cx="8668512" cy="2215991"/>
          </a:xfrm>
        </p:spPr>
        <p:txBody>
          <a:bodyPr/>
          <a:lstStyle/>
          <a:p>
            <a:pPr marL="342900" indent="-342900">
              <a:buFont typeface="Arial" panose="020B0604020202020204" pitchFamily="34" charset="0"/>
              <a:buChar char="•"/>
            </a:pPr>
            <a:r>
              <a:rPr lang="en-GB" sz="2400" dirty="0"/>
              <a:t>Conditional Formatting: Missing
Filter: Remove
Formula: Performance
Pivot: Summary
Graph: Data Visualization</a:t>
            </a:r>
          </a:p>
          <a:p>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3BCBEC46-5C2E-574F-FBA5-7B3D1BA3F9DD}"/>
              </a:ext>
            </a:extLst>
          </p:cNvPr>
          <p:cNvSpPr>
            <a:spLocks noGrp="1"/>
          </p:cNvSpPr>
          <p:nvPr>
            <p:ph type="body" idx="1"/>
          </p:nvPr>
        </p:nvSpPr>
        <p:spPr>
          <a:xfrm>
            <a:off x="755332" y="1425035"/>
            <a:ext cx="10972800" cy="4431983"/>
          </a:xfrm>
        </p:spPr>
        <p:txBody>
          <a:bodyPr/>
          <a:lstStyle/>
          <a:p>
            <a:pPr marL="285750" indent="-285750">
              <a:buFont typeface="Arial" panose="020B0604020202020204" pitchFamily="34" charset="0"/>
              <a:buChar char="•"/>
            </a:pPr>
            <a:r>
              <a:rPr lang="en-GB" sz="3200" dirty="0"/>
              <a:t>Employee: Naan </a:t>
            </a:r>
            <a:r>
              <a:rPr lang="en-GB" sz="3200" dirty="0" err="1"/>
              <a:t>Mudhalvan</a:t>
            </a:r>
            <a:r>
              <a:rPr lang="en-GB" sz="3200" dirty="0"/>
              <a:t> Portal</a:t>
            </a:r>
          </a:p>
          <a:p>
            <a:pPr marL="285750" indent="-285750">
              <a:buFont typeface="Arial" panose="020B0604020202020204" pitchFamily="34" charset="0"/>
              <a:buChar char="•"/>
            </a:pPr>
            <a:r>
              <a:rPr lang="en-GB" sz="3200" dirty="0"/>
              <a:t>26 features</a:t>
            </a:r>
          </a:p>
          <a:p>
            <a:pPr marL="285750" indent="-285750">
              <a:buFont typeface="Arial" panose="020B0604020202020204" pitchFamily="34" charset="0"/>
              <a:buChar char="•"/>
            </a:pPr>
            <a:r>
              <a:rPr lang="en-GB" sz="3200" dirty="0"/>
              <a:t>9 features</a:t>
            </a:r>
          </a:p>
          <a:p>
            <a:pPr marL="285750" indent="-285750">
              <a:buFont typeface="Arial" panose="020B0604020202020204" pitchFamily="34" charset="0"/>
              <a:buChar char="•"/>
            </a:pPr>
            <a:r>
              <a:rPr lang="en-GB" sz="3200" dirty="0"/>
              <a:t>Employee ID: Numerical Values</a:t>
            </a:r>
          </a:p>
          <a:p>
            <a:pPr marL="285750" indent="-285750">
              <a:buFont typeface="Arial" panose="020B0604020202020204" pitchFamily="34" charset="0"/>
              <a:buChar char="•"/>
            </a:pPr>
            <a:r>
              <a:rPr lang="en-GB" sz="3200" dirty="0"/>
              <a:t>Name: Text</a:t>
            </a:r>
          </a:p>
          <a:p>
            <a:pPr marL="285750" indent="-285750">
              <a:buFont typeface="Arial" panose="020B0604020202020204" pitchFamily="34" charset="0"/>
              <a:buChar char="•"/>
            </a:pPr>
            <a:r>
              <a:rPr lang="en-GB" sz="3200" dirty="0"/>
              <a:t>Employee Type</a:t>
            </a:r>
          </a:p>
          <a:p>
            <a:pPr marL="285750" indent="-285750">
              <a:buFont typeface="Arial" panose="020B0604020202020204" pitchFamily="34" charset="0"/>
              <a:buChar char="•"/>
            </a:pPr>
            <a:r>
              <a:rPr lang="en-GB" sz="3200" dirty="0"/>
              <a:t>Performance level</a:t>
            </a:r>
          </a:p>
          <a:p>
            <a:pPr marL="285750" indent="-285750">
              <a:buFont typeface="Arial" panose="020B0604020202020204" pitchFamily="34" charset="0"/>
              <a:buChar char="•"/>
            </a:pPr>
            <a:r>
              <a:rPr lang="en-GB" sz="3200" dirty="0"/>
              <a:t>Gender: Male and Female</a:t>
            </a:r>
          </a:p>
          <a:p>
            <a:pPr marL="285750" indent="-285750">
              <a:buFont typeface="Arial" panose="020B0604020202020204" pitchFamily="34" charset="0"/>
              <a:buChar char="•"/>
            </a:pPr>
            <a:r>
              <a:rPr lang="en-GB" sz="3200" dirty="0"/>
              <a:t>Employee Rating: Numerical Values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 Placeholder 10">
            <a:extLst>
              <a:ext uri="{FF2B5EF4-FFF2-40B4-BE49-F238E27FC236}">
                <a16:creationId xmlns:a16="http://schemas.microsoft.com/office/drawing/2014/main" id="{B1539C9D-48C5-FE82-C520-9997D488D2F2}"/>
              </a:ext>
            </a:extLst>
          </p:cNvPr>
          <p:cNvSpPr>
            <a:spLocks noGrp="1"/>
          </p:cNvSpPr>
          <p:nvPr>
            <p:ph type="body" idx="1"/>
          </p:nvPr>
        </p:nvSpPr>
        <p:spPr>
          <a:xfrm>
            <a:off x="2526030" y="2392293"/>
            <a:ext cx="8741664" cy="2255022"/>
          </a:xfrm>
        </p:spPr>
        <p:txBody>
          <a:bodyPr/>
          <a:lstStyle/>
          <a:p>
            <a:pPr algn="just"/>
            <a:r>
              <a:rPr lang="en-GB" sz="2800" dirty="0"/>
              <a:t>=IFS(Z9&gt;=5,”VERY HIGH”,Z9&gt;=4,”HIGH”,Z9&gt;=3,”MED”,TRUE,”LOW”)</a:t>
            </a:r>
          </a:p>
          <a:p>
            <a:pPr algn="just"/>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919003181207</cp:lastModifiedBy>
  <cp:revision>27</cp:revision>
  <dcterms:created xsi:type="dcterms:W3CDTF">2024-03-29T15:07:22Z</dcterms:created>
  <dcterms:modified xsi:type="dcterms:W3CDTF">2024-09-18T14:46:14Z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